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534" r:id="rId2"/>
    <p:sldId id="257" r:id="rId3"/>
    <p:sldId id="582" r:id="rId4"/>
    <p:sldId id="583" r:id="rId5"/>
    <p:sldId id="587" r:id="rId6"/>
    <p:sldId id="588" r:id="rId7"/>
    <p:sldId id="584" r:id="rId8"/>
    <p:sldId id="589" r:id="rId9"/>
    <p:sldId id="591" r:id="rId10"/>
    <p:sldId id="592" r:id="rId11"/>
    <p:sldId id="593" r:id="rId12"/>
    <p:sldId id="595" r:id="rId13"/>
    <p:sldId id="594" r:id="rId14"/>
    <p:sldId id="585" r:id="rId15"/>
    <p:sldId id="596" r:id="rId16"/>
    <p:sldId id="586" r:id="rId17"/>
    <p:sldId id="597" r:id="rId18"/>
    <p:sldId id="407" r:id="rId19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3" autoAdjust="0"/>
    <p:restoredTop sz="94598" autoAdjust="0"/>
  </p:normalViewPr>
  <p:slideViewPr>
    <p:cSldViewPr>
      <p:cViewPr varScale="1">
        <p:scale>
          <a:sx n="102" d="100"/>
          <a:sy n="102" d="100"/>
        </p:scale>
        <p:origin x="504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C3B8D2-B55D-420E-8DA7-6D35915D50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60201-5FDF-40D2-858A-1CBE0128A1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D6112-9DB3-45CF-8449-C7485561704F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74784-80B3-4CD8-B4BF-FB3E11CFB6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0DA9A0-A6B1-448E-9539-5956CCFFF0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5A412-D57C-490E-A565-45C77914C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989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5"/>
          </a:xfrm>
          <a:prstGeom prst="rect">
            <a:avLst/>
          </a:prstGeom>
        </p:spPr>
        <p:txBody>
          <a:bodyPr vert="horz" lIns="95558" tIns="47780" rIns="95558" bIns="47780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5"/>
          </a:xfrm>
          <a:prstGeom prst="rect">
            <a:avLst/>
          </a:prstGeom>
        </p:spPr>
        <p:txBody>
          <a:bodyPr vert="horz" lIns="95558" tIns="47780" rIns="95558" bIns="47780" rtlCol="0"/>
          <a:lstStyle>
            <a:lvl1pPr algn="r">
              <a:defRPr sz="1300"/>
            </a:lvl1pPr>
          </a:lstStyle>
          <a:p>
            <a:fld id="{C89B0AB8-3F60-4EF1-B932-F961F95F794B}" type="datetimeFigureOut">
              <a:rPr lang="en-US" smtClean="0"/>
              <a:pPr/>
              <a:t>9/27/2017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11175"/>
            <a:ext cx="4529138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80" rIns="95558" bIns="4778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5558" tIns="47780" rIns="95558" bIns="477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5"/>
          </a:xfrm>
          <a:prstGeom prst="rect">
            <a:avLst/>
          </a:prstGeom>
        </p:spPr>
        <p:txBody>
          <a:bodyPr vert="horz" lIns="95558" tIns="47780" rIns="95558" bIns="47780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0" y="6456611"/>
            <a:ext cx="4301543" cy="339885"/>
          </a:xfrm>
          <a:prstGeom prst="rect">
            <a:avLst/>
          </a:prstGeom>
        </p:spPr>
        <p:txBody>
          <a:bodyPr vert="horz" lIns="95558" tIns="47780" rIns="95558" bIns="47780" rtlCol="0" anchor="b"/>
          <a:lstStyle>
            <a:lvl1pPr algn="r">
              <a:defRPr sz="1300"/>
            </a:lvl1pPr>
          </a:lstStyle>
          <a:p>
            <a:fld id="{26416A4B-906D-4CC9-BAEE-FE38323E0D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227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8750" y="511175"/>
            <a:ext cx="4529138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16A4B-906D-4CC9-BAEE-FE38323E0DB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8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8750" y="511175"/>
            <a:ext cx="4529138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16A4B-906D-4CC9-BAEE-FE38323E0DB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156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dirty="0"/>
              <a:t>Date</a:t>
            </a:r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A0FF7-33CA-4C78-8D32-DDB614B1B5FF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60638" y="495300"/>
            <a:ext cx="4395787" cy="2473325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265" y="3132220"/>
            <a:ext cx="7596113" cy="2967366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33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dleeasteye.net/news/hamas-charter-1637794876" TargetMode="External"/><Relationship Id="rId2" Type="http://schemas.openxmlformats.org/officeDocument/2006/relationships/hyperlink" Target="http://avalon.law.yale.edu/20th_century/hamas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hammedamin.com/Reviews/Altneuland.html" TargetMode="External"/><Relationship Id="rId2" Type="http://schemas.openxmlformats.org/officeDocument/2006/relationships/hyperlink" Target="https://www.mohammedamin.com/Reviews/The-Jewish-Stat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0386" y="1637947"/>
            <a:ext cx="10754246" cy="1343036"/>
          </a:xfrm>
        </p:spPr>
        <p:txBody>
          <a:bodyPr>
            <a:noAutofit/>
          </a:bodyPr>
          <a:lstStyle/>
          <a:p>
            <a:pPr algn="l"/>
            <a:r>
              <a:rPr lang="en-GB" sz="4000" dirty="0"/>
              <a:t>Thinking about the Israel / Palestine dispute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386" y="3429000"/>
            <a:ext cx="9386093" cy="1152128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Mohammed Amin </a:t>
            </a:r>
            <a:r>
              <a:rPr lang="it-IT" sz="1800" dirty="0"/>
              <a:t>MBE FRSA MA FCA AMCT CTA(Fellow)</a:t>
            </a:r>
            <a:endParaRPr lang="en-GB" sz="1800" dirty="0"/>
          </a:p>
          <a:p>
            <a:pPr algn="l"/>
            <a:r>
              <a:rPr lang="en-GB"/>
              <a:t>19 </a:t>
            </a:r>
            <a:r>
              <a:rPr lang="en-GB" dirty="0"/>
              <a:t>September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3432" y="1700808"/>
            <a:ext cx="8340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Francis Holland School - Regent’s Park</a:t>
            </a:r>
          </a:p>
        </p:txBody>
      </p:sp>
    </p:spTree>
    <p:extLst>
      <p:ext uri="{BB962C8B-B14F-4D97-AF65-F5344CB8AC3E}">
        <p14:creationId xmlns:p14="http://schemas.microsoft.com/office/powerpoint/2010/main" val="3543580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89718-8E66-48D2-802B-FC9DC1F4D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20’th century events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54354-B771-49FA-B2EF-0375020F9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1917 – British conquer Palestine from Ottoman Empire</a:t>
            </a:r>
          </a:p>
          <a:p>
            <a:r>
              <a:rPr lang="en-GB" dirty="0"/>
              <a:t>1917 – Balfour Declaration. “</a:t>
            </a:r>
            <a:r>
              <a:rPr lang="en-US" dirty="0"/>
              <a:t>The Balfour Declaration: The Origins of the Arab-Israeli Conflict” by Jonathan </a:t>
            </a:r>
            <a:r>
              <a:rPr lang="en-US" dirty="0" err="1"/>
              <a:t>Schneer</a:t>
            </a:r>
            <a:r>
              <a:rPr lang="en-US" dirty="0"/>
              <a:t> .</a:t>
            </a:r>
          </a:p>
          <a:p>
            <a:r>
              <a:rPr lang="en-US" dirty="0"/>
              <a:t>1929 – Hebron massacre</a:t>
            </a:r>
          </a:p>
          <a:p>
            <a:r>
              <a:rPr lang="en-US" dirty="0"/>
              <a:t>1936-1939 – Arab revolt</a:t>
            </a:r>
          </a:p>
          <a:p>
            <a:r>
              <a:rPr lang="en-US" dirty="0"/>
              <a:t>1937 – British partition plan (map)</a:t>
            </a:r>
          </a:p>
          <a:p>
            <a:r>
              <a:rPr lang="en-US" dirty="0"/>
              <a:t>1947 – UN partition plan (map)</a:t>
            </a:r>
          </a:p>
          <a:p>
            <a:r>
              <a:rPr lang="en-US" dirty="0"/>
              <a:t>1948 – War of Independence (map)</a:t>
            </a:r>
          </a:p>
          <a:p>
            <a:r>
              <a:rPr lang="en-US" dirty="0"/>
              <a:t>1967 – Six Day War</a:t>
            </a: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97ABF0BC-3D58-49C6-8B92-A10C513282A6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10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03691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EE1B0-8335-452D-93EC-BE43BD306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5000" b="0" kern="120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Some 20’th century events (2)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0B737-3BE4-45AD-BEFD-728627343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3581752"/>
          </a:xfrm>
        </p:spPr>
        <p:txBody>
          <a:bodyPr/>
          <a:lstStyle/>
          <a:p>
            <a:r>
              <a:rPr lang="en-GB"/>
              <a:t>1973 </a:t>
            </a:r>
            <a:r>
              <a:rPr lang="en-GB" dirty="0"/>
              <a:t>– Yom Kippur war</a:t>
            </a:r>
          </a:p>
          <a:p>
            <a:r>
              <a:rPr lang="en-GB" dirty="0"/>
              <a:t>1979</a:t>
            </a:r>
            <a:r>
              <a:rPr lang="en-GB" baseline="0" dirty="0"/>
              <a:t> – Egypt / Israel peace treaty</a:t>
            </a:r>
          </a:p>
          <a:p>
            <a:r>
              <a:rPr lang="en-GB" baseline="0" dirty="0"/>
              <a:t>1982 – Israel / Lebanon war</a:t>
            </a:r>
          </a:p>
          <a:p>
            <a:r>
              <a:rPr lang="en-GB" baseline="0" dirty="0"/>
              <a:t>1987 – Founding of Hamas</a:t>
            </a:r>
          </a:p>
          <a:p>
            <a:r>
              <a:rPr lang="en-GB" baseline="0" dirty="0"/>
              <a:t>1993 – Oslo accords</a:t>
            </a:r>
          </a:p>
          <a:p>
            <a:r>
              <a:rPr lang="en-GB" baseline="0" dirty="0"/>
              <a:t>1994 – Jordan / Israel peace treaty</a:t>
            </a:r>
          </a:p>
          <a:p>
            <a:r>
              <a:rPr lang="en-GB" baseline="0" dirty="0"/>
              <a:t>2000 – Start of second Intifada (Uprising)</a:t>
            </a:r>
            <a:endParaRPr lang="en-GB" dirty="0"/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963714BF-C660-4673-AC02-30CDD971BAFA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11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071568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63C3-3AED-495F-94C5-BB1F8BFE1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Hamas (Islamic Resistance Movement)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32E2-62C3-4621-AA57-ABD8724F4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Covenant of the Islamic Resistance Movement 18 August 1988 on Yale Law School website </a:t>
            </a:r>
            <a:r>
              <a:rPr lang="en-US" dirty="0">
                <a:hlinkClick r:id="rId2"/>
              </a:rPr>
              <a:t>http://avalon.law.yale.edu/20th_century/hamas.asp</a:t>
            </a:r>
            <a:r>
              <a:rPr lang="en-US" dirty="0"/>
              <a:t> </a:t>
            </a:r>
          </a:p>
          <a:p>
            <a:r>
              <a:rPr lang="en-GB" dirty="0"/>
              <a:t>May 2017 update  on Middle East Eye website </a:t>
            </a:r>
            <a:r>
              <a:rPr lang="en-GB" dirty="0">
                <a:hlinkClick r:id="rId3"/>
              </a:rPr>
              <a:t>http://www.middleeasteye.net/news/hamas-charter-1637794876</a:t>
            </a:r>
            <a:r>
              <a:rPr lang="en-GB" dirty="0"/>
              <a:t> </a:t>
            </a: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114239EE-F018-4853-818F-2E3B97C565EB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12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026280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FC491-D084-4CBA-A961-D7CDE0726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4704"/>
            <a:ext cx="11074400" cy="722344"/>
          </a:xfrm>
        </p:spPr>
        <p:txBody>
          <a:bodyPr>
            <a:normAutofit fontScale="90000"/>
          </a:bodyPr>
          <a:lstStyle/>
          <a:p>
            <a:r>
              <a:rPr lang="en-GB" dirty="0"/>
              <a:t>Three maps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44A763-CA28-46B1-9E6A-0569D2FD6C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87048"/>
            <a:ext cx="3274762" cy="48015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7ADFEC-04D4-4185-92BE-ABDC093F4D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800" y="1487048"/>
            <a:ext cx="3282065" cy="48015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F69E69-DC05-4F4B-A107-422FD0EF81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1487047"/>
            <a:ext cx="3312368" cy="4834741"/>
          </a:xfrm>
          <a:prstGeom prst="rect">
            <a:avLst/>
          </a:prstGeom>
        </p:spPr>
      </p:pic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76798343-B886-4943-B2FF-3689EB1C822B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13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73454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584" y="2420888"/>
            <a:ext cx="6696744" cy="2088232"/>
          </a:xfrm>
        </p:spPr>
        <p:txBody>
          <a:bodyPr/>
          <a:lstStyle/>
          <a:p>
            <a:r>
              <a:rPr lang="en-GB" dirty="0"/>
              <a:t>The situation today</a:t>
            </a:r>
          </a:p>
        </p:txBody>
      </p:sp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B6124640-9441-4BCE-8CA2-BA4517E74B3E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14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36497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4D88-9B3A-4D2F-9C00-35BA95430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Approximate population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929D0-A273-4DE0-8FCE-9D1223D43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Israel, population ~ 8.5m, 75% Jewish, 20% Muslim, 5% other.</a:t>
            </a:r>
          </a:p>
          <a:p>
            <a:r>
              <a:rPr lang="en-GB" dirty="0"/>
              <a:t>Palestinians:</a:t>
            </a:r>
          </a:p>
          <a:p>
            <a:pPr lvl="1"/>
            <a:r>
              <a:rPr lang="en-GB" dirty="0"/>
              <a:t>West Bank 2.8m</a:t>
            </a:r>
          </a:p>
          <a:p>
            <a:pPr lvl="1"/>
            <a:r>
              <a:rPr lang="en-GB" dirty="0"/>
              <a:t>Gaza 1.8m</a:t>
            </a:r>
          </a:p>
          <a:p>
            <a:pPr lvl="1"/>
            <a:r>
              <a:rPr lang="en-GB" dirty="0"/>
              <a:t>Diaspora ~6m, mainly in Arab states</a:t>
            </a: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E3CBA773-CBD8-456D-8630-1EF7ACB183C8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15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20445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680" y="2348880"/>
            <a:ext cx="4968552" cy="2088232"/>
          </a:xfrm>
        </p:spPr>
        <p:txBody>
          <a:bodyPr/>
          <a:lstStyle/>
          <a:p>
            <a:r>
              <a:rPr lang="en-GB" dirty="0"/>
              <a:t>Where next?</a:t>
            </a:r>
          </a:p>
        </p:txBody>
      </p:sp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6E2AB57B-993D-4763-87DA-B8C2F46FEA1F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16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594914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A4B80-9E4B-4057-A6AD-EBFFF4689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Conflicting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71578-9A9B-4D0B-BC28-ADA9B0148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365376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Maximalist Jewish claims to all of Palestine</a:t>
            </a:r>
          </a:p>
          <a:p>
            <a:r>
              <a:rPr lang="en-GB" dirty="0"/>
              <a:t>Maximalist Muslim (Hamas) claims to all of Palestine</a:t>
            </a:r>
          </a:p>
          <a:p>
            <a:r>
              <a:rPr lang="en-GB" dirty="0"/>
              <a:t>Israel’s desire to retain Jewish majority</a:t>
            </a:r>
          </a:p>
          <a:p>
            <a:r>
              <a:rPr lang="en-GB" dirty="0"/>
              <a:t>Palestinians’ desire to return to ancestral homes</a:t>
            </a:r>
          </a:p>
          <a:p>
            <a:r>
              <a:rPr lang="en-GB" dirty="0"/>
              <a:t>500,000+ Israeli West Bank settlers want to remain there</a:t>
            </a:r>
          </a:p>
          <a:p>
            <a:r>
              <a:rPr lang="en-GB" dirty="0"/>
              <a:t>Jewish and Muslim connections with holy places:</a:t>
            </a:r>
          </a:p>
          <a:p>
            <a:pPr lvl="1"/>
            <a:r>
              <a:rPr lang="en-GB" dirty="0"/>
              <a:t>Jerusalem but also others like Hebron</a:t>
            </a:r>
          </a:p>
          <a:p>
            <a:r>
              <a:rPr lang="en-GB" dirty="0"/>
              <a:t>Israel’s wish to remain a democracy</a:t>
            </a: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EFE14A22-5B5B-4A7B-9D8D-D65FA2EFD11F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17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43837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696" y="2924944"/>
            <a:ext cx="4320480" cy="1362456"/>
          </a:xfrm>
        </p:spPr>
        <p:txBody>
          <a:bodyPr/>
          <a:lstStyle/>
          <a:p>
            <a:r>
              <a:rPr lang="en-GB" dirty="0"/>
              <a:t>Discussion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055440" y="6309320"/>
            <a:ext cx="2133600" cy="365125"/>
          </a:xfrm>
          <a:noFill/>
        </p:spPr>
        <p:txBody>
          <a:bodyPr/>
          <a:lstStyle/>
          <a:p>
            <a:r>
              <a:rPr lang="en-GB" sz="1200" dirty="0"/>
              <a:t>Slide </a:t>
            </a:r>
            <a:fld id="{546D7DC8-501D-48DE-A57B-6D366F0C1FCE}" type="slidenum">
              <a:rPr lang="en-GB" sz="1200"/>
              <a:pPr/>
              <a:t>18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6447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792479"/>
            <a:ext cx="10972800" cy="1143000"/>
          </a:xfrm>
        </p:spPr>
        <p:txBody>
          <a:bodyPr/>
          <a:lstStyle/>
          <a:p>
            <a:r>
              <a:rPr lang="en-GB" dirty="0"/>
              <a:t>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861" y="1935479"/>
            <a:ext cx="8229600" cy="3293720"/>
          </a:xfrm>
        </p:spPr>
        <p:txBody>
          <a:bodyPr>
            <a:normAutofit/>
          </a:bodyPr>
          <a:lstStyle/>
          <a:p>
            <a:r>
              <a:rPr lang="en-GB" dirty="0"/>
              <a:t>The speaker</a:t>
            </a:r>
          </a:p>
          <a:p>
            <a:r>
              <a:rPr lang="en-GB" dirty="0"/>
              <a:t>Taking sides</a:t>
            </a:r>
          </a:p>
          <a:p>
            <a:r>
              <a:rPr lang="en-GB" dirty="0"/>
              <a:t>Brief history</a:t>
            </a:r>
          </a:p>
          <a:p>
            <a:r>
              <a:rPr lang="en-GB" dirty="0"/>
              <a:t>The situation today</a:t>
            </a:r>
          </a:p>
          <a:p>
            <a:r>
              <a:rPr lang="en-GB" dirty="0"/>
              <a:t>Where next? </a:t>
            </a:r>
          </a:p>
          <a:p>
            <a:r>
              <a:rPr lang="en-GB" dirty="0"/>
              <a:t>Discussion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079129" y="6292129"/>
            <a:ext cx="2133600" cy="365125"/>
          </a:xfrm>
          <a:noFill/>
        </p:spPr>
        <p:txBody>
          <a:bodyPr/>
          <a:lstStyle/>
          <a:p>
            <a:r>
              <a:rPr lang="en-GB" sz="1200" dirty="0"/>
              <a:t>Slide </a:t>
            </a:r>
            <a:fld id="{AB4C2BE7-968E-4327-862E-832216ADE95F}" type="slidenum">
              <a:rPr lang="en-GB" sz="1200"/>
              <a:t>2</a:t>
            </a:fld>
            <a:endParaRPr lang="en-GB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091444" y="951022"/>
            <a:ext cx="8456641" cy="595312"/>
          </a:xfrm>
        </p:spPr>
        <p:txBody>
          <a:bodyPr>
            <a:noAutofit/>
          </a:bodyPr>
          <a:lstStyle/>
          <a:p>
            <a:pPr algn="l" eaLnBrk="1" hangingPunct="1"/>
            <a:r>
              <a:rPr lang="en-GB" dirty="0"/>
              <a:t>Mohammed Amin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935760" y="1710350"/>
            <a:ext cx="7200800" cy="405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695325"/>
            <a:r>
              <a:rPr lang="en-GB" dirty="0"/>
              <a:t>Mohammed Amin has lived in the UK since the age of 2. He graduated in mathematics from Cambridge University and before retirement was a tax partner in PricewaterhouseCoopers.</a:t>
            </a:r>
          </a:p>
          <a:p>
            <a:pPr defTabSz="695325"/>
            <a:endParaRPr lang="en-GB" dirty="0"/>
          </a:p>
          <a:p>
            <a:pPr defTabSz="695325"/>
            <a:r>
              <a:rPr lang="en-GB" dirty="0"/>
              <a:t>Amongst other things, he is:</a:t>
            </a:r>
          </a:p>
          <a:p>
            <a:pPr defTabSz="695325"/>
            <a:endParaRPr lang="en-GB" dirty="0"/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dirty="0"/>
              <a:t>Co-Chair of the Muslim Jewish Forum of Greater Manchester</a:t>
            </a:r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dirty="0"/>
              <a:t>Chairman of the Conservative Muslim Forum, part of the Conservative Party</a:t>
            </a:r>
          </a:p>
          <a:p>
            <a:pPr marL="1587" lvl="1" defTabSz="695325">
              <a:spcBef>
                <a:spcPct val="0"/>
              </a:spcBef>
            </a:pPr>
            <a:endParaRPr lang="en-GB" dirty="0"/>
          </a:p>
          <a:p>
            <a:pPr marL="1587" lvl="1" defTabSz="695325">
              <a:spcBef>
                <a:spcPct val="0"/>
              </a:spcBef>
            </a:pPr>
            <a:r>
              <a:rPr lang="en-GB" dirty="0"/>
              <a:t>On 10 June 2016 he was awarded an MBE in the Queen’s Birthday Honours List for services to Community Cohesion and Inter-faith Relations in Greater Manchester</a:t>
            </a:r>
          </a:p>
          <a:p>
            <a:pPr marL="358775" lvl="1" indent="-357188" defTabSz="695325">
              <a:spcBef>
                <a:spcPct val="0"/>
              </a:spcBef>
            </a:pPr>
            <a:endParaRPr lang="en-GB" sz="1600" dirty="0"/>
          </a:p>
        </p:txBody>
      </p:sp>
      <p:sp>
        <p:nvSpPr>
          <p:cNvPr id="717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1535114" y="12701"/>
            <a:ext cx="12858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3500" tIns="0" rIns="64800" bIns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63752" y="5686915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b="1" dirty="0">
                <a:solidFill>
                  <a:srgbClr val="FF0000"/>
                </a:solidFill>
              </a:rPr>
              <a:t>www.mohammedamin.com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95054" y="601008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3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44" y="1682872"/>
            <a:ext cx="2438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82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2708920"/>
            <a:ext cx="4968552" cy="2088232"/>
          </a:xfrm>
        </p:spPr>
        <p:txBody>
          <a:bodyPr/>
          <a:lstStyle/>
          <a:p>
            <a:r>
              <a:rPr lang="en-GB" dirty="0"/>
              <a:t>Taking sides</a:t>
            </a:r>
            <a:br>
              <a:rPr lang="en-GB" dirty="0"/>
            </a:br>
            <a:endParaRPr lang="en-GB" dirty="0"/>
          </a:p>
        </p:txBody>
      </p:sp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BC264585-B409-48F0-8BD8-C5D1C94ABE06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4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7044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18B3-00DD-484B-BD3C-7DC5FCB5F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People have strong opinions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75A5A-3B80-4F4A-B4B7-B88079090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3509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My tweet @mohammed_amin 19 June 2017 at 23:44 </a:t>
            </a:r>
          </a:p>
          <a:p>
            <a:pPr marL="0" indent="0">
              <a:buNone/>
            </a:pPr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enjoyed attending iftar hosted by Israeli Ambassador Mark Regev at his residence this evening. Good mix of Muslims and Jews present.”</a:t>
            </a:r>
          </a:p>
          <a:p>
            <a:pPr marL="0" indent="0">
              <a:buNone/>
            </a:pPr>
            <a:r>
              <a:rPr lang="en-US" dirty="0"/>
              <a:t>Similar Facebook status update</a:t>
            </a:r>
          </a:p>
          <a:p>
            <a:pPr marL="0" indent="0">
              <a:buNone/>
            </a:pPr>
            <a:r>
              <a:rPr lang="en-US" dirty="0"/>
              <a:t>Twitter and Facebook responses?</a:t>
            </a:r>
          </a:p>
          <a:p>
            <a:endParaRPr lang="en-GB" dirty="0"/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1141A8B7-CAB9-426B-BF42-021DF3D1AFE2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5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02458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A240B-3519-4C33-9CFD-D1F0B0F5A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Taking sides – some generalisations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958FE34-452F-4242-BEF6-A85D745E2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695086"/>
              </p:ext>
            </p:extLst>
          </p:nvPr>
        </p:nvGraphicFramePr>
        <p:xfrm>
          <a:off x="609600" y="2132856"/>
          <a:ext cx="10526960" cy="3456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6320">
                  <a:extLst>
                    <a:ext uri="{9D8B030D-6E8A-4147-A177-3AD203B41FA5}">
                      <a16:colId xmlns:a16="http://schemas.microsoft.com/office/drawing/2014/main" val="1007220476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val="3315696559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r>
                        <a:rPr lang="en-GB" sz="3200" dirty="0"/>
                        <a:t>Pro - Israeli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Pro - Palestinian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47525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r>
                        <a:rPr lang="en-GB" sz="3200" dirty="0"/>
                        <a:t>Jews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Muslims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31181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r>
                        <a:rPr lang="en-GB" sz="3200" dirty="0"/>
                        <a:t>Christian Zionists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Many other Christian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428958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r>
                        <a:rPr lang="en-GB" sz="3200" dirty="0"/>
                        <a:t>Political Left – in 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Political Left - today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898859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r>
                        <a:rPr lang="en-GB" sz="3200" dirty="0"/>
                        <a:t>Political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/>
                        <a:t>Former colonial subjects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409377"/>
                  </a:ext>
                </a:extLst>
              </a:tr>
            </a:tbl>
          </a:graphicData>
        </a:graphic>
      </p:graphicFrame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5DA222D1-BC01-4554-8677-BA6BAD69CAD2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6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86999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2708920"/>
            <a:ext cx="4968552" cy="2088232"/>
          </a:xfrm>
        </p:spPr>
        <p:txBody>
          <a:bodyPr/>
          <a:lstStyle/>
          <a:p>
            <a:r>
              <a:rPr lang="en-GB" dirty="0"/>
              <a:t>Brief history</a:t>
            </a:r>
            <a:br>
              <a:rPr lang="en-GB" dirty="0"/>
            </a:br>
            <a:endParaRPr lang="en-GB" dirty="0"/>
          </a:p>
        </p:txBody>
      </p:sp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53622897-36DC-4729-B3A1-413DB521CBC7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7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789669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AB86F-63E5-4398-8F21-BBE61CDB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partial short history of the Jews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30F74-91AE-484F-8DD8-3E61438CB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3581752"/>
          </a:xfrm>
        </p:spPr>
        <p:txBody>
          <a:bodyPr/>
          <a:lstStyle/>
          <a:p>
            <a:r>
              <a:rPr lang="en-GB" dirty="0"/>
              <a:t>Jews spread throughout Roman Empire. Judaism was a proselytising religion until rise of Christianity.</a:t>
            </a:r>
          </a:p>
          <a:p>
            <a:pPr lvl="1"/>
            <a:r>
              <a:rPr lang="en-GB" dirty="0"/>
              <a:t>“</a:t>
            </a:r>
            <a:r>
              <a:rPr lang="en-US" dirty="0"/>
              <a:t>The Invention of the Jewish People” by </a:t>
            </a:r>
            <a:r>
              <a:rPr lang="en-US" dirty="0" err="1"/>
              <a:t>Shlomo</a:t>
            </a:r>
            <a:r>
              <a:rPr lang="en-US" dirty="0"/>
              <a:t> Sand</a:t>
            </a:r>
          </a:p>
          <a:p>
            <a:r>
              <a:rPr lang="en-US" dirty="0"/>
              <a:t>Christian rule </a:t>
            </a:r>
            <a:r>
              <a:rPr lang="en-US" dirty="0">
                <a:sym typeface="Wingdings" panose="05000000000000000000" pitchFamily="2" charset="2"/>
              </a:rPr>
              <a:t> Jews treated unequally until European enlightenment.</a:t>
            </a:r>
          </a:p>
          <a:p>
            <a:r>
              <a:rPr lang="en-US" dirty="0">
                <a:sym typeface="Wingdings" panose="05000000000000000000" pitchFamily="2" charset="2"/>
              </a:rPr>
              <a:t>Muslim rule  Jews treated unequally.</a:t>
            </a:r>
          </a:p>
          <a:p>
            <a:r>
              <a:rPr lang="en-US" dirty="0">
                <a:sym typeface="Wingdings" panose="05000000000000000000" pitchFamily="2" charset="2"/>
              </a:rPr>
              <a:t>Major pogroms in Russia starting ~ 1880.</a:t>
            </a:r>
          </a:p>
          <a:p>
            <a:r>
              <a:rPr lang="en-US" dirty="0">
                <a:sym typeface="Wingdings" panose="05000000000000000000" pitchFamily="2" charset="2"/>
              </a:rPr>
              <a:t>Largest ethnic / religious group in Jerusalem ~1850</a:t>
            </a:r>
            <a:endParaRPr lang="en-GB" dirty="0"/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A81E074F-F18B-495F-8D1E-81F7979A651A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8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69022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D1C2-2A6F-44CA-8453-F05979C81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Modern Zionism – two seminal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983A7-C29D-480F-A176-689E6C0DF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336572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“Der </a:t>
            </a:r>
            <a:r>
              <a:rPr lang="en-GB" dirty="0" err="1"/>
              <a:t>Judenstaat</a:t>
            </a:r>
            <a:r>
              <a:rPr lang="en-GB" dirty="0"/>
              <a:t>” = “The Jewish State” by Theodor Herzl</a:t>
            </a:r>
          </a:p>
          <a:p>
            <a:pPr marL="880110" lvl="1" indent="-514350"/>
            <a:r>
              <a:rPr lang="en-GB" dirty="0"/>
              <a:t>Palestine or Argentina</a:t>
            </a:r>
          </a:p>
          <a:p>
            <a:pPr marL="880110" lvl="1" indent="-514350"/>
            <a:r>
              <a:rPr lang="en-GB" dirty="0"/>
              <a:t>No mention of inhabitants</a:t>
            </a:r>
          </a:p>
          <a:p>
            <a:pPr marL="880110" lvl="1" indent="-514350"/>
            <a:r>
              <a:rPr lang="en-GB" dirty="0">
                <a:hlinkClick r:id="rId2"/>
              </a:rPr>
              <a:t>https://www.mohammedamin.com/Reviews/The-Jewish-State.html</a:t>
            </a:r>
            <a:r>
              <a:rPr lang="en-GB" dirty="0"/>
              <a:t> </a:t>
            </a:r>
          </a:p>
          <a:p>
            <a:pPr marL="514350" indent="-514350"/>
            <a:r>
              <a:rPr lang="en-GB" dirty="0"/>
              <a:t>“</a:t>
            </a:r>
            <a:r>
              <a:rPr lang="en-GB" dirty="0" err="1"/>
              <a:t>Altneuland</a:t>
            </a:r>
            <a:r>
              <a:rPr lang="en-GB" dirty="0"/>
              <a:t>” = “Old New Land” by Theodor Herzl</a:t>
            </a:r>
          </a:p>
          <a:p>
            <a:pPr marL="880110" lvl="1" indent="-514350"/>
            <a:r>
              <a:rPr lang="en-GB" dirty="0"/>
              <a:t>Fiction</a:t>
            </a:r>
          </a:p>
          <a:p>
            <a:pPr marL="880110" lvl="1" indent="-514350"/>
            <a:r>
              <a:rPr lang="en-GB" dirty="0"/>
              <a:t>Joyous harmonious future</a:t>
            </a:r>
          </a:p>
          <a:p>
            <a:pPr marL="880110" lvl="1" indent="-514350"/>
            <a:r>
              <a:rPr lang="en-GB" dirty="0">
                <a:hlinkClick r:id="rId3"/>
              </a:rPr>
              <a:t>https://www.mohammedamin.com/Reviews/Altneuland.html</a:t>
            </a:r>
            <a:r>
              <a:rPr lang="en-GB" dirty="0"/>
              <a:t> </a:t>
            </a: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97D2FBB0-562E-4B26-8D2F-B0262D411A4F}"/>
              </a:ext>
            </a:extLst>
          </p:cNvPr>
          <p:cNvSpPr txBox="1">
            <a:spLocks/>
          </p:cNvSpPr>
          <p:nvPr/>
        </p:nvSpPr>
        <p:spPr>
          <a:xfrm>
            <a:off x="1055440" y="6309320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546D7DC8-501D-48DE-A57B-6D366F0C1FCE}" type="slidenum">
              <a:rPr lang="en-GB" sz="1200" smtClean="0"/>
              <a:pPr/>
              <a:t>9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1275642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3023</TotalTime>
  <Words>680</Words>
  <Application>Microsoft Office PowerPoint</Application>
  <PresentationFormat>Widescreen</PresentationFormat>
  <Paragraphs>116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Wingdings 2</vt:lpstr>
      <vt:lpstr>Flow</vt:lpstr>
      <vt:lpstr>Thinking about the Israel / Palestine dispute</vt:lpstr>
      <vt:lpstr>Synopsis</vt:lpstr>
      <vt:lpstr>Mohammed Amin</vt:lpstr>
      <vt:lpstr>Taking sides </vt:lpstr>
      <vt:lpstr>People have strong opinions</vt:lpstr>
      <vt:lpstr>Taking sides – some generalisations</vt:lpstr>
      <vt:lpstr>Brief history </vt:lpstr>
      <vt:lpstr>A partial short history of the Jews</vt:lpstr>
      <vt:lpstr>Modern Zionism – two seminal books</vt:lpstr>
      <vt:lpstr>Some 20’th century events (1)</vt:lpstr>
      <vt:lpstr>Some 20’th century events (2)</vt:lpstr>
      <vt:lpstr>Hamas (Islamic Resistance Movement)</vt:lpstr>
      <vt:lpstr>Three maps</vt:lpstr>
      <vt:lpstr>The situation today</vt:lpstr>
      <vt:lpstr>Approximate population numbers</vt:lpstr>
      <vt:lpstr>Where next?</vt:lpstr>
      <vt:lpstr>Conflicting objectives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Sukuk Taxation Issues from a UK Market Perspective</dc:title>
  <dc:creator>Mohammed Amin</dc:creator>
  <cp:lastModifiedBy>Mohammed Amin</cp:lastModifiedBy>
  <cp:revision>319</cp:revision>
  <cp:lastPrinted>2017-09-18T18:27:02Z</cp:lastPrinted>
  <dcterms:created xsi:type="dcterms:W3CDTF">2010-04-20T14:08:55Z</dcterms:created>
  <dcterms:modified xsi:type="dcterms:W3CDTF">2017-09-27T09:04:44Z</dcterms:modified>
</cp:coreProperties>
</file>