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534" r:id="rId2"/>
    <p:sldId id="257" r:id="rId3"/>
    <p:sldId id="305" r:id="rId4"/>
    <p:sldId id="320" r:id="rId5"/>
    <p:sldId id="544" r:id="rId6"/>
    <p:sldId id="535" r:id="rId7"/>
    <p:sldId id="536" r:id="rId8"/>
    <p:sldId id="547" r:id="rId9"/>
    <p:sldId id="537" r:id="rId10"/>
    <p:sldId id="538" r:id="rId11"/>
    <p:sldId id="543" r:id="rId12"/>
    <p:sldId id="545" r:id="rId13"/>
    <p:sldId id="548" r:id="rId14"/>
    <p:sldId id="539" r:id="rId15"/>
    <p:sldId id="540" r:id="rId16"/>
    <p:sldId id="541" r:id="rId17"/>
    <p:sldId id="546" r:id="rId18"/>
    <p:sldId id="542" r:id="rId19"/>
    <p:sldId id="407" r:id="rId20"/>
  </p:sldIdLst>
  <p:sldSz cx="12192000" cy="6858000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598" autoAdjust="0"/>
  </p:normalViewPr>
  <p:slideViewPr>
    <p:cSldViewPr>
      <p:cViewPr varScale="1">
        <p:scale>
          <a:sx n="101" d="100"/>
          <a:sy n="101" d="100"/>
        </p:scale>
        <p:origin x="546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9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r">
              <a:defRPr sz="1300"/>
            </a:lvl1pPr>
          </a:lstStyle>
          <a:p>
            <a:fld id="{C89B0AB8-3F60-4EF1-B932-F961F95F794B}" type="datetimeFigureOut">
              <a:rPr lang="en-US" smtClean="0"/>
              <a:pPr/>
              <a:t>7/13/2021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5" tIns="49528" rIns="99055" bIns="4952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5" tIns="49528" rIns="99055" bIns="495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r">
              <a:defRPr sz="1300"/>
            </a:lvl1pPr>
          </a:lstStyle>
          <a:p>
            <a:fld id="{26416A4B-906D-4CC9-BAEE-FE38323E0D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22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8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156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710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dirty="0"/>
              <a:t>Date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FF7-33CA-4C78-8D32-DDB614B1B5F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050" y="768350"/>
            <a:ext cx="6823075" cy="3838575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893" y="4860687"/>
            <a:ext cx="5678691" cy="4604861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8530" y="2132856"/>
            <a:ext cx="10478070" cy="1343036"/>
          </a:xfrm>
        </p:spPr>
        <p:txBody>
          <a:bodyPr>
            <a:noAutofit/>
          </a:bodyPr>
          <a:lstStyle/>
          <a:p>
            <a:pPr algn="l"/>
            <a:r>
              <a:rPr lang="en-GB" sz="4800" dirty="0"/>
              <a:t>Advanced Microsoft Word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386" y="3861048"/>
            <a:ext cx="9386093" cy="1152128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Mohammed Amin </a:t>
            </a:r>
            <a:r>
              <a:rPr lang="it-IT" sz="1800" dirty="0"/>
              <a:t>MBE FRSA MA FCA AMCT CTA(Fellow)</a:t>
            </a:r>
            <a:endParaRPr lang="en-GB" sz="1800" dirty="0"/>
          </a:p>
          <a:p>
            <a:pPr algn="l"/>
            <a:r>
              <a:rPr lang="en-GB" dirty="0"/>
              <a:t>13 July 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1424" y="1424534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United Kingdom Shareholders’ Association</a:t>
            </a:r>
          </a:p>
        </p:txBody>
      </p:sp>
    </p:spTree>
    <p:extLst>
      <p:ext uri="{BB962C8B-B14F-4D97-AF65-F5344CB8AC3E}">
        <p14:creationId xmlns:p14="http://schemas.microsoft.com/office/powerpoint/2010/main" val="3543580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3358A4-652E-43F3-A5BA-AFD36A3D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692696"/>
            <a:ext cx="10972800" cy="722344"/>
          </a:xfrm>
        </p:spPr>
        <p:txBody>
          <a:bodyPr>
            <a:normAutofit fontScale="90000"/>
          </a:bodyPr>
          <a:lstStyle/>
          <a:p>
            <a:r>
              <a:rPr lang="en-GB" dirty="0"/>
              <a:t>Website page HTML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FB6AB-FF88-447A-BA57-08BDE5751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&lt;h2 align="left"&gt;Video&lt;/h2&gt; </a:t>
            </a:r>
            <a:r>
              <a:rPr lang="en-GB" dirty="0">
                <a:solidFill>
                  <a:srgbClr val="FF0000"/>
                </a:solidFill>
              </a:rPr>
              <a:t>Level 2 heading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&lt;h3 align="left"&gt;Presentation outline&lt;/h3&gt; </a:t>
            </a:r>
            <a:r>
              <a:rPr lang="en-GB" dirty="0">
                <a:solidFill>
                  <a:srgbClr val="FF0000"/>
                </a:solidFill>
              </a:rPr>
              <a:t>Level 3 heading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&lt;ul&gt; </a:t>
            </a:r>
            <a:r>
              <a:rPr lang="en-GB" dirty="0">
                <a:solidFill>
                  <a:srgbClr val="FF0000"/>
                </a:solidFill>
              </a:rPr>
              <a:t>Begin unordered list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&lt;li&gt;Disclaimer &lt;/li&gt; </a:t>
            </a:r>
            <a:r>
              <a:rPr lang="en-GB" dirty="0">
                <a:solidFill>
                  <a:srgbClr val="FF0000"/>
                </a:solidFill>
              </a:rPr>
              <a:t>List item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&lt;li&gt;The speaker &lt;/li&gt;</a:t>
            </a:r>
          </a:p>
          <a:p>
            <a:pPr marL="0" indent="0">
              <a:buNone/>
            </a:pPr>
            <a:r>
              <a:rPr lang="en-GB" dirty="0"/>
              <a:t>&lt;li&gt;The structural problems of listed companies &lt;/li&gt; </a:t>
            </a:r>
            <a:r>
              <a:rPr lang="en-GB" dirty="0">
                <a:solidFill>
                  <a:srgbClr val="FF0000"/>
                </a:solidFill>
              </a:rPr>
              <a:t>List item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&lt;li&gt;Where audits do / did go wrong &lt;/li&gt; </a:t>
            </a:r>
            <a:r>
              <a:rPr lang="en-GB" dirty="0">
                <a:solidFill>
                  <a:srgbClr val="FF0000"/>
                </a:solidFill>
              </a:rPr>
              <a:t>List item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&lt;li&gt;Making auditors really independent &lt;/li&gt; </a:t>
            </a:r>
            <a:r>
              <a:rPr lang="en-GB" dirty="0">
                <a:solidFill>
                  <a:srgbClr val="FF0000"/>
                </a:solidFill>
              </a:rPr>
              <a:t>List item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&lt;li&gt;Q &amp;amp; A &lt;/li&gt; </a:t>
            </a:r>
            <a:r>
              <a:rPr lang="en-GB" dirty="0">
                <a:solidFill>
                  <a:srgbClr val="FF0000"/>
                </a:solidFill>
              </a:rPr>
              <a:t>List item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&lt;/ul&gt; </a:t>
            </a:r>
            <a:r>
              <a:rPr lang="en-GB" dirty="0">
                <a:solidFill>
                  <a:srgbClr val="FF0000"/>
                </a:solidFill>
              </a:rPr>
              <a:t>End unordered list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&lt;iframe loading="lazy" width="854" height="480" </a:t>
            </a:r>
            <a:r>
              <a:rPr lang="en-GB" dirty="0" err="1"/>
              <a:t>src</a:t>
            </a:r>
            <a:r>
              <a:rPr lang="en-GB" dirty="0"/>
              <a:t>="https://www.youtube.com/embed/Sbr4u-DEL2c" title="YouTube video player" frameborder="0" allow="accelerometer; </a:t>
            </a:r>
            <a:r>
              <a:rPr lang="en-GB" dirty="0" err="1"/>
              <a:t>autoplay</a:t>
            </a:r>
            <a:r>
              <a:rPr lang="en-GB" dirty="0"/>
              <a:t>; clipboard-write; encrypted-media; gyroscope; picture-in-picture" </a:t>
            </a:r>
            <a:r>
              <a:rPr lang="en-GB" dirty="0" err="1"/>
              <a:t>allowfullscreen</a:t>
            </a:r>
            <a:r>
              <a:rPr lang="en-GB" dirty="0"/>
              <a:t>&gt;&lt;/iframe&gt; </a:t>
            </a:r>
            <a:r>
              <a:rPr lang="en-GB" dirty="0">
                <a:solidFill>
                  <a:srgbClr val="FF0000"/>
                </a:solidFill>
              </a:rPr>
              <a:t>Embedded frame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036591-605D-4214-A9F8-9E9744420D83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10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23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1675-6577-45A3-98AF-9C376448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BA05-7881-4259-990A-EE9ADD106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do I want the document to look?</a:t>
            </a:r>
          </a:p>
          <a:p>
            <a:r>
              <a:rPr lang="en-GB" dirty="0"/>
              <a:t>I want to do X.</a:t>
            </a:r>
          </a:p>
          <a:p>
            <a:r>
              <a:rPr lang="en-GB" dirty="0"/>
              <a:t>How do I do X?</a:t>
            </a:r>
          </a:p>
          <a:p>
            <a:pPr lvl="1"/>
            <a:r>
              <a:rPr lang="en-GB" dirty="0"/>
              <a:t>Word help file – not very good!</a:t>
            </a:r>
          </a:p>
          <a:p>
            <a:pPr lvl="1"/>
            <a:r>
              <a:rPr lang="en-GB" dirty="0"/>
              <a:t>Ask question on Google search – works brilliantly most of the time.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B80CDD-DA9A-479A-AB34-148EB74B196B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11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7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E0BE-6ADE-4421-AA7D-AFC01B67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664" y="2852936"/>
            <a:ext cx="5616624" cy="1362456"/>
          </a:xfrm>
        </p:spPr>
        <p:txBody>
          <a:bodyPr/>
          <a:lstStyle/>
          <a:p>
            <a:r>
              <a:rPr lang="en-GB" dirty="0"/>
              <a:t>Some specifics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E342B5-783A-4A22-8A06-197CA3BE9108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12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8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8E53-6283-4AC1-A8AD-F560DFD4F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378" y="620688"/>
            <a:ext cx="11074400" cy="722344"/>
          </a:xfrm>
        </p:spPr>
        <p:txBody>
          <a:bodyPr>
            <a:normAutofit fontScale="90000"/>
          </a:bodyPr>
          <a:lstStyle/>
          <a:p>
            <a:r>
              <a:rPr lang="en-GB" dirty="0"/>
              <a:t>Editing a style</a:t>
            </a:r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CA6BBEA-3CF1-4CEB-9FFA-4B23D57D5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78" y="1343032"/>
            <a:ext cx="5965973" cy="512805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E150653-5C0E-4027-B4E2-586897E58FDC}"/>
              </a:ext>
            </a:extLst>
          </p:cNvPr>
          <p:cNvSpPr/>
          <p:nvPr/>
        </p:nvSpPr>
        <p:spPr>
          <a:xfrm>
            <a:off x="2279576" y="4725144"/>
            <a:ext cx="1872208" cy="18722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29183-1DC3-4FA4-938C-4375582B1F7B}"/>
              </a:ext>
            </a:extLst>
          </p:cNvPr>
          <p:cNvSpPr txBox="1"/>
          <p:nvPr/>
        </p:nvSpPr>
        <p:spPr>
          <a:xfrm>
            <a:off x="7464152" y="1439763"/>
            <a:ext cx="35283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Style = a collection of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Complete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Name means nothing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“</a:t>
            </a:r>
            <a:r>
              <a:rPr lang="en-GB" sz="2400" dirty="0" err="1"/>
              <a:t>NumNormal</a:t>
            </a:r>
            <a:r>
              <a:rPr lang="en-GB" sz="2400" dirty="0"/>
              <a:t>” name invented by me as reminder based on “Normal”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Can copy styles between documents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5FDB2D-B839-4E2D-BF9B-C86674118E34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13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9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5B1D-A5C5-449E-BC13-0CC4005C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Pasting involves choices</a:t>
            </a:r>
          </a:p>
        </p:txBody>
      </p:sp>
      <p:pic>
        <p:nvPicPr>
          <p:cNvPr id="4" name="Picture 3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8C65C1C3-5571-4887-BF44-97D733F80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897888"/>
            <a:ext cx="3921255" cy="3429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EE6FE00-51D2-4F1E-9B5F-BCAD75FEDB96}"/>
              </a:ext>
            </a:extLst>
          </p:cNvPr>
          <p:cNvSpPr/>
          <p:nvPr/>
        </p:nvSpPr>
        <p:spPr>
          <a:xfrm>
            <a:off x="263352" y="1772816"/>
            <a:ext cx="2448272" cy="26642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D4E12D-E86B-4881-9BFD-FD2844BE52DA}"/>
              </a:ext>
            </a:extLst>
          </p:cNvPr>
          <p:cNvSpPr txBox="1"/>
          <p:nvPr/>
        </p:nvSpPr>
        <p:spPr>
          <a:xfrm>
            <a:off x="911424" y="5661248"/>
            <a:ext cx="392125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Basic paste options</a:t>
            </a:r>
          </a:p>
        </p:txBody>
      </p:sp>
      <p:pic>
        <p:nvPicPr>
          <p:cNvPr id="8" name="Picture 7" descr="Graphical user interface, text, application, Word&#10;&#10;Description automatically generated">
            <a:extLst>
              <a:ext uri="{FF2B5EF4-FFF2-40B4-BE49-F238E27FC236}">
                <a16:creationId xmlns:a16="http://schemas.microsoft.com/office/drawing/2014/main" id="{0CEBCB04-1EA8-4B6C-B0EB-2F9AA0737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708" y="1897888"/>
            <a:ext cx="6141884" cy="379119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AB88103E-871C-440C-B77E-9CCC5A75AEF5}"/>
              </a:ext>
            </a:extLst>
          </p:cNvPr>
          <p:cNvSpPr/>
          <p:nvPr/>
        </p:nvSpPr>
        <p:spPr>
          <a:xfrm>
            <a:off x="5819587" y="2014066"/>
            <a:ext cx="5100949" cy="3791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00FB0C-2E52-439B-858A-C6BC3707CE13}"/>
              </a:ext>
            </a:extLst>
          </p:cNvPr>
          <p:cNvSpPr txBox="1"/>
          <p:nvPr/>
        </p:nvSpPr>
        <p:spPr>
          <a:xfrm>
            <a:off x="6240016" y="5861524"/>
            <a:ext cx="392125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/>
            </a:lvl1pPr>
          </a:lstStyle>
          <a:p>
            <a:r>
              <a:rPr lang="en-GB" dirty="0"/>
              <a:t>Paste special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64941B-0E8B-4C17-BC2B-9581C02EAC80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14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97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7F5EE-EC54-49D6-8E87-D9D085D31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of contents choices</a:t>
            </a:r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0AF589E-3536-4D32-80CC-CCC1A7F21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50" y="1916832"/>
            <a:ext cx="5318894" cy="4005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357209-B6A2-4F62-9A1B-BA749273D7E9}"/>
              </a:ext>
            </a:extLst>
          </p:cNvPr>
          <p:cNvSpPr txBox="1"/>
          <p:nvPr/>
        </p:nvSpPr>
        <p:spPr>
          <a:xfrm>
            <a:off x="6672064" y="2276872"/>
            <a:ext cx="48965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Text ends up in TOC if give it Heading styles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How many TOC levels?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If don’t want text in TOC, don’t give it an included Heading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4E0C31-0233-4EEC-9A22-0C72981ACD6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15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E914-8AE9-4432-BD88-38E2B5F8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Cross-reference choices</a:t>
            </a: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FBBE7A1-9CD0-43E0-B7FC-5AE99C598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" y="1988840"/>
            <a:ext cx="5920854" cy="27363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139407-8F43-4543-839C-8049B0965F7B}"/>
              </a:ext>
            </a:extLst>
          </p:cNvPr>
          <p:cNvSpPr txBox="1"/>
          <p:nvPr/>
        </p:nvSpPr>
        <p:spPr>
          <a:xfrm>
            <a:off x="6672064" y="2276872"/>
            <a:ext cx="489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Decide what you want to 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Will you cite its number or its page?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833F3-42A0-4B86-B62B-FAEF02816579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16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82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A1E3-AA63-4AA9-8D27-C6E51845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52" y="2924944"/>
            <a:ext cx="7632848" cy="1362456"/>
          </a:xfrm>
        </p:spPr>
        <p:txBody>
          <a:bodyPr/>
          <a:lstStyle/>
          <a:p>
            <a:r>
              <a:rPr lang="en-GB" dirty="0"/>
              <a:t>Managing multiple contributors / editors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A8B90C-F3F2-43D1-AB66-BE2EE41663F8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17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106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5D965-C126-47B2-A372-3C54D583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Lead Author, many colleagues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9A7E2-40EC-4408-833B-AD9F6E22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013800"/>
          </a:xfrm>
        </p:spPr>
        <p:txBody>
          <a:bodyPr>
            <a:normAutofit/>
          </a:bodyPr>
          <a:lstStyle/>
          <a:p>
            <a:r>
              <a:rPr lang="en-GB" sz="2800" dirty="0"/>
              <a:t>Single source, multiple contributors / editors</a:t>
            </a:r>
          </a:p>
          <a:p>
            <a:pPr lvl="1"/>
            <a:r>
              <a:rPr lang="en-GB" sz="2800" dirty="0"/>
              <a:t>Word enables Lead Author to merge in each editor’s changed version, one at a time, accepting or rejecting changes.</a:t>
            </a:r>
          </a:p>
          <a:p>
            <a:r>
              <a:rPr lang="en-GB" sz="2800" dirty="0"/>
              <a:t>Comparison tool</a:t>
            </a:r>
          </a:p>
          <a:p>
            <a:pPr lvl="1"/>
            <a:r>
              <a:rPr lang="en-GB" sz="2800" dirty="0"/>
              <a:t>Original v changed document</a:t>
            </a:r>
          </a:p>
          <a:p>
            <a:pPr lvl="2"/>
            <a:r>
              <a:rPr lang="en-GB" sz="2800" dirty="0"/>
              <a:t>Generates redlined comparison as output, even with no change tracking</a:t>
            </a:r>
          </a:p>
          <a:p>
            <a:r>
              <a:rPr lang="en-GB" sz="2800" dirty="0"/>
              <a:t>Lead Author must stay in control or risk chaos!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46C476-38AE-4070-BCA8-467B5E3240A6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18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16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3872" y="2852936"/>
            <a:ext cx="1872208" cy="1362456"/>
          </a:xfrm>
        </p:spPr>
        <p:txBody>
          <a:bodyPr/>
          <a:lstStyle/>
          <a:p>
            <a:r>
              <a:rPr lang="en-GB" dirty="0"/>
              <a:t>Q&amp;A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75E92-5D4D-4EEE-BF37-FD5E45D611D3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19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7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444" y="908720"/>
            <a:ext cx="10972800" cy="738727"/>
          </a:xfrm>
        </p:spPr>
        <p:txBody>
          <a:bodyPr>
            <a:normAutofit fontScale="90000"/>
          </a:bodyPr>
          <a:lstStyle/>
          <a:p>
            <a:r>
              <a:rPr lang="en-GB" baseline="0" dirty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2060848"/>
            <a:ext cx="8229600" cy="3293721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Avoiding disaster</a:t>
            </a:r>
          </a:p>
          <a:p>
            <a:r>
              <a:rPr lang="en-GB" sz="3200" dirty="0"/>
              <a:t>The speaker’s word processing history</a:t>
            </a:r>
          </a:p>
          <a:p>
            <a:r>
              <a:rPr lang="en-GB" sz="3200" dirty="0"/>
              <a:t>The mental model</a:t>
            </a:r>
          </a:p>
          <a:p>
            <a:r>
              <a:rPr lang="en-GB" sz="3200" dirty="0"/>
              <a:t>Some specifics</a:t>
            </a:r>
          </a:p>
          <a:p>
            <a:r>
              <a:rPr lang="en-GB" sz="3200" dirty="0"/>
              <a:t>Managing multiple contributors / editors</a:t>
            </a:r>
          </a:p>
          <a:p>
            <a:r>
              <a:rPr lang="en-GB" sz="3200" dirty="0"/>
              <a:t>Q &amp; A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D08AA4-10DF-4CF4-94EC-17E71DBE89F2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742226"/>
            <a:ext cx="10972800" cy="1143000"/>
          </a:xfrm>
        </p:spPr>
        <p:txBody>
          <a:bodyPr/>
          <a:lstStyle/>
          <a:p>
            <a:r>
              <a:rPr lang="en-GB" dirty="0"/>
              <a:t>Avoiding disaster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425" y="1885226"/>
            <a:ext cx="8763991" cy="4389120"/>
          </a:xfrm>
        </p:spPr>
        <p:txBody>
          <a:bodyPr/>
          <a:lstStyle/>
          <a:p>
            <a:r>
              <a:rPr lang="en-GB" dirty="0"/>
              <a:t>Before doing anything important, save the document with a new file name.</a:t>
            </a:r>
          </a:p>
          <a:p>
            <a:r>
              <a:rPr lang="en-GB" dirty="0"/>
              <a:t>To avoid confusion, I recommend using dates, such as “Thesis updated 25 June 2021.docx.”</a:t>
            </a:r>
          </a:p>
          <a:p>
            <a:r>
              <a:rPr lang="en-GB" dirty="0"/>
              <a:t>Store really important documents in multiple places, including cloud drives and offline.</a:t>
            </a:r>
          </a:p>
          <a:p>
            <a:r>
              <a:rPr lang="en-GB" dirty="0"/>
              <a:t>Plan for loss of computer and house fires.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59A227-4FBA-4D00-83BD-DBA192E34DEA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3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054374" y="772542"/>
            <a:ext cx="8456641" cy="595312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Mohammed Amin 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791744" y="1494166"/>
            <a:ext cx="72728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587" lvl="1" defTabSz="695325">
              <a:spcBef>
                <a:spcPct val="0"/>
              </a:spcBef>
            </a:pPr>
            <a:r>
              <a:rPr lang="en-GB" sz="2400" dirty="0"/>
              <a:t>First word processing program owned, ~1983 was “The Final Word” from The Mark of the Unicorn. </a:t>
            </a:r>
          </a:p>
          <a:p>
            <a:pPr marL="1587" lvl="1" defTabSz="695325">
              <a:spcBef>
                <a:spcPct val="0"/>
              </a:spcBef>
            </a:pPr>
            <a:endParaRPr lang="en-GB" sz="2400" dirty="0"/>
          </a:p>
          <a:p>
            <a:pPr marL="1587" lvl="1" defTabSz="695325">
              <a:spcBef>
                <a:spcPct val="0"/>
              </a:spcBef>
            </a:pPr>
            <a:r>
              <a:rPr lang="en-GB" sz="2400" dirty="0"/>
              <a:t>Not WYSIWYG </a:t>
            </a:r>
            <a:r>
              <a:rPr lang="en-GB" sz="2400" dirty="0">
                <a:sym typeface="Wingdings" panose="05000000000000000000" pitchFamily="2" charset="2"/>
              </a:rPr>
              <a:t> learn structural concepts</a:t>
            </a:r>
            <a:endParaRPr lang="en-GB" sz="2400" dirty="0"/>
          </a:p>
          <a:p>
            <a:pPr marL="0" lvl="1" defTabSz="695325">
              <a:spcBef>
                <a:spcPct val="0"/>
              </a:spcBef>
            </a:pPr>
            <a:endParaRPr lang="en-GB" sz="2400" dirty="0"/>
          </a:p>
          <a:p>
            <a:pPr marL="0" lvl="1" defTabSz="695325">
              <a:spcBef>
                <a:spcPct val="0"/>
              </a:spcBef>
            </a:pPr>
            <a:r>
              <a:rPr lang="en-GB" sz="2400" dirty="0"/>
              <a:t>Major learning experience:</a:t>
            </a:r>
          </a:p>
          <a:p>
            <a:pPr marL="0" lvl="1" defTabSz="695325">
              <a:spcBef>
                <a:spcPct val="0"/>
              </a:spcBef>
            </a:pPr>
            <a:r>
              <a:rPr lang="en-GB" sz="2400" dirty="0"/>
              <a:t>CIOT Fellowship Thesis written 1997-1999. </a:t>
            </a:r>
          </a:p>
          <a:p>
            <a:pPr marL="0" lvl="1" defTabSz="695325">
              <a:spcBef>
                <a:spcPct val="0"/>
              </a:spcBef>
            </a:pPr>
            <a:endParaRPr lang="en-GB" sz="2400" dirty="0"/>
          </a:p>
          <a:p>
            <a:pPr marL="0" lvl="1" defTabSz="695325">
              <a:spcBef>
                <a:spcPct val="0"/>
              </a:spcBef>
            </a:pPr>
            <a:r>
              <a:rPr lang="en-GB" sz="2400" dirty="0">
                <a:solidFill>
                  <a:srgbClr val="FF0000"/>
                </a:solidFill>
              </a:rPr>
              <a:t>www.mohammedamin.com</a:t>
            </a:r>
            <a:endParaRPr lang="en-GB" sz="2400" dirty="0"/>
          </a:p>
        </p:txBody>
      </p:sp>
      <p:sp>
        <p:nvSpPr>
          <p:cNvPr id="717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1535114" y="12701"/>
            <a:ext cx="12858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3500" tIns="0" rIns="64800" bIns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06" y="1503666"/>
            <a:ext cx="2438400" cy="3657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830F63-307F-4E42-9A73-779F544A65AE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4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27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5DCB-D721-464A-BF3C-E0506F31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5620" y="2747772"/>
            <a:ext cx="6840760" cy="1362456"/>
          </a:xfrm>
        </p:spPr>
        <p:txBody>
          <a:bodyPr/>
          <a:lstStyle/>
          <a:p>
            <a:r>
              <a:rPr lang="en-GB" dirty="0"/>
              <a:t>The mental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5D221-9133-4ECE-B464-50619701A40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5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2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A214D8-5D27-4B96-88CD-2F149172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Small documents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C90F7-85CD-4849-8960-FEAA0B0BA04D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6</a:t>
            </a:fld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4F7D9C-E97F-4299-B6C5-CA3495D1716A}"/>
              </a:ext>
            </a:extLst>
          </p:cNvPr>
          <p:cNvSpPr txBox="1"/>
          <p:nvPr/>
        </p:nvSpPr>
        <p:spPr>
          <a:xfrm>
            <a:off x="1057189" y="5301208"/>
            <a:ext cx="2950579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/>
            </a:lvl1pPr>
          </a:lstStyle>
          <a:p>
            <a:r>
              <a:rPr lang="en-GB" dirty="0"/>
              <a:t>Characters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CDA6C-1E28-4330-A576-949EF448CE78}"/>
              </a:ext>
            </a:extLst>
          </p:cNvPr>
          <p:cNvSpPr txBox="1"/>
          <p:nvPr/>
        </p:nvSpPr>
        <p:spPr>
          <a:xfrm>
            <a:off x="2999656" y="4437112"/>
            <a:ext cx="1728192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/>
            </a:lvl1pPr>
          </a:lstStyle>
          <a:p>
            <a:r>
              <a:rPr lang="en-GB" dirty="0"/>
              <a:t>Words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3E178E-872E-4C6B-BB5B-1778EC4C0EBB}"/>
              </a:ext>
            </a:extLst>
          </p:cNvPr>
          <p:cNvSpPr txBox="1"/>
          <p:nvPr/>
        </p:nvSpPr>
        <p:spPr>
          <a:xfrm>
            <a:off x="4490616" y="3563094"/>
            <a:ext cx="2613496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/>
            </a:lvl1pPr>
          </a:lstStyle>
          <a:p>
            <a:r>
              <a:rPr lang="en-GB" dirty="0"/>
              <a:t>Sentences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7F8B7F-8765-4394-B62B-E8617B5FAEE6}"/>
              </a:ext>
            </a:extLst>
          </p:cNvPr>
          <p:cNvSpPr txBox="1"/>
          <p:nvPr/>
        </p:nvSpPr>
        <p:spPr>
          <a:xfrm>
            <a:off x="5981576" y="2689076"/>
            <a:ext cx="285072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/>
            </a:lvl1pPr>
          </a:lstStyle>
          <a:p>
            <a:r>
              <a:rPr lang="en-GB" dirty="0"/>
              <a:t>Paragraphs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602E40-B49D-475A-B701-F7D548AAEC67}"/>
              </a:ext>
            </a:extLst>
          </p:cNvPr>
          <p:cNvSpPr txBox="1"/>
          <p:nvPr/>
        </p:nvSpPr>
        <p:spPr>
          <a:xfrm>
            <a:off x="7624018" y="1815058"/>
            <a:ext cx="257643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Document</a:t>
            </a:r>
          </a:p>
        </p:txBody>
      </p:sp>
    </p:spTree>
    <p:extLst>
      <p:ext uri="{BB962C8B-B14F-4D97-AF65-F5344CB8AC3E}">
        <p14:creationId xmlns:p14="http://schemas.microsoft.com/office/powerpoint/2010/main" val="337574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7E3A2-BFC7-4BB7-BF5C-C861D590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Big documents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DEF2CE-71AD-4FF0-A355-6CF02F4B7D2F}"/>
              </a:ext>
            </a:extLst>
          </p:cNvPr>
          <p:cNvSpPr txBox="1"/>
          <p:nvPr/>
        </p:nvSpPr>
        <p:spPr>
          <a:xfrm>
            <a:off x="767408" y="1988840"/>
            <a:ext cx="25202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Document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DBEDE1-E7E0-473C-838F-3922CBE72BF6}"/>
              </a:ext>
            </a:extLst>
          </p:cNvPr>
          <p:cNvSpPr txBox="1"/>
          <p:nvPr/>
        </p:nvSpPr>
        <p:spPr>
          <a:xfrm>
            <a:off x="2207568" y="2924944"/>
            <a:ext cx="223224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Sections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7CBFF-0326-4267-BFB8-54509E6E045C}"/>
              </a:ext>
            </a:extLst>
          </p:cNvPr>
          <p:cNvSpPr txBox="1"/>
          <p:nvPr/>
        </p:nvSpPr>
        <p:spPr>
          <a:xfrm>
            <a:off x="1199456" y="4002800"/>
            <a:ext cx="1944216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Header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7CF167-C103-4840-AF76-6D24B566E1CA}"/>
              </a:ext>
            </a:extLst>
          </p:cNvPr>
          <p:cNvSpPr txBox="1"/>
          <p:nvPr/>
        </p:nvSpPr>
        <p:spPr>
          <a:xfrm>
            <a:off x="3303268" y="4002800"/>
            <a:ext cx="178462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Footer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17AE56-5423-4FC4-BF8F-5A3E35F2216A}"/>
              </a:ext>
            </a:extLst>
          </p:cNvPr>
          <p:cNvSpPr txBox="1"/>
          <p:nvPr/>
        </p:nvSpPr>
        <p:spPr>
          <a:xfrm>
            <a:off x="5591552" y="4002800"/>
            <a:ext cx="151217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Body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0B2845-7FC5-448D-888C-BD87FD358B39}"/>
              </a:ext>
            </a:extLst>
          </p:cNvPr>
          <p:cNvSpPr txBox="1"/>
          <p:nvPr/>
        </p:nvSpPr>
        <p:spPr>
          <a:xfrm>
            <a:off x="1297306" y="5003870"/>
            <a:ext cx="151217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Thing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B45458-B97D-4CC1-948B-5F2B66EFD7F0}"/>
              </a:ext>
            </a:extLst>
          </p:cNvPr>
          <p:cNvCxnSpPr>
            <a:endCxn id="4" idx="0"/>
          </p:cNvCxnSpPr>
          <p:nvPr/>
        </p:nvCxnSpPr>
        <p:spPr>
          <a:xfrm>
            <a:off x="3287688" y="2696726"/>
            <a:ext cx="36004" cy="22821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1B84FB9-94D6-4859-8355-47F44D1CA220}"/>
              </a:ext>
            </a:extLst>
          </p:cNvPr>
          <p:cNvCxnSpPr>
            <a:cxnSpLocks/>
          </p:cNvCxnSpPr>
          <p:nvPr/>
        </p:nvCxnSpPr>
        <p:spPr>
          <a:xfrm flipH="1">
            <a:off x="2567608" y="3660473"/>
            <a:ext cx="144016" cy="34232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6B010D-50B0-47A6-81A1-2FB48B399187}"/>
              </a:ext>
            </a:extLst>
          </p:cNvPr>
          <p:cNvCxnSpPr>
            <a:cxnSpLocks/>
          </p:cNvCxnSpPr>
          <p:nvPr/>
        </p:nvCxnSpPr>
        <p:spPr>
          <a:xfrm>
            <a:off x="3575720" y="3632830"/>
            <a:ext cx="216024" cy="36997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BE6218-1DDF-482D-89ED-278260339899}"/>
              </a:ext>
            </a:extLst>
          </p:cNvPr>
          <p:cNvCxnSpPr>
            <a:cxnSpLocks/>
          </p:cNvCxnSpPr>
          <p:nvPr/>
        </p:nvCxnSpPr>
        <p:spPr>
          <a:xfrm>
            <a:off x="4439816" y="3632830"/>
            <a:ext cx="1512168" cy="36997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234F122-DA66-406F-B0C4-23F007BCE471}"/>
              </a:ext>
            </a:extLst>
          </p:cNvPr>
          <p:cNvSpPr txBox="1"/>
          <p:nvPr/>
        </p:nvSpPr>
        <p:spPr>
          <a:xfrm>
            <a:off x="3068893" y="5003870"/>
            <a:ext cx="151217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Thing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CCD1CB-733C-45F7-9819-B840BD801CE2}"/>
              </a:ext>
            </a:extLst>
          </p:cNvPr>
          <p:cNvSpPr txBox="1"/>
          <p:nvPr/>
        </p:nvSpPr>
        <p:spPr>
          <a:xfrm>
            <a:off x="8442960" y="5003870"/>
            <a:ext cx="151217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Thing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BE6584-90AB-4700-9851-A7B5D441B280}"/>
              </a:ext>
            </a:extLst>
          </p:cNvPr>
          <p:cNvSpPr txBox="1"/>
          <p:nvPr/>
        </p:nvSpPr>
        <p:spPr>
          <a:xfrm>
            <a:off x="4941102" y="5003870"/>
            <a:ext cx="151217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Thing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856924-DB43-4467-A6F0-817A4C64CE69}"/>
              </a:ext>
            </a:extLst>
          </p:cNvPr>
          <p:cNvSpPr txBox="1"/>
          <p:nvPr/>
        </p:nvSpPr>
        <p:spPr>
          <a:xfrm>
            <a:off x="6605672" y="5003870"/>
            <a:ext cx="151217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/>
              <a:t>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A2F3D1A-1250-479D-91DD-76D8D3E5401A}"/>
              </a:ext>
            </a:extLst>
          </p:cNvPr>
          <p:cNvCxnSpPr>
            <a:cxnSpLocks/>
          </p:cNvCxnSpPr>
          <p:nvPr/>
        </p:nvCxnSpPr>
        <p:spPr>
          <a:xfrm flipH="1">
            <a:off x="2711624" y="4680398"/>
            <a:ext cx="2871832" cy="32347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CB0E181-3AD6-4848-A91D-29B3BF0D849C}"/>
              </a:ext>
            </a:extLst>
          </p:cNvPr>
          <p:cNvCxnSpPr>
            <a:cxnSpLocks/>
          </p:cNvCxnSpPr>
          <p:nvPr/>
        </p:nvCxnSpPr>
        <p:spPr>
          <a:xfrm flipH="1">
            <a:off x="4147540" y="4734857"/>
            <a:ext cx="1588420" cy="27635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ABA65CB-1936-4A85-828D-6577F1395981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5697187" y="4765145"/>
            <a:ext cx="398814" cy="23872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66BBB-8483-4DFC-AC55-EE88A5CE777A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6816080" y="4710686"/>
            <a:ext cx="545677" cy="29318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DDF6EC8-6E3B-4B1B-8805-A04842ECCA98}"/>
              </a:ext>
            </a:extLst>
          </p:cNvPr>
          <p:cNvCxnSpPr>
            <a:cxnSpLocks/>
          </p:cNvCxnSpPr>
          <p:nvPr/>
        </p:nvCxnSpPr>
        <p:spPr>
          <a:xfrm>
            <a:off x="7095624" y="4680398"/>
            <a:ext cx="1768520" cy="32347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5D5B349-064A-440B-8768-30A741AE5EBA}"/>
              </a:ext>
            </a:extLst>
          </p:cNvPr>
          <p:cNvSpPr txBox="1"/>
          <p:nvPr/>
        </p:nvSpPr>
        <p:spPr>
          <a:xfrm>
            <a:off x="5951984" y="5854635"/>
            <a:ext cx="5086724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Separately formatted region inside a Thing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A527BB-12EC-4CDA-8A96-C3300728B8C6}"/>
              </a:ext>
            </a:extLst>
          </p:cNvPr>
          <p:cNvSpPr txBox="1"/>
          <p:nvPr/>
        </p:nvSpPr>
        <p:spPr>
          <a:xfrm>
            <a:off x="7957344" y="2449327"/>
            <a:ext cx="3865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0070C0"/>
                </a:solidFill>
              </a:rPr>
              <a:t>Every Thing has a style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94FDB76-D4A1-4A4F-911A-B7F8189A0E59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7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07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85D6-0506-44AA-835D-2D0B9E2D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style is a bundle of properties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71410D-0B01-41EC-B20E-E8DCAB5CA4FC}"/>
              </a:ext>
            </a:extLst>
          </p:cNvPr>
          <p:cNvSpPr txBox="1"/>
          <p:nvPr/>
        </p:nvSpPr>
        <p:spPr>
          <a:xfrm>
            <a:off x="615688" y="2010891"/>
            <a:ext cx="2016224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GB" dirty="0"/>
              <a:t>Thing</a:t>
            </a:r>
          </a:p>
          <a:p>
            <a:r>
              <a:rPr lang="en-GB" dirty="0"/>
              <a:t>Style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FC6FE5-64CE-4B19-A8E9-1F9A12A8AF02}"/>
              </a:ext>
            </a:extLst>
          </p:cNvPr>
          <p:cNvSpPr txBox="1"/>
          <p:nvPr/>
        </p:nvSpPr>
        <p:spPr>
          <a:xfrm>
            <a:off x="608896" y="4932192"/>
            <a:ext cx="2016224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Thing</a:t>
            </a:r>
          </a:p>
          <a:p>
            <a:r>
              <a:rPr lang="en-GB" sz="3600" dirty="0">
                <a:solidFill>
                  <a:srgbClr val="FF0000"/>
                </a:solidFill>
              </a:rPr>
              <a:t>Style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685EF-28CD-4775-9CD8-C3A1E950CE19}"/>
              </a:ext>
            </a:extLst>
          </p:cNvPr>
          <p:cNvSpPr txBox="1"/>
          <p:nvPr/>
        </p:nvSpPr>
        <p:spPr>
          <a:xfrm>
            <a:off x="608896" y="3498133"/>
            <a:ext cx="2016224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GB" dirty="0"/>
              <a:t>Thing</a:t>
            </a:r>
          </a:p>
          <a:p>
            <a:r>
              <a:rPr lang="en-GB" dirty="0"/>
              <a:t>Style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FA084E-100D-4DF9-9A6B-D91688D027D9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8</a:t>
            </a:fld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27E49-425C-4AEA-95D4-CD7170B2F7BA}"/>
              </a:ext>
            </a:extLst>
          </p:cNvPr>
          <p:cNvSpPr txBox="1"/>
          <p:nvPr/>
        </p:nvSpPr>
        <p:spPr>
          <a:xfrm>
            <a:off x="3503712" y="2010890"/>
            <a:ext cx="2016224" cy="12003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GB" dirty="0">
                <a:solidFill>
                  <a:srgbClr val="00B050"/>
                </a:solidFill>
              </a:rPr>
              <a:t>Thing</a:t>
            </a:r>
          </a:p>
          <a:p>
            <a:r>
              <a:rPr lang="en-GB" dirty="0">
                <a:solidFill>
                  <a:srgbClr val="00B050"/>
                </a:solidFill>
              </a:rPr>
              <a:t>Style 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DC7F0F-A2C0-42E9-9446-5890B8AF64D2}"/>
              </a:ext>
            </a:extLst>
          </p:cNvPr>
          <p:cNvSpPr txBox="1"/>
          <p:nvPr/>
        </p:nvSpPr>
        <p:spPr>
          <a:xfrm>
            <a:off x="3503712" y="4932191"/>
            <a:ext cx="2016224" cy="12003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GB" dirty="0">
                <a:solidFill>
                  <a:srgbClr val="00B050"/>
                </a:solidFill>
              </a:rPr>
              <a:t>Thing</a:t>
            </a:r>
          </a:p>
          <a:p>
            <a:r>
              <a:rPr lang="en-GB" dirty="0">
                <a:solidFill>
                  <a:srgbClr val="00B050"/>
                </a:solidFill>
              </a:rPr>
              <a:t>Style 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10FAD4-34E6-4731-8129-B71DA4C86DCB}"/>
              </a:ext>
            </a:extLst>
          </p:cNvPr>
          <p:cNvSpPr txBox="1"/>
          <p:nvPr/>
        </p:nvSpPr>
        <p:spPr>
          <a:xfrm>
            <a:off x="3503712" y="3498132"/>
            <a:ext cx="2016224" cy="12003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GB" dirty="0">
                <a:solidFill>
                  <a:srgbClr val="00B050"/>
                </a:solidFill>
              </a:rPr>
              <a:t>Thing</a:t>
            </a:r>
          </a:p>
          <a:p>
            <a:r>
              <a:rPr lang="en-GB" dirty="0">
                <a:solidFill>
                  <a:srgbClr val="00B050"/>
                </a:solidFill>
              </a:rPr>
              <a:t>Style 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0751CE-8614-4A28-A6D8-D8DDC9A90CA8}"/>
              </a:ext>
            </a:extLst>
          </p:cNvPr>
          <p:cNvSpPr txBox="1"/>
          <p:nvPr/>
        </p:nvSpPr>
        <p:spPr>
          <a:xfrm>
            <a:off x="6888088" y="2010890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/>
              <a:t>All “Things” of the same style have the same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/>
              <a:t>To change how they look, edit the style</a:t>
            </a:r>
          </a:p>
        </p:txBody>
      </p:sp>
    </p:spTree>
    <p:extLst>
      <p:ext uri="{BB962C8B-B14F-4D97-AF65-F5344CB8AC3E}">
        <p14:creationId xmlns:p14="http://schemas.microsoft.com/office/powerpoint/2010/main" val="5241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5BDC-C543-45D4-A245-DB6E8EBD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548680"/>
            <a:ext cx="110744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Website page example</a:t>
            </a:r>
          </a:p>
        </p:txBody>
      </p:sp>
      <p:pic>
        <p:nvPicPr>
          <p:cNvPr id="4" name="Picture 3" descr="Diagram, text&#10;&#10;Description automatically generated">
            <a:extLst>
              <a:ext uri="{FF2B5EF4-FFF2-40B4-BE49-F238E27FC236}">
                <a16:creationId xmlns:a16="http://schemas.microsoft.com/office/drawing/2014/main" id="{7921DA4B-73CD-40F9-8649-2A01CFE5F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1412776"/>
            <a:ext cx="7560840" cy="51952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A67E38-6693-4E78-8966-77CFBF570778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9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42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Words>629</Words>
  <Application>Microsoft Office PowerPoint</Application>
  <PresentationFormat>Widescreen</PresentationFormat>
  <Paragraphs>128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 2</vt:lpstr>
      <vt:lpstr>Flow</vt:lpstr>
      <vt:lpstr>Advanced Microsoft Word</vt:lpstr>
      <vt:lpstr>Outline</vt:lpstr>
      <vt:lpstr>Avoiding disaster</vt:lpstr>
      <vt:lpstr>Mohammed Amin </vt:lpstr>
      <vt:lpstr>The mental model</vt:lpstr>
      <vt:lpstr>Small documents</vt:lpstr>
      <vt:lpstr>Big documents</vt:lpstr>
      <vt:lpstr>A style is a bundle of properties</vt:lpstr>
      <vt:lpstr>Website page example</vt:lpstr>
      <vt:lpstr>Website page HTML</vt:lpstr>
      <vt:lpstr>Recommended approach</vt:lpstr>
      <vt:lpstr>Some specifics</vt:lpstr>
      <vt:lpstr>Editing a style</vt:lpstr>
      <vt:lpstr>Pasting involves choices</vt:lpstr>
      <vt:lpstr>Table of contents choices</vt:lpstr>
      <vt:lpstr>Cross-reference choices</vt:lpstr>
      <vt:lpstr>Managing multiple contributors / editors</vt:lpstr>
      <vt:lpstr>Lead Author, many colleagues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Sukuk Taxation Issues from a UK Market Perspective</dc:title>
  <dc:creator>Mohammed Amin</dc:creator>
  <cp:lastModifiedBy>Mohammed Amin</cp:lastModifiedBy>
  <cp:revision>380</cp:revision>
  <cp:lastPrinted>2015-12-19T22:04:26Z</cp:lastPrinted>
  <dcterms:created xsi:type="dcterms:W3CDTF">2010-04-20T14:08:55Z</dcterms:created>
  <dcterms:modified xsi:type="dcterms:W3CDTF">2021-07-13T08:16:11Z</dcterms:modified>
</cp:coreProperties>
</file>