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8" r:id="rId4"/>
    <p:sldId id="333" r:id="rId5"/>
    <p:sldId id="354" r:id="rId6"/>
    <p:sldId id="355" r:id="rId7"/>
    <p:sldId id="374" r:id="rId8"/>
    <p:sldId id="358" r:id="rId9"/>
    <p:sldId id="360" r:id="rId10"/>
    <p:sldId id="361" r:id="rId11"/>
    <p:sldId id="362" r:id="rId12"/>
    <p:sldId id="375" r:id="rId13"/>
    <p:sldId id="346" r:id="rId14"/>
    <p:sldId id="348" r:id="rId15"/>
    <p:sldId id="344" r:id="rId16"/>
    <p:sldId id="345" r:id="rId17"/>
    <p:sldId id="330" r:id="rId18"/>
    <p:sldId id="366" r:id="rId19"/>
    <p:sldId id="373" r:id="rId20"/>
    <p:sldId id="367" r:id="rId21"/>
    <p:sldId id="369" r:id="rId22"/>
    <p:sldId id="370" r:id="rId23"/>
    <p:sldId id="371" r:id="rId24"/>
    <p:sldId id="372" r:id="rId25"/>
    <p:sldId id="289" r:id="rId26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0" d="100"/>
          <a:sy n="90" d="100"/>
        </p:scale>
        <p:origin x="510" y="120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99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Jews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0.1315227875114868</c:v>
                </c:pt>
                <c:pt idx="1">
                  <c:v>0.11427171857556219</c:v>
                </c:pt>
                <c:pt idx="2">
                  <c:v>0.11668679228087762</c:v>
                </c:pt>
                <c:pt idx="3">
                  <c:v>0.12220045111754119</c:v>
                </c:pt>
                <c:pt idx="4">
                  <c:v>0.11895377184388599</c:v>
                </c:pt>
                <c:pt idx="5">
                  <c:v>0.117719653991327</c:v>
                </c:pt>
                <c:pt idx="6">
                  <c:v>0.123347231398996</c:v>
                </c:pt>
                <c:pt idx="7">
                  <c:v>7.9906282988919525E-2</c:v>
                </c:pt>
                <c:pt idx="8">
                  <c:v>7.539131029140371E-2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B-41CC-908B-66F2457222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Muslims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prstClr val="black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Sheet1!$C$2:$C$10</c:f>
              <c:numCache>
                <c:formatCode>0.0%</c:formatCode>
                <c:ptCount val="9"/>
                <c:pt idx="0">
                  <c:v>0.22290032837336562</c:v>
                </c:pt>
                <c:pt idx="1">
                  <c:v>0.17300317139345456</c:v>
                </c:pt>
                <c:pt idx="2">
                  <c:v>0.18903677885166142</c:v>
                </c:pt>
                <c:pt idx="3">
                  <c:v>0.18382552384162101</c:v>
                </c:pt>
                <c:pt idx="4">
                  <c:v>0.11053684573842619</c:v>
                </c:pt>
                <c:pt idx="5">
                  <c:v>6.3893120123455965E-2</c:v>
                </c:pt>
                <c:pt idx="6">
                  <c:v>2.9691441376522229E-2</c:v>
                </c:pt>
                <c:pt idx="7">
                  <c:v>2.0879017732753007E-2</c:v>
                </c:pt>
                <c:pt idx="8">
                  <c:v>6.2337725687400085E-3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7B-41CC-908B-66F245722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065640"/>
        <c:axId val="658067280"/>
      </c:barChart>
      <c:catAx>
        <c:axId val="65806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067280"/>
        <c:crosses val="autoZero"/>
        <c:auto val="1"/>
        <c:lblAlgn val="ctr"/>
        <c:lblOffset val="100"/>
        <c:noMultiLvlLbl val="0"/>
      </c:catAx>
      <c:valAx>
        <c:axId val="65806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065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132866265732534"/>
          <c:y val="0.9269833466114219"/>
          <c:w val="0.34049218178436358"/>
          <c:h val="5.5656796076581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1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Arial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Arial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Arial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Arial" charset="0"/>
              </a:defRPr>
            </a:lvl5pPr>
            <a:lvl6pPr marL="2507056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885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8713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4541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8C1ECA-5BC7-47D9-A30D-B42269AFE5B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05587" cy="371633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478" y="4705350"/>
            <a:ext cx="5412146" cy="44577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942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37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559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2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020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550" y="742950"/>
            <a:ext cx="66040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0729"/>
            <a:ext cx="1008112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15/12/2021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09" y="2029274"/>
            <a:ext cx="10607011" cy="2160240"/>
          </a:xfrm>
        </p:spPr>
        <p:txBody>
          <a:bodyPr>
            <a:noAutofit/>
          </a:bodyPr>
          <a:lstStyle/>
          <a:p>
            <a:pPr algn="l"/>
            <a:r>
              <a:rPr lang="en-GB" sz="4000" dirty="0"/>
              <a:t>Faith communities in Greater Manchester </a:t>
            </a:r>
            <a:br>
              <a:rPr lang="en-GB" sz="4000" dirty="0"/>
            </a:br>
            <a:r>
              <a:rPr lang="en-GB" sz="4000" dirty="0"/>
              <a:t>+</a:t>
            </a:r>
            <a:br>
              <a:rPr lang="en-GB" sz="4000" dirty="0"/>
            </a:br>
            <a:r>
              <a:rPr lang="en-GB" sz="4000" dirty="0"/>
              <a:t>The role of the Muslim Jewish Forum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609" y="4977172"/>
            <a:ext cx="7854696" cy="108012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 MBE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Co-Chair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The Muslim Jewish Forum of Greater Manchester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6 December 2021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83432" y="1376772"/>
            <a:ext cx="7854696" cy="666074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dirty="0">
                <a:latin typeface="Arial" pitchFamily="34" charset="0"/>
                <a:cs typeface="Arial" pitchFamily="34" charset="0"/>
              </a:rPr>
              <a:t>The Royal </a:t>
            </a:r>
            <a:r>
              <a:rPr lang="en-GB" sz="3600">
                <a:latin typeface="Arial" pitchFamily="34" charset="0"/>
                <a:cs typeface="Arial" pitchFamily="34" charset="0"/>
              </a:rPr>
              <a:t>College of 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Defence Studies</a:t>
            </a:r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8AE2-960A-43BB-9FF5-9AD4900C7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Television and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840E0-8A06-47EA-B9A9-5ADB97F9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youth</a:t>
            </a:r>
          </a:p>
          <a:p>
            <a:pPr lvl="1"/>
            <a:r>
              <a:rPr lang="en-GB" dirty="0"/>
              <a:t>1-4 channels</a:t>
            </a:r>
          </a:p>
          <a:p>
            <a:pPr lvl="1"/>
            <a:r>
              <a:rPr lang="en-GB" dirty="0"/>
              <a:t>All in English</a:t>
            </a:r>
          </a:p>
          <a:p>
            <a:pPr lvl="1"/>
            <a:r>
              <a:rPr lang="en-GB" dirty="0"/>
              <a:t>About life in UK</a:t>
            </a:r>
          </a:p>
          <a:p>
            <a:r>
              <a:rPr lang="en-GB" dirty="0"/>
              <a:t>Today</a:t>
            </a:r>
          </a:p>
          <a:p>
            <a:pPr lvl="1"/>
            <a:r>
              <a:rPr lang="en-GB" dirty="0"/>
              <a:t>Endless number of channels</a:t>
            </a:r>
          </a:p>
          <a:p>
            <a:pPr lvl="1"/>
            <a:r>
              <a:rPr lang="en-GB" dirty="0"/>
              <a:t>Many in foreign languages</a:t>
            </a:r>
          </a:p>
          <a:p>
            <a:pPr lvl="1"/>
            <a:r>
              <a:rPr lang="en-GB" dirty="0"/>
              <a:t>About life elsewhere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7CA775-6173-4D65-AE0B-E7CEF85E8D7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81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9CBC-D984-418B-9EF7-30F11934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make our future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8173844-8526-4D71-A1A7-234C74E74ACB}"/>
              </a:ext>
            </a:extLst>
          </p:cNvPr>
          <p:cNvSpPr/>
          <p:nvPr/>
        </p:nvSpPr>
        <p:spPr>
          <a:xfrm>
            <a:off x="536463" y="2708919"/>
            <a:ext cx="2160240" cy="2301993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51379D-B40E-4DC8-AEF5-A44C1FD26916}"/>
              </a:ext>
            </a:extLst>
          </p:cNvPr>
          <p:cNvSpPr/>
          <p:nvPr/>
        </p:nvSpPr>
        <p:spPr>
          <a:xfrm>
            <a:off x="897980" y="2704948"/>
            <a:ext cx="2160240" cy="2301993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84CA76-D5C4-4B33-8361-779957746C13}"/>
              </a:ext>
            </a:extLst>
          </p:cNvPr>
          <p:cNvSpPr/>
          <p:nvPr/>
        </p:nvSpPr>
        <p:spPr>
          <a:xfrm>
            <a:off x="3416783" y="2712683"/>
            <a:ext cx="2160240" cy="2301993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AFA77E6-78B4-4B30-878F-29624119D07C}"/>
              </a:ext>
            </a:extLst>
          </p:cNvPr>
          <p:cNvSpPr/>
          <p:nvPr/>
        </p:nvSpPr>
        <p:spPr>
          <a:xfrm>
            <a:off x="5216983" y="2706023"/>
            <a:ext cx="2160240" cy="2301993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5DBCEC-DAF7-4552-8679-52C44D06C543}"/>
              </a:ext>
            </a:extLst>
          </p:cNvPr>
          <p:cNvSpPr/>
          <p:nvPr/>
        </p:nvSpPr>
        <p:spPr>
          <a:xfrm>
            <a:off x="7626656" y="2719803"/>
            <a:ext cx="2160240" cy="2301993"/>
          </a:xfrm>
          <a:prstGeom prst="ellipse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FCFDC7-2FE6-41A0-B495-5FB346ED3860}"/>
              </a:ext>
            </a:extLst>
          </p:cNvPr>
          <p:cNvSpPr/>
          <p:nvPr/>
        </p:nvSpPr>
        <p:spPr>
          <a:xfrm>
            <a:off x="9912424" y="2712682"/>
            <a:ext cx="2160240" cy="2301993"/>
          </a:xfrm>
          <a:prstGeom prst="ellipse">
            <a:avLst/>
          </a:prstGeom>
          <a:solidFill>
            <a:srgbClr val="FF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7E8A8-8A3F-481A-B3AF-B2E299E927E3}"/>
              </a:ext>
            </a:extLst>
          </p:cNvPr>
          <p:cNvSpPr txBox="1"/>
          <p:nvPr/>
        </p:nvSpPr>
        <p:spPr>
          <a:xfrm>
            <a:off x="803412" y="5229200"/>
            <a:ext cx="225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High contact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6A4646-3237-4994-B339-33A416903D3C}"/>
              </a:ext>
            </a:extLst>
          </p:cNvPr>
          <p:cNvSpPr txBox="1"/>
          <p:nvPr/>
        </p:nvSpPr>
        <p:spPr>
          <a:xfrm>
            <a:off x="4449619" y="5229199"/>
            <a:ext cx="225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Low contact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69DC71-F028-4EDC-B5B4-EE06C9829167}"/>
              </a:ext>
            </a:extLst>
          </p:cNvPr>
          <p:cNvSpPr txBox="1"/>
          <p:nvPr/>
        </p:nvSpPr>
        <p:spPr>
          <a:xfrm>
            <a:off x="8904312" y="5225928"/>
            <a:ext cx="225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 contact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D5B0A5-94BB-42C5-A6D4-5F0B3210287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2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436" y="2636912"/>
            <a:ext cx="10153128" cy="1362456"/>
          </a:xfrm>
        </p:spPr>
        <p:txBody>
          <a:bodyPr/>
          <a:lstStyle/>
          <a:p>
            <a:r>
              <a:rPr lang="en-GB" dirty="0"/>
              <a:t>Muslims and Jews in the UK:  facts and common interests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DEE1-FE93-4CEC-93A6-A1BC33ABAFC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50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74723"/>
              </p:ext>
            </p:extLst>
          </p:nvPr>
        </p:nvGraphicFramePr>
        <p:xfrm>
          <a:off x="1055688" y="1966915"/>
          <a:ext cx="10080624" cy="380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208">
                  <a:extLst>
                    <a:ext uri="{9D8B030D-6E8A-4147-A177-3AD203B41FA5}">
                      <a16:colId xmlns:a16="http://schemas.microsoft.com/office/drawing/2014/main" val="87164237"/>
                    </a:ext>
                  </a:extLst>
                </a:gridCol>
                <a:gridCol w="3480304">
                  <a:extLst>
                    <a:ext uri="{9D8B030D-6E8A-4147-A177-3AD203B41FA5}">
                      <a16:colId xmlns:a16="http://schemas.microsoft.com/office/drawing/2014/main" val="3527650655"/>
                    </a:ext>
                  </a:extLst>
                </a:gridCol>
                <a:gridCol w="3240112">
                  <a:extLst>
                    <a:ext uri="{9D8B030D-6E8A-4147-A177-3AD203B41FA5}">
                      <a16:colId xmlns:a16="http://schemas.microsoft.com/office/drawing/2014/main" val="3119208369"/>
                    </a:ext>
                  </a:extLst>
                </a:gridCol>
              </a:tblGrid>
              <a:tr h="543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Jews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Muslims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050935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Census 2011 England</a:t>
                      </a:r>
                      <a:r>
                        <a:rPr lang="en-GB" baseline="0" dirty="0"/>
                        <a:t> &amp; Wales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263,000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2,700,000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30602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Main period of immigration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1880 - 1920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1960 - 2016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231124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Conversions 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Significant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584185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Parliamentary representation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Proportionately</a:t>
                      </a:r>
                      <a:r>
                        <a:rPr lang="en-GB" baseline="0" dirty="0"/>
                        <a:t> high. Static?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Proportionately</a:t>
                      </a:r>
                      <a:r>
                        <a:rPr lang="en-GB" baseline="0" dirty="0"/>
                        <a:t> low. Growing.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90537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Average educational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High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Low. Rising.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772000"/>
                  </a:ext>
                </a:extLst>
              </a:tr>
              <a:tr h="543192">
                <a:tc>
                  <a:txBody>
                    <a:bodyPr/>
                    <a:lstStyle/>
                    <a:p>
                      <a:r>
                        <a:rPr lang="en-GB" dirty="0"/>
                        <a:t>Ethnic diversity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Very</a:t>
                      </a:r>
                      <a:r>
                        <a:rPr lang="en-GB" baseline="0" dirty="0"/>
                        <a:t> high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88222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4A29FB-6A2D-40C0-BDD4-1157AF93BEC6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81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109" y="764704"/>
            <a:ext cx="10081120" cy="814989"/>
          </a:xfrm>
        </p:spPr>
        <p:txBody>
          <a:bodyPr/>
          <a:lstStyle/>
          <a:p>
            <a:r>
              <a:rPr lang="en-GB" dirty="0"/>
              <a:t>Demographic profiles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10100"/>
              </p:ext>
            </p:extLst>
          </p:nvPr>
        </p:nvGraphicFramePr>
        <p:xfrm>
          <a:off x="1045604" y="1700808"/>
          <a:ext cx="10080625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89BDAD-21F3-42D1-9466-4FC689525D4A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8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444" y="692696"/>
            <a:ext cx="10972800" cy="1143000"/>
          </a:xfrm>
        </p:spPr>
        <p:txBody>
          <a:bodyPr/>
          <a:lstStyle/>
          <a:p>
            <a:r>
              <a:rPr lang="en-GB" dirty="0"/>
              <a:t>Common interests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44" y="1988840"/>
            <a:ext cx="10045116" cy="383378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right to hold religious beliefs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right to manifest religious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retention of religious humane methods of animal slaughter for food in the United Kingdom and Europe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right for young people to be educated in faith schools and to have their religion respected in mainstream schools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F84EA9-AC0D-467C-BEAC-5D5A3FCA95F9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37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444" y="728700"/>
            <a:ext cx="10972800" cy="1143000"/>
          </a:xfrm>
        </p:spPr>
        <p:txBody>
          <a:bodyPr/>
          <a:lstStyle/>
          <a:p>
            <a:r>
              <a:rPr lang="en-GB" dirty="0"/>
              <a:t>Common interests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444" y="2024844"/>
            <a:ext cx="10045116" cy="29163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sz="3000" dirty="0"/>
              <a:t>The retention of male circumcision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3000" dirty="0"/>
              <a:t>The right to have religious observances respected by public bodies and the wider community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sz="3000" dirty="0"/>
              <a:t>The provision of acceptable methods of post mortem examinations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444" y="4909646"/>
            <a:ext cx="10549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Reproduced from Muslim Jewish Forum declaration of principles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6E0927-19D7-435F-BF39-F4C3F6FB694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2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072" y="2747772"/>
            <a:ext cx="6660740" cy="1362456"/>
          </a:xfrm>
        </p:spPr>
        <p:txBody>
          <a:bodyPr/>
          <a:lstStyle/>
          <a:p>
            <a:r>
              <a:rPr lang="en-GB" dirty="0"/>
              <a:t>Design choices </a:t>
            </a:r>
            <a:br>
              <a:rPr lang="en-GB" dirty="0"/>
            </a:br>
            <a:r>
              <a:rPr lang="en-GB" dirty="0"/>
              <a:t>+ Why it works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54C25-1F3A-4C6E-8A3C-B170D905084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23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4704"/>
            <a:ext cx="10081120" cy="742981"/>
          </a:xfrm>
        </p:spPr>
        <p:txBody>
          <a:bodyPr>
            <a:normAutofit fontScale="90000"/>
          </a:bodyPr>
          <a:lstStyle/>
          <a:p>
            <a:r>
              <a:rPr lang="en-GB" dirty="0"/>
              <a:t>Two key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844824"/>
            <a:ext cx="10081120" cy="3600157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800" dirty="0"/>
              <a:t>Purpose</a:t>
            </a:r>
          </a:p>
          <a:p>
            <a:pPr marL="1108710" lvl="1" indent="-742950"/>
            <a:r>
              <a:rPr lang="en-GB" sz="4800" dirty="0"/>
              <a:t>Israel &amp; Palestine?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800" dirty="0"/>
              <a:t>Membership</a:t>
            </a:r>
          </a:p>
          <a:p>
            <a:pPr marL="1108710" lvl="1" indent="-742950"/>
            <a:r>
              <a:rPr lang="en-GB" sz="4800" dirty="0"/>
              <a:t>Religious leaders?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CB829-679E-435D-9453-B2D4671018A6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55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450" y="872716"/>
            <a:ext cx="10081120" cy="670973"/>
          </a:xfrm>
        </p:spPr>
        <p:txBody>
          <a:bodyPr>
            <a:normAutofit fontScale="90000"/>
          </a:bodyPr>
          <a:lstStyle/>
          <a:p>
            <a:r>
              <a:rPr lang="en-GB" dirty="0"/>
              <a:t>Purpose – 100% domestic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800" y="1543689"/>
            <a:ext cx="10081120" cy="4513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dirty="0"/>
              <a:t>“The objects for which the Forum is established are to develop the cultural and social ties between the </a:t>
            </a:r>
            <a:r>
              <a:rPr lang="en-GB" sz="3200" dirty="0">
                <a:solidFill>
                  <a:srgbClr val="FF0000"/>
                </a:solidFill>
              </a:rPr>
              <a:t>Muslim and Jewish Communities of Greater Manchester</a:t>
            </a:r>
            <a:r>
              <a:rPr lang="en-GB" sz="3200" dirty="0"/>
              <a:t>; to educate members of the </a:t>
            </a:r>
            <a:r>
              <a:rPr lang="en-GB" sz="3200" dirty="0">
                <a:solidFill>
                  <a:srgbClr val="FF0000"/>
                </a:solidFill>
              </a:rPr>
              <a:t>Muslim and Jewish Communities </a:t>
            </a:r>
            <a:r>
              <a:rPr lang="en-GB" sz="3200" dirty="0"/>
              <a:t>in relation to their shared values and common Abrahamic tradition, heritage, history and culture; maximising their potential and improving their health and well-being </a:t>
            </a:r>
            <a:r>
              <a:rPr lang="en-GB" sz="3200" dirty="0">
                <a:solidFill>
                  <a:srgbClr val="FF0000"/>
                </a:solidFill>
              </a:rPr>
              <a:t>as residents of Greater Manchester</a:t>
            </a:r>
            <a:r>
              <a:rPr lang="en-GB" sz="3200" dirty="0"/>
              <a:t>; and to promote better understanding within the </a:t>
            </a:r>
            <a:r>
              <a:rPr lang="en-GB" sz="3200" dirty="0">
                <a:solidFill>
                  <a:srgbClr val="FF0000"/>
                </a:solidFill>
              </a:rPr>
              <a:t>wider community </a:t>
            </a:r>
            <a:r>
              <a:rPr lang="en-GB" sz="3200" dirty="0"/>
              <a:t>of the interests and values that are common to the </a:t>
            </a:r>
            <a:r>
              <a:rPr lang="en-GB" sz="3200" dirty="0">
                <a:solidFill>
                  <a:srgbClr val="FF0000"/>
                </a:solidFill>
              </a:rPr>
              <a:t>Muslim and Jewish Communities</a:t>
            </a:r>
            <a:r>
              <a:rPr lang="en-GB" sz="3200" dirty="0"/>
              <a:t>.”</a:t>
            </a:r>
          </a:p>
          <a:p>
            <a:pPr marL="0" indent="0" algn="r">
              <a:buNone/>
            </a:pPr>
            <a:r>
              <a:rPr lang="en-GB" dirty="0">
                <a:solidFill>
                  <a:srgbClr val="00B0F0"/>
                </a:solidFill>
              </a:rPr>
              <a:t>MJF’s Memorandum of Association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2A219C-E7BF-4860-A32A-3CA2419F15E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6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275556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/>
              <a:t>Synopsis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91444" y="1520788"/>
            <a:ext cx="10261140" cy="327636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About the speaker</a:t>
            </a:r>
          </a:p>
          <a:p>
            <a:r>
              <a:rPr lang="en-GB" dirty="0"/>
              <a:t>Greater Manchester’s diversity</a:t>
            </a:r>
          </a:p>
          <a:p>
            <a:r>
              <a:rPr lang="en-GB" dirty="0"/>
              <a:t>The danger of parallel lives</a:t>
            </a:r>
          </a:p>
          <a:p>
            <a:r>
              <a:rPr lang="en-GB" dirty="0"/>
              <a:t>Muslims and Jews in the UK – facts and common interests</a:t>
            </a:r>
          </a:p>
          <a:p>
            <a:r>
              <a:rPr lang="en-GB" dirty="0"/>
              <a:t>The Muslim Jewish Forum of Greater Manchester</a:t>
            </a:r>
          </a:p>
          <a:p>
            <a:pPr lvl="1"/>
            <a:r>
              <a:rPr lang="en-GB" dirty="0"/>
              <a:t>Design choices</a:t>
            </a:r>
          </a:p>
          <a:p>
            <a:pPr lvl="1"/>
            <a:r>
              <a:rPr lang="en-GB" dirty="0"/>
              <a:t>Why it works</a:t>
            </a:r>
          </a:p>
          <a:p>
            <a:r>
              <a:rPr lang="en-GB" dirty="0"/>
              <a:t>What it has done for the speaker</a:t>
            </a:r>
          </a:p>
          <a:p>
            <a:r>
              <a:rPr lang="en-GB" dirty="0"/>
              <a:t>Cllr Heather Fletcher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767F2-0139-44EA-9ED7-3FDEB1F80A5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0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18996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All members are equal</a:t>
            </a:r>
          </a:p>
          <a:p>
            <a:pPr lvl="1"/>
            <a:r>
              <a:rPr lang="en-GB" dirty="0"/>
              <a:t>No special role for religious leaders</a:t>
            </a:r>
          </a:p>
          <a:p>
            <a:pPr lvl="1"/>
            <a:r>
              <a:rPr lang="en-GB" dirty="0"/>
              <a:t>No special role for civic representatives</a:t>
            </a:r>
          </a:p>
          <a:p>
            <a:pPr lvl="1"/>
            <a:r>
              <a:rPr lang="en-GB" dirty="0"/>
              <a:t>Everybody is a grass root!</a:t>
            </a:r>
          </a:p>
          <a:p>
            <a:r>
              <a:rPr lang="en-GB" dirty="0"/>
              <a:t>Parity on Executive, two Co-Chairs</a:t>
            </a:r>
          </a:p>
          <a:p>
            <a:r>
              <a:rPr lang="en-GB" dirty="0"/>
              <a:t>Everybody is  volunteer</a:t>
            </a:r>
          </a:p>
          <a:p>
            <a:pPr lvl="1"/>
            <a:r>
              <a:rPr lang="en-GB" dirty="0"/>
              <a:t>Runs on a shoestring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CAAB2-F6DB-4A3E-8895-97B534BD744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54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it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76602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Runs on a shoestring</a:t>
            </a:r>
          </a:p>
          <a:p>
            <a:pPr lvl="1"/>
            <a:r>
              <a:rPr lang="en-GB" dirty="0"/>
              <a:t>Avoids financial pressures</a:t>
            </a:r>
          </a:p>
          <a:p>
            <a:r>
              <a:rPr lang="en-GB" dirty="0"/>
              <a:t>Accountable to nobody</a:t>
            </a:r>
          </a:p>
          <a:p>
            <a:pPr lvl="1"/>
            <a:r>
              <a:rPr lang="en-GB" dirty="0"/>
              <a:t>Put on events that the members like attending</a:t>
            </a:r>
          </a:p>
          <a:p>
            <a:r>
              <a:rPr lang="en-GB" dirty="0"/>
              <a:t>Limited objectives</a:t>
            </a:r>
          </a:p>
          <a:p>
            <a:pPr lvl="1"/>
            <a:r>
              <a:rPr lang="en-GB" dirty="0"/>
              <a:t>Get Muslims and Jews in Greater Manchester to get to know each other while attending things</a:t>
            </a:r>
          </a:p>
          <a:p>
            <a:r>
              <a:rPr lang="en-GB" dirty="0"/>
              <a:t>Avoid the divisive Israel / Palestine issue</a:t>
            </a:r>
          </a:p>
          <a:p>
            <a:pPr lvl="1"/>
            <a:r>
              <a:rPr lang="en-GB" dirty="0"/>
              <a:t>“not in Greater Manchester”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BCDD5A-B8B2-4469-88BF-204474832300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89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357" y="3468620"/>
            <a:ext cx="6660740" cy="1362456"/>
          </a:xfrm>
        </p:spPr>
        <p:txBody>
          <a:bodyPr/>
          <a:lstStyle/>
          <a:p>
            <a:r>
              <a:rPr lang="en-GB" dirty="0"/>
              <a:t>What it has done for the speaker:</a:t>
            </a:r>
            <a:br>
              <a:rPr lang="en-GB" dirty="0"/>
            </a:br>
            <a:r>
              <a:rPr lang="en-GB" dirty="0"/>
              <a:t>- goals</a:t>
            </a:r>
            <a:br>
              <a:rPr lang="en-GB" dirty="0"/>
            </a:br>
            <a:r>
              <a:rPr lang="en-GB" dirty="0"/>
              <a:t>- by products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277CD8-B490-4D00-BF05-613B9A50432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C0AA-7F6D-482A-B32A-C1E4E52F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343AE-C3B5-476C-A87D-A1821414E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life story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dirty="0"/>
              <a:t>God has been incredibly generous to me</a:t>
            </a:r>
          </a:p>
          <a:p>
            <a:r>
              <a:rPr lang="en-GB" dirty="0"/>
              <a:t>Gratitude </a:t>
            </a:r>
            <a:r>
              <a:rPr lang="en-GB" dirty="0">
                <a:sym typeface="Wingdings" panose="05000000000000000000" pitchFamily="2" charset="2"/>
              </a:rPr>
              <a:t> Helping others in Manchester, UK and the world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1-1 Mentoring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Running or supporting organisations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Writing, speaking in person, media</a:t>
            </a:r>
          </a:p>
          <a:p>
            <a:r>
              <a:rPr lang="en-GB" dirty="0">
                <a:sym typeface="Wingdings" panose="05000000000000000000" pitchFamily="2" charset="2"/>
              </a:rPr>
              <a:t>Bringing Greater Manchester Muslims &amp; Jews together is part of that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3D313A-70E2-45C1-A757-83F05AE0B99D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29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99CF-6C80-4877-BEA3-30A34D1E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By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5E286-7113-4E34-8829-5F27D441A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Gained friends in Manchester, both Jews and Muslims</a:t>
            </a:r>
          </a:p>
          <a:p>
            <a:r>
              <a:rPr lang="en-GB" dirty="0"/>
              <a:t>Got to know many national Jewish leaders</a:t>
            </a:r>
          </a:p>
          <a:p>
            <a:r>
              <a:rPr lang="en-GB" dirty="0"/>
              <a:t>Travelled in Europe with Forum (at own expense!)</a:t>
            </a:r>
          </a:p>
          <a:p>
            <a:r>
              <a:rPr lang="en-GB" dirty="0"/>
              <a:t>Learned much about Israel &amp; Palestine, been there twice (not with Forum)</a:t>
            </a:r>
          </a:p>
          <a:p>
            <a:r>
              <a:rPr lang="en-GB" dirty="0"/>
              <a:t>MBE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“Founder Member and Co-Chair, Muslim Jewish Forum of Greater Manchester. For services to Community Cohesion and Inter-faith Relations in Greater Manchester.”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B1B85-C2B5-43E3-8DB7-1FE966F8E30D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79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422" y="2492896"/>
            <a:ext cx="10405156" cy="1362456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Co-Chair Cllr Heather Fletcher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8A18F-8C53-4132-9215-3974B46FC6EF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 MBE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200800" cy="323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dirty="0"/>
              <a:t>Mohammed Amin has lived in Manchester since the age of 2. He graduated in mathematics from Cambridge University and before retirement was a tax partner in PricewaterhouseCoopers.</a:t>
            </a:r>
          </a:p>
          <a:p>
            <a:pPr defTabSz="695325"/>
            <a:endParaRPr lang="en-GB" dirty="0"/>
          </a:p>
          <a:p>
            <a:pPr defTabSz="695325"/>
            <a:r>
              <a:rPr lang="en-GB" dirty="0"/>
              <a:t>Amongst other things, he is:</a:t>
            </a:r>
          </a:p>
          <a:p>
            <a:pPr defTabSz="695325"/>
            <a:endParaRPr lang="en-GB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Chairman of the Islam &amp; Liberty Network, based in Kuala Lumpur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A trustee of The National Muslim War Memorial Trust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dirty="0"/>
              <a:t>An early donor to the British Muslim Heritage Centre</a:t>
            </a:r>
          </a:p>
          <a:p>
            <a:pPr marL="1587" lvl="1" defTabSz="695325">
              <a:spcBef>
                <a:spcPct val="0"/>
              </a:spcBef>
            </a:pPr>
            <a:endParaRPr lang="en-GB" dirty="0"/>
          </a:p>
          <a:p>
            <a:pPr marL="1587" lvl="1" defTabSz="695325">
              <a:spcBef>
                <a:spcPct val="0"/>
              </a:spcBef>
            </a:pPr>
            <a:r>
              <a:rPr lang="en-GB" dirty="0"/>
              <a:t>For more about the Forum and the speaker, visit:</a:t>
            </a:r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27748" y="5163229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www.muslimjewish.org.uk</a:t>
            </a:r>
          </a:p>
          <a:p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www.mohammedamin.com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CCB33A-93AA-4D45-B88A-83CDAEA7AED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436" y="2636912"/>
            <a:ext cx="10765196" cy="1362456"/>
          </a:xfrm>
        </p:spPr>
        <p:txBody>
          <a:bodyPr/>
          <a:lstStyle/>
          <a:p>
            <a:r>
              <a:rPr lang="en-GB" dirty="0"/>
              <a:t>Greater Manchester’s diversity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DEE1-FE93-4CEC-93A6-A1BC33ABAFC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5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5376-94FA-4B33-BB68-A1D588B5F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Manchester’s ethnicity 2011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878488ED-CEDB-48BF-8B1D-769BA35BA6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55440" y="1808162"/>
          <a:ext cx="5364596" cy="424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val="12134214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43136582"/>
                    </a:ext>
                  </a:extLst>
                </a:gridCol>
              </a:tblGrid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Ethnic Group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375546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White / Irish / Traveller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66.6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658192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Mixed Race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4.6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259206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Indian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2.3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55486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Pakistani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8.5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294454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Bangladeshi</a:t>
                      </a:r>
                    </a:p>
                  </a:txBody>
                  <a:tcPr>
                    <a:solidFill>
                      <a:schemeClr val="accent1">
                        <a:alpha val="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89058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2.7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424005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Other Asian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2.3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183143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African / Caribbean / Other Black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8.6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420019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Other ethnic group (includes Arab)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>
                    <a:solidFill>
                      <a:schemeClr val="accent1"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0595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4E039D6-0E53-4606-8AB6-A5BD5ADC1F8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9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33C9-C784-4E82-8C56-24D1DCB4D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Manchester’s religious groups 2011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E32DDC-2A8E-4A3C-843D-AF7970A81F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55688" y="1808162"/>
          <a:ext cx="3852180" cy="424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016">
                  <a:extLst>
                    <a:ext uri="{9D8B030D-6E8A-4147-A177-3AD203B41FA5}">
                      <a16:colId xmlns:a16="http://schemas.microsoft.com/office/drawing/2014/main" val="696212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939002747"/>
                    </a:ext>
                  </a:extLst>
                </a:gridCol>
              </a:tblGrid>
              <a:tr h="42491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Religious group</a:t>
                      </a:r>
                    </a:p>
                  </a:txBody>
                  <a:tcPr>
                    <a:solidFill>
                      <a:schemeClr val="accent1"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>
                    <a:solidFill>
                      <a:schemeClr val="accent1"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789202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Christian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62.42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247328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Buddhist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0.55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14404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Hindu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0.73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698008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Jewish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0.78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72400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Muslim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9.12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8031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Sikh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0.43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05311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Other religions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0.28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90303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No religion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15.97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074572"/>
                  </a:ext>
                </a:extLst>
              </a:tr>
              <a:tr h="424913">
                <a:tc>
                  <a:txBody>
                    <a:bodyPr/>
                    <a:lstStyle/>
                    <a:p>
                      <a:r>
                        <a:rPr lang="en-GB" dirty="0"/>
                        <a:t>Religion not stated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9.72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0546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C70306-058F-48A4-A10E-7ABD35488606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46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436" y="2636912"/>
            <a:ext cx="10153128" cy="1362456"/>
          </a:xfrm>
        </p:spPr>
        <p:txBody>
          <a:bodyPr/>
          <a:lstStyle/>
          <a:p>
            <a:r>
              <a:rPr lang="en-GB" dirty="0"/>
              <a:t>The danger of parallel lives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DEE1-FE93-4CEC-93A6-A1BC33ABAFC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4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EB51-232D-40B3-8429-2D021A5E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grammar school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D09F88-0FF7-4ECF-92CD-52FDD1C2F5D1}"/>
              </a:ext>
            </a:extLst>
          </p:cNvPr>
          <p:cNvSpPr txBox="1"/>
          <p:nvPr/>
        </p:nvSpPr>
        <p:spPr>
          <a:xfrm>
            <a:off x="2027548" y="2564904"/>
            <a:ext cx="17641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4738AC-16A2-457A-BB29-AA15348BC3D8}"/>
              </a:ext>
            </a:extLst>
          </p:cNvPr>
          <p:cNvSpPr txBox="1"/>
          <p:nvPr/>
        </p:nvSpPr>
        <p:spPr>
          <a:xfrm>
            <a:off x="6097976" y="2560147"/>
            <a:ext cx="3958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FF0000"/>
                </a:solidFill>
              </a:rPr>
              <a:t>150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AFC2C-31D9-4244-BC1F-7AF4197095AB}"/>
              </a:ext>
            </a:extLst>
          </p:cNvPr>
          <p:cNvCxnSpPr/>
          <p:nvPr/>
        </p:nvCxnSpPr>
        <p:spPr>
          <a:xfrm flipH="1">
            <a:off x="3971764" y="2493689"/>
            <a:ext cx="1656184" cy="2376264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4ABD03-32AD-499B-AA66-1D74877D5FC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89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EB51-232D-40B3-8429-2D021A5E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 schools 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D09F88-0FF7-4ECF-92CD-52FDD1C2F5D1}"/>
              </a:ext>
            </a:extLst>
          </p:cNvPr>
          <p:cNvSpPr txBox="1"/>
          <p:nvPr/>
        </p:nvSpPr>
        <p:spPr>
          <a:xfrm>
            <a:off x="6780076" y="2615295"/>
            <a:ext cx="17641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4738AC-16A2-457A-BB29-AA15348BC3D8}"/>
              </a:ext>
            </a:extLst>
          </p:cNvPr>
          <p:cNvSpPr txBox="1"/>
          <p:nvPr/>
        </p:nvSpPr>
        <p:spPr>
          <a:xfrm>
            <a:off x="838712" y="2667298"/>
            <a:ext cx="39584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0" dirty="0">
                <a:solidFill>
                  <a:srgbClr val="00B050"/>
                </a:solidFill>
              </a:rPr>
              <a:t>150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AFC2C-31D9-4244-BC1F-7AF4197095AB}"/>
              </a:ext>
            </a:extLst>
          </p:cNvPr>
          <p:cNvCxnSpPr/>
          <p:nvPr/>
        </p:nvCxnSpPr>
        <p:spPr>
          <a:xfrm flipH="1">
            <a:off x="4331804" y="2493689"/>
            <a:ext cx="1656184" cy="2376264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878B752-17F2-4C22-8A30-F2BA5F59533F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663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841</Words>
  <Application>Microsoft Office PowerPoint</Application>
  <PresentationFormat>Widescreen</PresentationFormat>
  <Paragraphs>201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 2</vt:lpstr>
      <vt:lpstr>Flow</vt:lpstr>
      <vt:lpstr>Faith communities in Greater Manchester  + The role of the Muslim Jewish Forum</vt:lpstr>
      <vt:lpstr>Synopsis</vt:lpstr>
      <vt:lpstr>Mohammed Amin MBE</vt:lpstr>
      <vt:lpstr>Greater Manchester’s diversity</vt:lpstr>
      <vt:lpstr>Manchester’s ethnicity 2011</vt:lpstr>
      <vt:lpstr>Manchester’s religious groups 2011</vt:lpstr>
      <vt:lpstr>The danger of parallel lives</vt:lpstr>
      <vt:lpstr>My grammar school</vt:lpstr>
      <vt:lpstr>Some schools today</vt:lpstr>
      <vt:lpstr>Television and video</vt:lpstr>
      <vt:lpstr>We make our future</vt:lpstr>
      <vt:lpstr>Muslims and Jews in the UK:  facts and common interests</vt:lpstr>
      <vt:lpstr>Facts</vt:lpstr>
      <vt:lpstr>Demographic profiles</vt:lpstr>
      <vt:lpstr>Common interests (1)</vt:lpstr>
      <vt:lpstr>Common interests (2)</vt:lpstr>
      <vt:lpstr>Design choices  + Why it works</vt:lpstr>
      <vt:lpstr>Two key design choices</vt:lpstr>
      <vt:lpstr>Purpose – 100% domestic</vt:lpstr>
      <vt:lpstr>Membership</vt:lpstr>
      <vt:lpstr>Why it works</vt:lpstr>
      <vt:lpstr>What it has done for the speaker: - goals - by products</vt:lpstr>
      <vt:lpstr>Goals</vt:lpstr>
      <vt:lpstr>By products</vt:lpstr>
      <vt:lpstr> Co-Chair Cllr Heather Fletcher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168</cp:revision>
  <cp:lastPrinted>2020-03-10T20:16:29Z</cp:lastPrinted>
  <dcterms:created xsi:type="dcterms:W3CDTF">2013-01-29T13:10:06Z</dcterms:created>
  <dcterms:modified xsi:type="dcterms:W3CDTF">2021-12-15T11:53:08Z</dcterms:modified>
</cp:coreProperties>
</file>