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534" r:id="rId2"/>
    <p:sldId id="594" r:id="rId3"/>
    <p:sldId id="595" r:id="rId4"/>
    <p:sldId id="582" r:id="rId5"/>
    <p:sldId id="596" r:id="rId6"/>
    <p:sldId id="600" r:id="rId7"/>
    <p:sldId id="625" r:id="rId8"/>
    <p:sldId id="626" r:id="rId9"/>
    <p:sldId id="629" r:id="rId10"/>
    <p:sldId id="630" r:id="rId11"/>
    <p:sldId id="634" r:id="rId12"/>
    <p:sldId id="631" r:id="rId13"/>
    <p:sldId id="632" r:id="rId14"/>
    <p:sldId id="633" r:id="rId15"/>
    <p:sldId id="627" r:id="rId16"/>
    <p:sldId id="637" r:id="rId17"/>
    <p:sldId id="638" r:id="rId18"/>
    <p:sldId id="639" r:id="rId19"/>
    <p:sldId id="640" r:id="rId20"/>
    <p:sldId id="628" r:id="rId21"/>
    <p:sldId id="641" r:id="rId22"/>
    <p:sldId id="642" r:id="rId23"/>
    <p:sldId id="643" r:id="rId24"/>
    <p:sldId id="644" r:id="rId25"/>
    <p:sldId id="645" r:id="rId26"/>
    <p:sldId id="646" r:id="rId27"/>
    <p:sldId id="647" r:id="rId28"/>
    <p:sldId id="635" r:id="rId29"/>
    <p:sldId id="636" r:id="rId30"/>
    <p:sldId id="407" r:id="rId31"/>
  </p:sldIdLst>
  <p:sldSz cx="12192000" cy="6858000"/>
  <p:notesSz cx="67691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94588" autoAdjust="0"/>
  </p:normalViewPr>
  <p:slideViewPr>
    <p:cSldViewPr>
      <p:cViewPr varScale="1">
        <p:scale>
          <a:sx n="99" d="100"/>
          <a:sy n="99" d="100"/>
        </p:scale>
        <p:origin x="582" y="108"/>
      </p:cViewPr>
      <p:guideLst>
        <p:guide orient="horz" pos="2160"/>
        <p:guide pos="3840"/>
      </p:guideLst>
    </p:cSldViewPr>
  </p:slideViewPr>
  <p:outlineViewPr>
    <p:cViewPr>
      <p:scale>
        <a:sx n="33" d="100"/>
        <a:sy n="33" d="100"/>
      </p:scale>
      <p:origin x="0" y="-319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C3B8D2-B55D-420E-8DA7-6D35915D5026}"/>
              </a:ext>
            </a:extLst>
          </p:cNvPr>
          <p:cNvSpPr>
            <a:spLocks noGrp="1"/>
          </p:cNvSpPr>
          <p:nvPr>
            <p:ph type="hdr" sz="quarter"/>
          </p:nvPr>
        </p:nvSpPr>
        <p:spPr>
          <a:xfrm>
            <a:off x="0" y="1"/>
            <a:ext cx="2934015" cy="495856"/>
          </a:xfrm>
          <a:prstGeom prst="rect">
            <a:avLst/>
          </a:prstGeom>
        </p:spPr>
        <p:txBody>
          <a:bodyPr vert="horz" lIns="91166" tIns="45583" rIns="91166" bIns="45583" rtlCol="0"/>
          <a:lstStyle>
            <a:lvl1pPr algn="l">
              <a:defRPr sz="1200"/>
            </a:lvl1pPr>
          </a:lstStyle>
          <a:p>
            <a:endParaRPr lang="en-GB" dirty="0"/>
          </a:p>
        </p:txBody>
      </p:sp>
      <p:sp>
        <p:nvSpPr>
          <p:cNvPr id="3" name="Date Placeholder 2">
            <a:extLst>
              <a:ext uri="{FF2B5EF4-FFF2-40B4-BE49-F238E27FC236}">
                <a16:creationId xmlns:a16="http://schemas.microsoft.com/office/drawing/2014/main" id="{B6060201-5FDF-40D2-858A-1CBE0128A1E3}"/>
              </a:ext>
            </a:extLst>
          </p:cNvPr>
          <p:cNvSpPr>
            <a:spLocks noGrp="1"/>
          </p:cNvSpPr>
          <p:nvPr>
            <p:ph type="dt" sz="quarter" idx="1"/>
          </p:nvPr>
        </p:nvSpPr>
        <p:spPr>
          <a:xfrm>
            <a:off x="3833506" y="1"/>
            <a:ext cx="2934015" cy="495856"/>
          </a:xfrm>
          <a:prstGeom prst="rect">
            <a:avLst/>
          </a:prstGeom>
        </p:spPr>
        <p:txBody>
          <a:bodyPr vert="horz" lIns="91166" tIns="45583" rIns="91166" bIns="45583" rtlCol="0"/>
          <a:lstStyle>
            <a:lvl1pPr algn="r">
              <a:defRPr sz="1200"/>
            </a:lvl1pPr>
          </a:lstStyle>
          <a:p>
            <a:fld id="{ED0D6112-9DB3-45CF-8449-C7485561704F}" type="datetimeFigureOut">
              <a:rPr lang="en-GB" smtClean="0"/>
              <a:t>09/09/2026</a:t>
            </a:fld>
            <a:endParaRPr lang="en-GB" dirty="0"/>
          </a:p>
        </p:txBody>
      </p:sp>
      <p:sp>
        <p:nvSpPr>
          <p:cNvPr id="4" name="Footer Placeholder 3">
            <a:extLst>
              <a:ext uri="{FF2B5EF4-FFF2-40B4-BE49-F238E27FC236}">
                <a16:creationId xmlns:a16="http://schemas.microsoft.com/office/drawing/2014/main" id="{75174784-80B3-4CD8-B4BF-FB3E11CFB601}"/>
              </a:ext>
            </a:extLst>
          </p:cNvPr>
          <p:cNvSpPr>
            <a:spLocks noGrp="1"/>
          </p:cNvSpPr>
          <p:nvPr>
            <p:ph type="ftr" sz="quarter" idx="2"/>
          </p:nvPr>
        </p:nvSpPr>
        <p:spPr>
          <a:xfrm>
            <a:off x="0" y="9410146"/>
            <a:ext cx="2934015" cy="495856"/>
          </a:xfrm>
          <a:prstGeom prst="rect">
            <a:avLst/>
          </a:prstGeom>
        </p:spPr>
        <p:txBody>
          <a:bodyPr vert="horz" lIns="91166" tIns="45583" rIns="91166" bIns="45583"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D00DA9A0-A6B1-448E-9539-5956CCFFF0B3}"/>
              </a:ext>
            </a:extLst>
          </p:cNvPr>
          <p:cNvSpPr>
            <a:spLocks noGrp="1"/>
          </p:cNvSpPr>
          <p:nvPr>
            <p:ph type="sldNum" sz="quarter" idx="3"/>
          </p:nvPr>
        </p:nvSpPr>
        <p:spPr>
          <a:xfrm>
            <a:off x="3833506" y="9410146"/>
            <a:ext cx="2934015" cy="495856"/>
          </a:xfrm>
          <a:prstGeom prst="rect">
            <a:avLst/>
          </a:prstGeom>
        </p:spPr>
        <p:txBody>
          <a:bodyPr vert="horz" lIns="91166" tIns="45583" rIns="91166" bIns="45583" rtlCol="0" anchor="b"/>
          <a:lstStyle>
            <a:lvl1pPr algn="r">
              <a:defRPr sz="1200"/>
            </a:lvl1pPr>
          </a:lstStyle>
          <a:p>
            <a:fld id="{5E65A412-D57C-490E-A565-45C77914C68C}" type="slidenum">
              <a:rPr lang="en-GB" smtClean="0"/>
              <a:t>‹#›</a:t>
            </a:fld>
            <a:endParaRPr lang="en-GB" dirty="0"/>
          </a:p>
        </p:txBody>
      </p:sp>
    </p:spTree>
    <p:extLst>
      <p:ext uri="{BB962C8B-B14F-4D97-AF65-F5344CB8AC3E}">
        <p14:creationId xmlns:p14="http://schemas.microsoft.com/office/powerpoint/2010/main" val="3489989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33277" cy="495301"/>
          </a:xfrm>
          <a:prstGeom prst="rect">
            <a:avLst/>
          </a:prstGeom>
        </p:spPr>
        <p:txBody>
          <a:bodyPr vert="horz" lIns="95271" tIns="47637" rIns="95271" bIns="47637" rtlCol="0"/>
          <a:lstStyle>
            <a:lvl1pPr algn="l">
              <a:defRPr sz="1300"/>
            </a:lvl1pPr>
          </a:lstStyle>
          <a:p>
            <a:endParaRPr lang="en-GB" dirty="0"/>
          </a:p>
        </p:txBody>
      </p:sp>
      <p:sp>
        <p:nvSpPr>
          <p:cNvPr id="3" name="Date Placeholder 2"/>
          <p:cNvSpPr>
            <a:spLocks noGrp="1"/>
          </p:cNvSpPr>
          <p:nvPr>
            <p:ph type="dt" idx="1"/>
          </p:nvPr>
        </p:nvSpPr>
        <p:spPr>
          <a:xfrm>
            <a:off x="3834258" y="2"/>
            <a:ext cx="2933277" cy="495301"/>
          </a:xfrm>
          <a:prstGeom prst="rect">
            <a:avLst/>
          </a:prstGeom>
        </p:spPr>
        <p:txBody>
          <a:bodyPr vert="horz" lIns="95271" tIns="47637" rIns="95271" bIns="47637" rtlCol="0"/>
          <a:lstStyle>
            <a:lvl1pPr algn="r">
              <a:defRPr sz="1300"/>
            </a:lvl1pPr>
          </a:lstStyle>
          <a:p>
            <a:fld id="{C89B0AB8-3F60-4EF1-B932-F961F95F794B}" type="datetimeFigureOut">
              <a:rPr lang="en-US" smtClean="0"/>
              <a:pPr/>
              <a:t>9/9/2026</a:t>
            </a:fld>
            <a:endParaRPr lang="en-GB" dirty="0"/>
          </a:p>
        </p:txBody>
      </p:sp>
      <p:sp>
        <p:nvSpPr>
          <p:cNvPr id="4" name="Slide Image Placeholder 3"/>
          <p:cNvSpPr>
            <a:spLocks noGrp="1" noRot="1" noChangeAspect="1"/>
          </p:cNvSpPr>
          <p:nvPr>
            <p:ph type="sldImg" idx="2"/>
          </p:nvPr>
        </p:nvSpPr>
        <p:spPr>
          <a:xfrm>
            <a:off x="85725" y="746125"/>
            <a:ext cx="6597650" cy="3711575"/>
          </a:xfrm>
          <a:prstGeom prst="rect">
            <a:avLst/>
          </a:prstGeom>
          <a:noFill/>
          <a:ln w="12700">
            <a:solidFill>
              <a:prstClr val="black"/>
            </a:solidFill>
          </a:ln>
        </p:spPr>
        <p:txBody>
          <a:bodyPr vert="horz" lIns="95271" tIns="47637" rIns="95271" bIns="47637" rtlCol="0" anchor="ctr"/>
          <a:lstStyle/>
          <a:p>
            <a:endParaRPr lang="en-GB" dirty="0"/>
          </a:p>
        </p:txBody>
      </p:sp>
      <p:sp>
        <p:nvSpPr>
          <p:cNvPr id="5" name="Notes Placeholder 4"/>
          <p:cNvSpPr>
            <a:spLocks noGrp="1"/>
          </p:cNvSpPr>
          <p:nvPr>
            <p:ph type="body" sz="quarter" idx="3"/>
          </p:nvPr>
        </p:nvSpPr>
        <p:spPr>
          <a:xfrm>
            <a:off x="676911" y="4705351"/>
            <a:ext cx="5415280" cy="4457700"/>
          </a:xfrm>
          <a:prstGeom prst="rect">
            <a:avLst/>
          </a:prstGeom>
        </p:spPr>
        <p:txBody>
          <a:bodyPr vert="horz" lIns="95271" tIns="47637" rIns="95271" bIns="4763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08981"/>
            <a:ext cx="2933277" cy="495301"/>
          </a:xfrm>
          <a:prstGeom prst="rect">
            <a:avLst/>
          </a:prstGeom>
        </p:spPr>
        <p:txBody>
          <a:bodyPr vert="horz" lIns="95271" tIns="47637" rIns="95271" bIns="47637" rtlCol="0" anchor="b"/>
          <a:lstStyle>
            <a:lvl1pPr algn="l">
              <a:defRPr sz="1300"/>
            </a:lvl1pPr>
          </a:lstStyle>
          <a:p>
            <a:endParaRPr lang="en-GB" dirty="0"/>
          </a:p>
        </p:txBody>
      </p:sp>
      <p:sp>
        <p:nvSpPr>
          <p:cNvPr id="7" name="Slide Number Placeholder 6"/>
          <p:cNvSpPr>
            <a:spLocks noGrp="1"/>
          </p:cNvSpPr>
          <p:nvPr>
            <p:ph type="sldNum" sz="quarter" idx="5"/>
          </p:nvPr>
        </p:nvSpPr>
        <p:spPr>
          <a:xfrm>
            <a:off x="3834258" y="9408981"/>
            <a:ext cx="2933277" cy="495301"/>
          </a:xfrm>
          <a:prstGeom prst="rect">
            <a:avLst/>
          </a:prstGeom>
        </p:spPr>
        <p:txBody>
          <a:bodyPr vert="horz" lIns="95271" tIns="47637" rIns="95271" bIns="47637" rtlCol="0" anchor="b"/>
          <a:lstStyle>
            <a:lvl1pPr algn="r">
              <a:defRPr sz="1300"/>
            </a:lvl1pPr>
          </a:lstStyle>
          <a:p>
            <a:fld id="{26416A4B-906D-4CC9-BAEE-FE38323E0DB3}" type="slidenum">
              <a:rPr lang="en-GB" smtClean="0"/>
              <a:pPr/>
              <a:t>‹#›</a:t>
            </a:fld>
            <a:endParaRPr lang="en-GB" dirty="0"/>
          </a:p>
        </p:txBody>
      </p:sp>
    </p:spTree>
    <p:extLst>
      <p:ext uri="{BB962C8B-B14F-4D97-AF65-F5344CB8AC3E}">
        <p14:creationId xmlns:p14="http://schemas.microsoft.com/office/powerpoint/2010/main" val="2096227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746125"/>
            <a:ext cx="6597650" cy="37115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6416A4B-906D-4CC9-BAEE-FE38323E0DB3}" type="slidenum">
              <a:rPr lang="en-GB" smtClean="0"/>
              <a:pPr/>
              <a:t>1</a:t>
            </a:fld>
            <a:endParaRPr lang="en-GB" dirty="0"/>
          </a:p>
        </p:txBody>
      </p:sp>
    </p:spTree>
    <p:extLst>
      <p:ext uri="{BB962C8B-B14F-4D97-AF65-F5344CB8AC3E}">
        <p14:creationId xmlns:p14="http://schemas.microsoft.com/office/powerpoint/2010/main" val="397178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416A4B-906D-4CC9-BAEE-FE38323E0DB3}" type="slidenum">
              <a:rPr lang="en-GB" smtClean="0"/>
              <a:pPr/>
              <a:t>2</a:t>
            </a:fld>
            <a:endParaRPr lang="en-GB" dirty="0"/>
          </a:p>
        </p:txBody>
      </p:sp>
    </p:spTree>
    <p:extLst>
      <p:ext uri="{BB962C8B-B14F-4D97-AF65-F5344CB8AC3E}">
        <p14:creationId xmlns:p14="http://schemas.microsoft.com/office/powerpoint/2010/main" val="319027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dt" sz="quarter" idx="1"/>
          </p:nvPr>
        </p:nvSpPr>
        <p:spPr>
          <a:noFill/>
        </p:spPr>
        <p:txBody>
          <a:bodyPr/>
          <a:lstStyle/>
          <a:p>
            <a:r>
              <a:rPr lang="en-GB" dirty="0"/>
              <a:t>Date</a:t>
            </a:r>
          </a:p>
        </p:txBody>
      </p:sp>
      <p:sp>
        <p:nvSpPr>
          <p:cNvPr id="80899" name="Rectangle 7"/>
          <p:cNvSpPr>
            <a:spLocks noGrp="1" noChangeArrowheads="1"/>
          </p:cNvSpPr>
          <p:nvPr>
            <p:ph type="sldNum" sz="quarter" idx="5"/>
          </p:nvPr>
        </p:nvSpPr>
        <p:spPr>
          <a:noFill/>
        </p:spPr>
        <p:txBody>
          <a:bodyPr/>
          <a:lstStyle/>
          <a:p>
            <a:fld id="{96BA0FF7-33CA-4C78-8D32-DDB614B1B5FF}" type="slidenum">
              <a:rPr lang="en-GB" smtClean="0"/>
              <a:pPr/>
              <a:t>4</a:t>
            </a:fld>
            <a:endParaRPr lang="en-GB" dirty="0"/>
          </a:p>
        </p:txBody>
      </p:sp>
      <p:sp>
        <p:nvSpPr>
          <p:cNvPr id="80900" name="Rectangle 2"/>
          <p:cNvSpPr>
            <a:spLocks noGrp="1" noRot="1" noChangeAspect="1" noChangeArrowheads="1" noTextEdit="1"/>
          </p:cNvSpPr>
          <p:nvPr>
            <p:ph type="sldImg"/>
          </p:nvPr>
        </p:nvSpPr>
        <p:spPr>
          <a:xfrm>
            <a:off x="42863" y="722313"/>
            <a:ext cx="6403975" cy="3603625"/>
          </a:xfrm>
          <a:ln/>
        </p:spPr>
      </p:sp>
      <p:sp>
        <p:nvSpPr>
          <p:cNvPr id="80901" name="Rectangle 3"/>
          <p:cNvSpPr>
            <a:spLocks noGrp="1" noChangeArrowheads="1"/>
          </p:cNvSpPr>
          <p:nvPr>
            <p:ph type="body" idx="1"/>
          </p:nvPr>
        </p:nvSpPr>
        <p:spPr>
          <a:xfrm>
            <a:off x="649362" y="4564468"/>
            <a:ext cx="5179885" cy="4324232"/>
          </a:xfrm>
          <a:noFill/>
          <a:ln/>
        </p:spPr>
        <p:txBody>
          <a:bodyPr/>
          <a:lstStyle/>
          <a:p>
            <a:pPr eaLnBrk="1" hangingPunct="1"/>
            <a:endParaRPr lang="en-US" dirty="0"/>
          </a:p>
        </p:txBody>
      </p:sp>
    </p:spTree>
    <p:extLst>
      <p:ext uri="{BB962C8B-B14F-4D97-AF65-F5344CB8AC3E}">
        <p14:creationId xmlns:p14="http://schemas.microsoft.com/office/powerpoint/2010/main" val="2170337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6416A4B-906D-4CC9-BAEE-FE38323E0DB3}" type="slidenum">
              <a:rPr lang="en-GB" smtClean="0"/>
              <a:pPr/>
              <a:t>30</a:t>
            </a:fld>
            <a:endParaRPr lang="en-GB" dirty="0"/>
          </a:p>
        </p:txBody>
      </p:sp>
    </p:spTree>
    <p:extLst>
      <p:ext uri="{BB962C8B-B14F-4D97-AF65-F5344CB8AC3E}">
        <p14:creationId xmlns:p14="http://schemas.microsoft.com/office/powerpoint/2010/main" val="1854921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19" name="Footer Placeholder 18"/>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27" name="Slide Number Placeholder 26"/>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5" name="Footer Placeholder 4"/>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6" name="Slide Number Placeholder 5"/>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5" name="Footer Placeholder 4"/>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6" name="Slide Number Placeholder 5"/>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6" name="Footer Placeholder 5"/>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7" name="Slide Number Placeholder 6"/>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8" name="Footer Placeholder 7"/>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9" name="Slide Number Placeholder 8"/>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4" name="Footer Placeholder 3"/>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5" name="Slide Number Placeholder 4"/>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3" name="Footer Placeholder 2"/>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4" name="Slide Number Placeholder 3"/>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6" name="Footer Placeholder 5"/>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7" name="Slide Number Placeholder 6"/>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6" name="Footer Placeholder 5"/>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7" name="Slide Number Placeholder 6"/>
          <p:cNvSpPr>
            <a:spLocks noGrp="1"/>
          </p:cNvSpPr>
          <p:nvPr>
            <p:ph type="sldNum" sz="quarter" idx="12"/>
          </p:nvPr>
        </p:nvSpPr>
        <p:spPr>
          <a:xfrm>
            <a:off x="10769600" y="6356351"/>
            <a:ext cx="812800" cy="365125"/>
          </a:xfrm>
          <a:prstGeom prst="rect">
            <a:avLst/>
          </a:prstGeom>
        </p:spPr>
        <p:txBody>
          <a:bodyPr/>
          <a:lstStyle/>
          <a:p>
            <a:fld id="{042AED99-7FB4-404E-8A97-64753DCE42EC}" type="slidenum">
              <a:rPr kumimoji="0" lang="en-US" smtClean="0"/>
              <a:pPr/>
              <a:t>‹#›</a:t>
            </a:fld>
            <a:endParaRPr kumimoji="0"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5" name="Footer Placeholder 4"/>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6" name="Slide Number Placeholder 5"/>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7C9B81F-C347-4BEF-BFDF-29C42F48304A}" type="datetimeFigureOut">
              <a:rPr lang="en-US" smtClean="0"/>
              <a:pPr/>
              <a:t>9/9/2026</a:t>
            </a:fld>
            <a:endParaRPr lang="en-US" dirty="0"/>
          </a:p>
        </p:txBody>
      </p:sp>
      <p:sp>
        <p:nvSpPr>
          <p:cNvPr id="5" name="Footer Placeholder 4"/>
          <p:cNvSpPr>
            <a:spLocks noGrp="1"/>
          </p:cNvSpPr>
          <p:nvPr>
            <p:ph type="ftr" sz="quarter" idx="11"/>
          </p:nvPr>
        </p:nvSpPr>
        <p:spPr>
          <a:xfrm>
            <a:off x="3556000" y="6356351"/>
            <a:ext cx="4470400" cy="365125"/>
          </a:xfrm>
          <a:prstGeom prst="rect">
            <a:avLst/>
          </a:prstGeom>
        </p:spPr>
        <p:txBody>
          <a:bodyPr/>
          <a:lstStyle/>
          <a:p>
            <a:endParaRPr kumimoji="0" lang="en-US" dirty="0"/>
          </a:p>
        </p:txBody>
      </p:sp>
      <p:sp>
        <p:nvSpPr>
          <p:cNvPr id="6" name="Slide Number Placeholder 5"/>
          <p:cNvSpPr>
            <a:spLocks noGrp="1"/>
          </p:cNvSpPr>
          <p:nvPr>
            <p:ph type="sldNum" sz="quarter" idx="12"/>
          </p:nvPr>
        </p:nvSpPr>
        <p:spPr>
          <a:xfrm>
            <a:off x="10566400" y="6356351"/>
            <a:ext cx="1016000" cy="365125"/>
          </a:xfrm>
          <a:prstGeom prst="rect">
            <a:avLst/>
          </a:prstGeom>
        </p:spPr>
        <p:txBody>
          <a:bodyPr/>
          <a:lstStyle/>
          <a:p>
            <a:fld id="{042AED99-7FB4-404E-8A97-64753DCE42EC}" type="slidenum">
              <a:rPr kumimoji="0" lang="en-US" smtClean="0"/>
              <a:pPr/>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9804" y="2108575"/>
            <a:ext cx="10754246" cy="1679630"/>
          </a:xfrm>
        </p:spPr>
        <p:txBody>
          <a:bodyPr>
            <a:normAutofit/>
          </a:bodyPr>
          <a:lstStyle/>
          <a:p>
            <a:pPr algn="l"/>
            <a:r>
              <a:rPr lang="en-US" sz="6600" dirty="0"/>
              <a:t>My perspective on Hamas</a:t>
            </a:r>
            <a:endParaRPr lang="en-GB" sz="6600" dirty="0"/>
          </a:p>
        </p:txBody>
      </p:sp>
      <p:sp>
        <p:nvSpPr>
          <p:cNvPr id="3" name="Subtitle 2"/>
          <p:cNvSpPr>
            <a:spLocks noGrp="1"/>
          </p:cNvSpPr>
          <p:nvPr>
            <p:ph type="subTitle" idx="1"/>
          </p:nvPr>
        </p:nvSpPr>
        <p:spPr>
          <a:xfrm>
            <a:off x="1039804" y="4521315"/>
            <a:ext cx="9386093" cy="1152128"/>
          </a:xfrm>
        </p:spPr>
        <p:txBody>
          <a:bodyPr>
            <a:normAutofit/>
          </a:bodyPr>
          <a:lstStyle/>
          <a:p>
            <a:pPr algn="l"/>
            <a:r>
              <a:rPr lang="en-GB" dirty="0"/>
              <a:t>Mohammed Amin </a:t>
            </a:r>
            <a:r>
              <a:rPr lang="it-IT" sz="1800" dirty="0"/>
              <a:t>MBE FRSA MA FCA AMCT CTA(Fellow)</a:t>
            </a:r>
            <a:endParaRPr lang="en-GB" sz="1800" dirty="0"/>
          </a:p>
          <a:p>
            <a:pPr algn="l"/>
            <a:r>
              <a:rPr lang="en-GB" dirty="0"/>
              <a:t>7 September 2026</a:t>
            </a:r>
          </a:p>
        </p:txBody>
      </p:sp>
      <p:sp>
        <p:nvSpPr>
          <p:cNvPr id="4" name="TextBox 3"/>
          <p:cNvSpPr txBox="1"/>
          <p:nvPr/>
        </p:nvSpPr>
        <p:spPr>
          <a:xfrm>
            <a:off x="911424" y="1052736"/>
            <a:ext cx="10945216" cy="1028407"/>
          </a:xfrm>
          <a:prstGeom prst="rect">
            <a:avLst/>
          </a:prstGeom>
          <a:noFill/>
        </p:spPr>
        <p:txBody>
          <a:bodyPr wrap="square" rtlCol="0">
            <a:normAutofit/>
          </a:bodyPr>
          <a:lstStyle/>
          <a:p>
            <a:r>
              <a:rPr lang="en-GB" sz="4000" dirty="0"/>
              <a:t>Liberal Democrats for Peace in the Middle East</a:t>
            </a:r>
          </a:p>
        </p:txBody>
      </p:sp>
    </p:spTree>
    <p:extLst>
      <p:ext uri="{BB962C8B-B14F-4D97-AF65-F5344CB8AC3E}">
        <p14:creationId xmlns:p14="http://schemas.microsoft.com/office/powerpoint/2010/main" val="3543580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8B863-76CC-F1D1-6F61-2D63A25639A4}"/>
              </a:ext>
            </a:extLst>
          </p:cNvPr>
          <p:cNvSpPr>
            <a:spLocks noGrp="1"/>
          </p:cNvSpPr>
          <p:nvPr>
            <p:ph type="title"/>
          </p:nvPr>
        </p:nvSpPr>
        <p:spPr>
          <a:xfrm>
            <a:off x="1055440" y="533400"/>
            <a:ext cx="10972800" cy="722344"/>
          </a:xfrm>
        </p:spPr>
        <p:txBody>
          <a:bodyPr>
            <a:normAutofit fontScale="90000"/>
          </a:bodyPr>
          <a:lstStyle/>
          <a:p>
            <a:r>
              <a:rPr lang="en-GB" dirty="0"/>
              <a:t>Outline</a:t>
            </a:r>
          </a:p>
        </p:txBody>
      </p:sp>
      <p:sp>
        <p:nvSpPr>
          <p:cNvPr id="3" name="Content Placeholder 2">
            <a:extLst>
              <a:ext uri="{FF2B5EF4-FFF2-40B4-BE49-F238E27FC236}">
                <a16:creationId xmlns:a16="http://schemas.microsoft.com/office/drawing/2014/main" id="{2468C22E-394E-A05E-45C7-A0C9E0C60BAC}"/>
              </a:ext>
            </a:extLst>
          </p:cNvPr>
          <p:cNvSpPr>
            <a:spLocks noGrp="1"/>
          </p:cNvSpPr>
          <p:nvPr>
            <p:ph idx="1"/>
          </p:nvPr>
        </p:nvSpPr>
        <p:spPr>
          <a:xfrm>
            <a:off x="1055440" y="1412776"/>
            <a:ext cx="10972800" cy="4389120"/>
          </a:xfrm>
        </p:spPr>
        <p:txBody>
          <a:bodyPr>
            <a:noAutofit/>
          </a:bodyPr>
          <a:lstStyle/>
          <a:p>
            <a:r>
              <a:rPr lang="en-GB" sz="2800" dirty="0"/>
              <a:t>The presenter</a:t>
            </a:r>
          </a:p>
          <a:p>
            <a:r>
              <a:rPr lang="en-GB" sz="2800" dirty="0"/>
              <a:t>What is Hamas?</a:t>
            </a:r>
          </a:p>
          <a:p>
            <a:r>
              <a:rPr lang="en-GB" sz="2800" dirty="0"/>
              <a:t>Hamas in their own words</a:t>
            </a:r>
          </a:p>
          <a:p>
            <a:pPr lvl="1"/>
            <a:r>
              <a:rPr lang="en-GB" sz="2800" dirty="0"/>
              <a:t>1988 Covenant</a:t>
            </a:r>
          </a:p>
          <a:p>
            <a:pPr lvl="1"/>
            <a:r>
              <a:rPr lang="en-GB" sz="2800" dirty="0"/>
              <a:t>2017 A Document of General Principles &amp; Policies</a:t>
            </a:r>
          </a:p>
          <a:p>
            <a:pPr lvl="1"/>
            <a:r>
              <a:rPr lang="en-GB" sz="2800" dirty="0"/>
              <a:t>2025 Our Narrative…Al Aqsa Flood</a:t>
            </a:r>
          </a:p>
          <a:p>
            <a:r>
              <a:rPr lang="en-GB" sz="2800" dirty="0"/>
              <a:t>Hamas and the Israeli government</a:t>
            </a:r>
          </a:p>
          <a:p>
            <a:r>
              <a:rPr lang="en-GB" sz="2800" dirty="0"/>
              <a:t>Where I stand</a:t>
            </a:r>
          </a:p>
          <a:p>
            <a:r>
              <a:rPr lang="en-GB" sz="2800" dirty="0"/>
              <a:t>Discussion</a:t>
            </a:r>
          </a:p>
        </p:txBody>
      </p:sp>
      <p:sp>
        <p:nvSpPr>
          <p:cNvPr id="4" name="TextBox 3">
            <a:extLst>
              <a:ext uri="{FF2B5EF4-FFF2-40B4-BE49-F238E27FC236}">
                <a16:creationId xmlns:a16="http://schemas.microsoft.com/office/drawing/2014/main" id="{51CFE651-E3B8-7CDA-8C93-00D5247F17DE}"/>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a:t>
            </a:fld>
            <a:endParaRPr lang="en-GB" sz="3200" dirty="0">
              <a:solidFill>
                <a:srgbClr val="FF0000"/>
              </a:solidFill>
            </a:endParaRPr>
          </a:p>
        </p:txBody>
      </p:sp>
    </p:spTree>
    <p:extLst>
      <p:ext uri="{BB962C8B-B14F-4D97-AF65-F5344CB8AC3E}">
        <p14:creationId xmlns:p14="http://schemas.microsoft.com/office/powerpoint/2010/main" val="1286770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92529-CD04-CB27-0648-213696D5BED3}"/>
              </a:ext>
            </a:extLst>
          </p:cNvPr>
          <p:cNvSpPr>
            <a:spLocks noGrp="1"/>
          </p:cNvSpPr>
          <p:nvPr>
            <p:ph type="title"/>
          </p:nvPr>
        </p:nvSpPr>
        <p:spPr>
          <a:xfrm>
            <a:off x="4223792" y="2420888"/>
            <a:ext cx="4749552" cy="1362456"/>
          </a:xfrm>
        </p:spPr>
        <p:txBody>
          <a:bodyPr/>
          <a:lstStyle/>
          <a:p>
            <a:r>
              <a:rPr lang="en-GB" dirty="0"/>
              <a:t>The presenter</a:t>
            </a:r>
          </a:p>
        </p:txBody>
      </p:sp>
      <p:sp>
        <p:nvSpPr>
          <p:cNvPr id="6" name="TextBox 5">
            <a:extLst>
              <a:ext uri="{FF2B5EF4-FFF2-40B4-BE49-F238E27FC236}">
                <a16:creationId xmlns:a16="http://schemas.microsoft.com/office/drawing/2014/main" id="{9EFF61DB-02E7-013A-0920-7BFF7E4A4EBC}"/>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3</a:t>
            </a:fld>
            <a:endParaRPr lang="en-GB" sz="3200" dirty="0">
              <a:solidFill>
                <a:srgbClr val="FF0000"/>
              </a:solidFill>
            </a:endParaRPr>
          </a:p>
        </p:txBody>
      </p:sp>
    </p:spTree>
    <p:extLst>
      <p:ext uri="{BB962C8B-B14F-4D97-AF65-F5344CB8AC3E}">
        <p14:creationId xmlns:p14="http://schemas.microsoft.com/office/powerpoint/2010/main" val="4054778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091444" y="951022"/>
            <a:ext cx="8456641" cy="595312"/>
          </a:xfrm>
        </p:spPr>
        <p:txBody>
          <a:bodyPr>
            <a:noAutofit/>
          </a:bodyPr>
          <a:lstStyle/>
          <a:p>
            <a:pPr algn="l" eaLnBrk="1" hangingPunct="1"/>
            <a:r>
              <a:rPr lang="en-GB" dirty="0"/>
              <a:t>Mohammed Amin</a:t>
            </a:r>
          </a:p>
        </p:txBody>
      </p:sp>
      <p:sp>
        <p:nvSpPr>
          <p:cNvPr id="7172" name="Rectangle 3"/>
          <p:cNvSpPr>
            <a:spLocks noChangeArrowheads="1"/>
          </p:cNvSpPr>
          <p:nvPr/>
        </p:nvSpPr>
        <p:spPr bwMode="auto">
          <a:xfrm>
            <a:off x="3935760" y="1710350"/>
            <a:ext cx="7560840" cy="4526962"/>
          </a:xfrm>
          <a:prstGeom prst="rect">
            <a:avLst/>
          </a:prstGeom>
          <a:noFill/>
          <a:ln w="9525">
            <a:noFill/>
            <a:miter lim="800000"/>
            <a:headEnd/>
            <a:tailEnd/>
          </a:ln>
        </p:spPr>
        <p:txBody>
          <a:bodyPr lIns="0" tIns="0" rIns="0" bIns="0"/>
          <a:lstStyle/>
          <a:p>
            <a:pPr defTabSz="695325"/>
            <a:r>
              <a:rPr lang="en-GB" sz="2000" dirty="0"/>
              <a:t>Mohammed Amin was born in 1950 in Pakistan but has lived in Manchester since 1952. He has visited Israel and the West Bank twice: in December 2009 / January 2010, and in November 2018. </a:t>
            </a:r>
          </a:p>
          <a:p>
            <a:pPr defTabSz="695325"/>
            <a:endParaRPr lang="en-GB" sz="2000" dirty="0"/>
          </a:p>
          <a:p>
            <a:pPr defTabSz="695325"/>
            <a:r>
              <a:rPr lang="en-GB" sz="2000" dirty="0"/>
              <a:t>He supports many Israel / Palestine related NGOs and charities and has written and spoken extensively about the conflict. See his website </a:t>
            </a:r>
            <a:r>
              <a:rPr lang="en-GB" sz="2000" dirty="0">
                <a:solidFill>
                  <a:srgbClr val="FF0000"/>
                </a:solidFill>
              </a:rPr>
              <a:t>www.mohammedamin.com</a:t>
            </a:r>
            <a:endParaRPr lang="en-GB" sz="2000" dirty="0"/>
          </a:p>
          <a:p>
            <a:pPr defTabSz="695325"/>
            <a:endParaRPr lang="en-GB" sz="2000" dirty="0"/>
          </a:p>
          <a:p>
            <a:pPr defTabSz="695325"/>
            <a:r>
              <a:rPr lang="en-GB" sz="2000" dirty="0"/>
              <a:t>He is:</a:t>
            </a:r>
          </a:p>
          <a:p>
            <a:pPr defTabSz="695325"/>
            <a:endParaRPr lang="en-GB" sz="2000" dirty="0"/>
          </a:p>
          <a:p>
            <a:pPr marL="342900" indent="-342900" defTabSz="695325">
              <a:buFont typeface="Arial" panose="020B0604020202020204" pitchFamily="34" charset="0"/>
              <a:buChar char="•"/>
            </a:pPr>
            <a:r>
              <a:rPr lang="en-GB" sz="2000" dirty="0"/>
              <a:t>Chair of LDfPME</a:t>
            </a:r>
          </a:p>
          <a:p>
            <a:pPr marL="342900" indent="-342900" defTabSz="695325">
              <a:buFont typeface="Arial" panose="020B0604020202020204" pitchFamily="34" charset="0"/>
              <a:buChar char="•"/>
            </a:pPr>
            <a:r>
              <a:rPr lang="en-GB" sz="2000" dirty="0"/>
              <a:t>Co-Chair of the Muslim Jewish Forum of Greater Manchester</a:t>
            </a:r>
          </a:p>
          <a:p>
            <a:pPr defTabSz="695325"/>
            <a:endParaRPr lang="en-GB" sz="2000" dirty="0"/>
          </a:p>
          <a:p>
            <a:pPr defTabSz="695325"/>
            <a:r>
              <a:rPr lang="en-GB" sz="2000" dirty="0"/>
              <a:t>He is speaking in a personal capacity.</a:t>
            </a:r>
          </a:p>
          <a:p>
            <a:pPr defTabSz="695325"/>
            <a:endParaRPr lang="en-GB" sz="2000" dirty="0"/>
          </a:p>
          <a:p>
            <a:pPr defTabSz="695325"/>
            <a:endParaRPr lang="en-GB" sz="2000" dirty="0"/>
          </a:p>
          <a:p>
            <a:pPr marL="1587" lvl="1" defTabSz="695325">
              <a:spcBef>
                <a:spcPct val="0"/>
              </a:spcBef>
            </a:pPr>
            <a:endParaRPr lang="en-GB" sz="2000" dirty="0"/>
          </a:p>
        </p:txBody>
      </p:sp>
      <p:sp>
        <p:nvSpPr>
          <p:cNvPr id="7175" name="Text Box 7"/>
          <p:cNvSpPr txBox="1">
            <a:spLocks noChangeArrowheads="1"/>
          </p:cNvSpPr>
          <p:nvPr>
            <p:custDataLst>
              <p:tags r:id="rId1"/>
            </p:custDataLst>
          </p:nvPr>
        </p:nvSpPr>
        <p:spPr bwMode="blackWhite">
          <a:xfrm>
            <a:off x="1535114" y="12701"/>
            <a:ext cx="128587" cy="276999"/>
          </a:xfrm>
          <a:prstGeom prst="rect">
            <a:avLst/>
          </a:prstGeom>
          <a:noFill/>
          <a:ln w="9525" algn="ctr">
            <a:noFill/>
            <a:miter lim="800000"/>
            <a:headEnd/>
            <a:tailEnd/>
          </a:ln>
        </p:spPr>
        <p:txBody>
          <a:bodyPr lIns="63500" tIns="0" rIns="64800" bIns="0">
            <a:spAutoFit/>
          </a:bodyPr>
          <a:lstStyle/>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444" y="1682872"/>
            <a:ext cx="2438400" cy="3657600"/>
          </a:xfrm>
          <a:prstGeom prst="rect">
            <a:avLst/>
          </a:prstGeom>
        </p:spPr>
      </p:pic>
      <p:sp>
        <p:nvSpPr>
          <p:cNvPr id="2" name="TextBox 1">
            <a:extLst>
              <a:ext uri="{FF2B5EF4-FFF2-40B4-BE49-F238E27FC236}">
                <a16:creationId xmlns:a16="http://schemas.microsoft.com/office/drawing/2014/main" id="{7B76D1D7-51AE-7852-66DB-764BE2F738EE}"/>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4</a:t>
            </a:fld>
            <a:endParaRPr lang="en-GB" sz="3200" dirty="0">
              <a:solidFill>
                <a:srgbClr val="FF0000"/>
              </a:solidFill>
            </a:endParaRPr>
          </a:p>
        </p:txBody>
      </p:sp>
    </p:spTree>
    <p:extLst>
      <p:ext uri="{BB962C8B-B14F-4D97-AF65-F5344CB8AC3E}">
        <p14:creationId xmlns:p14="http://schemas.microsoft.com/office/powerpoint/2010/main" val="248382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92529-CD04-CB27-0648-213696D5BED3}"/>
              </a:ext>
            </a:extLst>
          </p:cNvPr>
          <p:cNvSpPr>
            <a:spLocks noGrp="1"/>
          </p:cNvSpPr>
          <p:nvPr>
            <p:ph type="title"/>
          </p:nvPr>
        </p:nvSpPr>
        <p:spPr>
          <a:xfrm>
            <a:off x="3215680" y="2852936"/>
            <a:ext cx="6408712" cy="1002416"/>
          </a:xfrm>
        </p:spPr>
        <p:txBody>
          <a:bodyPr/>
          <a:lstStyle/>
          <a:p>
            <a:r>
              <a:rPr lang="en-GB" dirty="0"/>
              <a:t>What is Hamas?</a:t>
            </a:r>
          </a:p>
        </p:txBody>
      </p:sp>
      <p:sp>
        <p:nvSpPr>
          <p:cNvPr id="3" name="TextBox 2">
            <a:extLst>
              <a:ext uri="{FF2B5EF4-FFF2-40B4-BE49-F238E27FC236}">
                <a16:creationId xmlns:a16="http://schemas.microsoft.com/office/drawing/2014/main" id="{2F33AA34-C62F-5FBC-7F9A-E2038FAD3C57}"/>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5</a:t>
            </a:fld>
            <a:endParaRPr lang="en-GB" sz="3200" dirty="0">
              <a:solidFill>
                <a:srgbClr val="FF0000"/>
              </a:solidFill>
            </a:endParaRPr>
          </a:p>
        </p:txBody>
      </p:sp>
    </p:spTree>
    <p:extLst>
      <p:ext uri="{BB962C8B-B14F-4D97-AF65-F5344CB8AC3E}">
        <p14:creationId xmlns:p14="http://schemas.microsoft.com/office/powerpoint/2010/main" val="1854188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5FF818-4F6F-925D-950A-3752C90D1875}"/>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6</a:t>
            </a:fld>
            <a:endParaRPr lang="en-GB" sz="3200" dirty="0">
              <a:solidFill>
                <a:srgbClr val="FF0000"/>
              </a:solidFill>
            </a:endParaRPr>
          </a:p>
        </p:txBody>
      </p:sp>
      <p:sp>
        <p:nvSpPr>
          <p:cNvPr id="3" name="TextBox 2">
            <a:extLst>
              <a:ext uri="{FF2B5EF4-FFF2-40B4-BE49-F238E27FC236}">
                <a16:creationId xmlns:a16="http://schemas.microsoft.com/office/drawing/2014/main" id="{1B60C0D2-3AD4-13B3-D59C-200C221895EB}"/>
              </a:ext>
            </a:extLst>
          </p:cNvPr>
          <p:cNvSpPr txBox="1"/>
          <p:nvPr/>
        </p:nvSpPr>
        <p:spPr>
          <a:xfrm>
            <a:off x="4367808" y="1053315"/>
            <a:ext cx="7272808" cy="1123702"/>
          </a:xfrm>
          <a:prstGeom prst="rect">
            <a:avLst/>
          </a:prstGeom>
          <a:noFill/>
        </p:spPr>
        <p:txBody>
          <a:bodyPr wrap="square" rtlCol="0">
            <a:normAutofit/>
          </a:bodyPr>
          <a:lstStyle/>
          <a:p>
            <a:r>
              <a:rPr lang="ar-AE" sz="6000" dirty="0"/>
              <a:t>ح حركة المقاومة الإسلامية</a:t>
            </a:r>
            <a:endParaRPr lang="en-GB" sz="6000" dirty="0"/>
          </a:p>
        </p:txBody>
      </p:sp>
      <p:sp>
        <p:nvSpPr>
          <p:cNvPr id="5" name="TextBox 4">
            <a:extLst>
              <a:ext uri="{FF2B5EF4-FFF2-40B4-BE49-F238E27FC236}">
                <a16:creationId xmlns:a16="http://schemas.microsoft.com/office/drawing/2014/main" id="{219DD1CE-55D8-5456-7EBE-97DB6D3AD88F}"/>
              </a:ext>
            </a:extLst>
          </p:cNvPr>
          <p:cNvSpPr txBox="1"/>
          <p:nvPr/>
        </p:nvSpPr>
        <p:spPr>
          <a:xfrm>
            <a:off x="751642" y="1239833"/>
            <a:ext cx="2458372" cy="919049"/>
          </a:xfrm>
          <a:prstGeom prst="rect">
            <a:avLst/>
          </a:prstGeom>
          <a:noFill/>
          <a:ln w="38100">
            <a:solidFill>
              <a:schemeClr val="tx1"/>
            </a:solidFill>
          </a:ln>
        </p:spPr>
        <p:txBody>
          <a:bodyPr wrap="square" rtlCol="0">
            <a:normAutofit/>
          </a:bodyPr>
          <a:lstStyle/>
          <a:p>
            <a:r>
              <a:rPr lang="en-GB" sz="3200" dirty="0"/>
              <a:t>Arabic script</a:t>
            </a:r>
          </a:p>
        </p:txBody>
      </p:sp>
      <p:sp>
        <p:nvSpPr>
          <p:cNvPr id="8" name="TextBox 7">
            <a:extLst>
              <a:ext uri="{FF2B5EF4-FFF2-40B4-BE49-F238E27FC236}">
                <a16:creationId xmlns:a16="http://schemas.microsoft.com/office/drawing/2014/main" id="{C98FE2E8-B376-9CEC-76F5-2102EDE12657}"/>
              </a:ext>
            </a:extLst>
          </p:cNvPr>
          <p:cNvSpPr txBox="1"/>
          <p:nvPr/>
        </p:nvSpPr>
        <p:spPr>
          <a:xfrm>
            <a:off x="4367281" y="2380569"/>
            <a:ext cx="6552728" cy="920453"/>
          </a:xfrm>
          <a:prstGeom prst="rect">
            <a:avLst/>
          </a:prstGeom>
          <a:noFill/>
        </p:spPr>
        <p:txBody>
          <a:bodyPr wrap="square" rtlCol="0">
            <a:normAutofit/>
          </a:bodyPr>
          <a:lstStyle/>
          <a:p>
            <a:r>
              <a:rPr lang="en-GB" sz="3200" dirty="0"/>
              <a:t>Harakat al-</a:t>
            </a:r>
            <a:r>
              <a:rPr lang="en-GB" sz="3200" dirty="0" err="1"/>
              <a:t>Muqawama</a:t>
            </a:r>
            <a:r>
              <a:rPr lang="en-GB" sz="3200" dirty="0"/>
              <a:t> al-</a:t>
            </a:r>
            <a:r>
              <a:rPr lang="en-GB" sz="3200" dirty="0" err="1"/>
              <a:t>Islamiya</a:t>
            </a:r>
            <a:endParaRPr lang="en-GB" sz="3200" dirty="0"/>
          </a:p>
        </p:txBody>
      </p:sp>
      <p:sp>
        <p:nvSpPr>
          <p:cNvPr id="9" name="TextBox 8">
            <a:extLst>
              <a:ext uri="{FF2B5EF4-FFF2-40B4-BE49-F238E27FC236}">
                <a16:creationId xmlns:a16="http://schemas.microsoft.com/office/drawing/2014/main" id="{9992E6BE-BFBC-F416-82DD-E44E3D030EA9}"/>
              </a:ext>
            </a:extLst>
          </p:cNvPr>
          <p:cNvSpPr txBox="1"/>
          <p:nvPr/>
        </p:nvSpPr>
        <p:spPr>
          <a:xfrm>
            <a:off x="751642" y="2358966"/>
            <a:ext cx="3256126" cy="584775"/>
          </a:xfrm>
          <a:prstGeom prst="rect">
            <a:avLst/>
          </a:prstGeom>
          <a:noFill/>
          <a:ln w="38100">
            <a:solidFill>
              <a:schemeClr val="tx1"/>
            </a:solidFill>
          </a:ln>
        </p:spPr>
        <p:txBody>
          <a:bodyPr wrap="square" rtlCol="0">
            <a:spAutoFit/>
          </a:bodyPr>
          <a:lstStyle/>
          <a:p>
            <a:r>
              <a:rPr lang="en-GB" sz="3200" dirty="0"/>
              <a:t>Transliteration</a:t>
            </a:r>
          </a:p>
        </p:txBody>
      </p:sp>
      <p:sp>
        <p:nvSpPr>
          <p:cNvPr id="10" name="TextBox 9">
            <a:extLst>
              <a:ext uri="{FF2B5EF4-FFF2-40B4-BE49-F238E27FC236}">
                <a16:creationId xmlns:a16="http://schemas.microsoft.com/office/drawing/2014/main" id="{9E13B78B-20C5-F5A1-8BD2-6D281BDFCFB4}"/>
              </a:ext>
            </a:extLst>
          </p:cNvPr>
          <p:cNvSpPr txBox="1"/>
          <p:nvPr/>
        </p:nvSpPr>
        <p:spPr>
          <a:xfrm>
            <a:off x="4367808" y="4199696"/>
            <a:ext cx="6336704" cy="584775"/>
          </a:xfrm>
          <a:prstGeom prst="rect">
            <a:avLst/>
          </a:prstGeom>
          <a:noFill/>
        </p:spPr>
        <p:txBody>
          <a:bodyPr wrap="square" rtlCol="0">
            <a:spAutoFit/>
          </a:bodyPr>
          <a:lstStyle>
            <a:defPPr>
              <a:defRPr lang="en-US"/>
            </a:defPPr>
            <a:lvl1pPr>
              <a:defRPr sz="3200"/>
            </a:lvl1pPr>
          </a:lstStyle>
          <a:p>
            <a:r>
              <a:rPr lang="en-GB" dirty="0"/>
              <a:t>Islamic Resistance Movement</a:t>
            </a:r>
          </a:p>
        </p:txBody>
      </p:sp>
      <p:sp>
        <p:nvSpPr>
          <p:cNvPr id="11" name="TextBox 10">
            <a:extLst>
              <a:ext uri="{FF2B5EF4-FFF2-40B4-BE49-F238E27FC236}">
                <a16:creationId xmlns:a16="http://schemas.microsoft.com/office/drawing/2014/main" id="{90B3DC20-84AC-ADF4-3EAA-BAF47479EFBA}"/>
              </a:ext>
            </a:extLst>
          </p:cNvPr>
          <p:cNvSpPr txBox="1"/>
          <p:nvPr/>
        </p:nvSpPr>
        <p:spPr>
          <a:xfrm>
            <a:off x="751642" y="4206319"/>
            <a:ext cx="2655732" cy="584775"/>
          </a:xfrm>
          <a:prstGeom prst="rect">
            <a:avLst/>
          </a:prstGeom>
          <a:noFill/>
          <a:ln w="38100">
            <a:solidFill>
              <a:schemeClr val="tx1"/>
            </a:solidFill>
          </a:ln>
        </p:spPr>
        <p:txBody>
          <a:bodyPr wrap="square" rtlCol="0">
            <a:spAutoFit/>
          </a:bodyPr>
          <a:lstStyle/>
          <a:p>
            <a:r>
              <a:rPr lang="en-GB" sz="3200" dirty="0"/>
              <a:t>Translation</a:t>
            </a:r>
          </a:p>
        </p:txBody>
      </p:sp>
      <p:sp>
        <p:nvSpPr>
          <p:cNvPr id="13" name="TextBox 12">
            <a:extLst>
              <a:ext uri="{FF2B5EF4-FFF2-40B4-BE49-F238E27FC236}">
                <a16:creationId xmlns:a16="http://schemas.microsoft.com/office/drawing/2014/main" id="{40A7363B-DB59-4596-01DF-03F6AC983EF1}"/>
              </a:ext>
            </a:extLst>
          </p:cNvPr>
          <p:cNvSpPr txBox="1"/>
          <p:nvPr/>
        </p:nvSpPr>
        <p:spPr>
          <a:xfrm>
            <a:off x="751642" y="3184190"/>
            <a:ext cx="2458372" cy="584775"/>
          </a:xfrm>
          <a:prstGeom prst="rect">
            <a:avLst/>
          </a:prstGeom>
          <a:noFill/>
          <a:ln w="38100">
            <a:solidFill>
              <a:schemeClr val="tx1"/>
            </a:solidFill>
          </a:ln>
        </p:spPr>
        <p:txBody>
          <a:bodyPr wrap="square" rtlCol="0">
            <a:spAutoFit/>
          </a:bodyPr>
          <a:lstStyle/>
          <a:p>
            <a:r>
              <a:rPr lang="en-GB" sz="3200" dirty="0"/>
              <a:t>Abbreviated</a:t>
            </a:r>
          </a:p>
        </p:txBody>
      </p:sp>
      <p:sp>
        <p:nvSpPr>
          <p:cNvPr id="14" name="TextBox 13">
            <a:extLst>
              <a:ext uri="{FF2B5EF4-FFF2-40B4-BE49-F238E27FC236}">
                <a16:creationId xmlns:a16="http://schemas.microsoft.com/office/drawing/2014/main" id="{B7F84CFF-4EC8-9D74-12C6-0E58C4D9A89F}"/>
              </a:ext>
            </a:extLst>
          </p:cNvPr>
          <p:cNvSpPr txBox="1"/>
          <p:nvPr/>
        </p:nvSpPr>
        <p:spPr>
          <a:xfrm>
            <a:off x="4367808" y="3152334"/>
            <a:ext cx="1872208" cy="584775"/>
          </a:xfrm>
          <a:prstGeom prst="rect">
            <a:avLst/>
          </a:prstGeom>
          <a:noFill/>
        </p:spPr>
        <p:txBody>
          <a:bodyPr wrap="square" rtlCol="0">
            <a:spAutoFit/>
          </a:bodyPr>
          <a:lstStyle/>
          <a:p>
            <a:r>
              <a:rPr lang="en-GB" sz="3200" dirty="0"/>
              <a:t>Hamas</a:t>
            </a:r>
          </a:p>
        </p:txBody>
      </p:sp>
      <p:sp>
        <p:nvSpPr>
          <p:cNvPr id="15" name="TextBox 14">
            <a:extLst>
              <a:ext uri="{FF2B5EF4-FFF2-40B4-BE49-F238E27FC236}">
                <a16:creationId xmlns:a16="http://schemas.microsoft.com/office/drawing/2014/main" id="{E433AEA1-1E6F-5D90-CA10-DB41652143C0}"/>
              </a:ext>
            </a:extLst>
          </p:cNvPr>
          <p:cNvSpPr txBox="1"/>
          <p:nvPr/>
        </p:nvSpPr>
        <p:spPr>
          <a:xfrm>
            <a:off x="1631504" y="5124870"/>
            <a:ext cx="8352928" cy="1015663"/>
          </a:xfrm>
          <a:prstGeom prst="rect">
            <a:avLst/>
          </a:prstGeom>
          <a:noFill/>
        </p:spPr>
        <p:txBody>
          <a:bodyPr wrap="square" rtlCol="0">
            <a:spAutoFit/>
          </a:bodyPr>
          <a:lstStyle/>
          <a:p>
            <a:r>
              <a:rPr lang="en-GB" sz="6000" dirty="0">
                <a:solidFill>
                  <a:srgbClr val="FF0000"/>
                </a:solidFill>
              </a:rPr>
              <a:t>Religiously based group</a:t>
            </a:r>
          </a:p>
        </p:txBody>
      </p:sp>
    </p:spTree>
    <p:extLst>
      <p:ext uri="{BB962C8B-B14F-4D97-AF65-F5344CB8AC3E}">
        <p14:creationId xmlns:p14="http://schemas.microsoft.com/office/powerpoint/2010/main" val="1102843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8B880-832C-83F9-FD85-387E67DA923E}"/>
              </a:ext>
            </a:extLst>
          </p:cNvPr>
          <p:cNvSpPr>
            <a:spLocks noGrp="1"/>
          </p:cNvSpPr>
          <p:nvPr>
            <p:ph type="title"/>
          </p:nvPr>
        </p:nvSpPr>
        <p:spPr>
          <a:xfrm>
            <a:off x="695400" y="692696"/>
            <a:ext cx="10972800" cy="722344"/>
          </a:xfrm>
        </p:spPr>
        <p:txBody>
          <a:bodyPr>
            <a:normAutofit fontScale="90000"/>
          </a:bodyPr>
          <a:lstStyle/>
          <a:p>
            <a:r>
              <a:rPr lang="en-GB" dirty="0"/>
              <a:t>Contrast</a:t>
            </a:r>
          </a:p>
        </p:txBody>
      </p:sp>
      <p:graphicFrame>
        <p:nvGraphicFramePr>
          <p:cNvPr id="10" name="Table 9">
            <a:extLst>
              <a:ext uri="{FF2B5EF4-FFF2-40B4-BE49-F238E27FC236}">
                <a16:creationId xmlns:a16="http://schemas.microsoft.com/office/drawing/2014/main" id="{9E5B9AB9-0FCF-1FAF-C99B-4014CB6F514D}"/>
              </a:ext>
            </a:extLst>
          </p:cNvPr>
          <p:cNvGraphicFramePr>
            <a:graphicFrameLocks noGrp="1"/>
          </p:cNvGraphicFramePr>
          <p:nvPr>
            <p:extLst>
              <p:ext uri="{D42A27DB-BD31-4B8C-83A1-F6EECF244321}">
                <p14:modId xmlns:p14="http://schemas.microsoft.com/office/powerpoint/2010/main" val="1456326699"/>
              </p:ext>
            </p:extLst>
          </p:nvPr>
        </p:nvGraphicFramePr>
        <p:xfrm>
          <a:off x="709000" y="1628800"/>
          <a:ext cx="10369152" cy="3779520"/>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4286442377"/>
                    </a:ext>
                  </a:extLst>
                </a:gridCol>
                <a:gridCol w="7632848">
                  <a:extLst>
                    <a:ext uri="{9D8B030D-6E8A-4147-A177-3AD203B41FA5}">
                      <a16:colId xmlns:a16="http://schemas.microsoft.com/office/drawing/2014/main" val="767797354"/>
                    </a:ext>
                  </a:extLst>
                </a:gridCol>
              </a:tblGrid>
              <a:tr h="370840">
                <a:tc>
                  <a:txBody>
                    <a:bodyPr/>
                    <a:lstStyle/>
                    <a:p>
                      <a:r>
                        <a:rPr lang="en-GB" sz="3200" dirty="0">
                          <a:solidFill>
                            <a:schemeClr val="tx1"/>
                          </a:solidFill>
                        </a:rPr>
                        <a:t>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3200" dirty="0">
                          <a:solidFill>
                            <a:schemeClr val="tx1"/>
                          </a:solidFill>
                        </a:rPr>
                        <a:t>Meaning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4335287"/>
                  </a:ext>
                </a:extLst>
              </a:tr>
              <a:tr h="370840">
                <a:tc>
                  <a:txBody>
                    <a:bodyPr/>
                    <a:lstStyle/>
                    <a:p>
                      <a:r>
                        <a:rPr lang="en-GB" sz="3200" dirty="0">
                          <a:solidFill>
                            <a:schemeClr val="tx1"/>
                          </a:solidFill>
                        </a:rPr>
                        <a:t>PLO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3200" dirty="0">
                          <a:solidFill>
                            <a:schemeClr val="tx1"/>
                          </a:solidFill>
                        </a:rPr>
                        <a:t>Palestine Liberation 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3028782"/>
                  </a:ext>
                </a:extLst>
              </a:tr>
              <a:tr h="370840">
                <a:tc>
                  <a:txBody>
                    <a:bodyPr/>
                    <a:lstStyle/>
                    <a:p>
                      <a:r>
                        <a:rPr lang="en-GB" sz="3200" dirty="0">
                          <a:solidFill>
                            <a:schemeClr val="tx1"/>
                          </a:solidFill>
                        </a:rPr>
                        <a:t>Fatah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3200" dirty="0">
                          <a:solidFill>
                            <a:schemeClr val="tx1"/>
                          </a:solidFill>
                        </a:rPr>
                        <a:t>Harakat al-Tahrir al-</a:t>
                      </a:r>
                      <a:r>
                        <a:rPr lang="en-GB" sz="3200" dirty="0" err="1">
                          <a:solidFill>
                            <a:schemeClr val="tx1"/>
                          </a:solidFill>
                        </a:rPr>
                        <a:t>Watani</a:t>
                      </a:r>
                      <a:r>
                        <a:rPr lang="en-GB" sz="3200" dirty="0">
                          <a:solidFill>
                            <a:schemeClr val="tx1"/>
                          </a:solidFill>
                        </a:rPr>
                        <a:t> al-</a:t>
                      </a:r>
                      <a:r>
                        <a:rPr lang="en-GB" sz="3200" dirty="0" err="1">
                          <a:solidFill>
                            <a:schemeClr val="tx1"/>
                          </a:solidFill>
                        </a:rPr>
                        <a:t>Filastini</a:t>
                      </a:r>
                      <a:r>
                        <a:rPr lang="en-GB" sz="3200" dirty="0">
                          <a:solidFill>
                            <a:schemeClr val="tx1"/>
                          </a:solidFill>
                        </a:rPr>
                        <a:t>  = Palestinian National Liberation Movement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0934"/>
                  </a:ext>
                </a:extLst>
              </a:tr>
              <a:tr h="370840">
                <a:tc>
                  <a:txBody>
                    <a:bodyPr/>
                    <a:lstStyle/>
                    <a:p>
                      <a:r>
                        <a:rPr lang="en-GB" sz="3200" dirty="0">
                          <a:solidFill>
                            <a:schemeClr val="tx1"/>
                          </a:solidFill>
                        </a:rPr>
                        <a:t>PFLP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3200" dirty="0">
                          <a:solidFill>
                            <a:schemeClr val="tx1"/>
                          </a:solidFill>
                        </a:rPr>
                        <a:t>Popular Front for the Liberation of Palestine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3338427"/>
                  </a:ext>
                </a:extLst>
              </a:tr>
            </a:tbl>
          </a:graphicData>
        </a:graphic>
      </p:graphicFrame>
      <p:sp>
        <p:nvSpPr>
          <p:cNvPr id="4" name="TextBox 3">
            <a:extLst>
              <a:ext uri="{FF2B5EF4-FFF2-40B4-BE49-F238E27FC236}">
                <a16:creationId xmlns:a16="http://schemas.microsoft.com/office/drawing/2014/main" id="{D8C36148-62C3-837C-3FC5-CE8B59A038D1}"/>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7</a:t>
            </a:fld>
            <a:endParaRPr lang="en-GB" sz="3200" dirty="0">
              <a:solidFill>
                <a:srgbClr val="FF0000"/>
              </a:solidFill>
            </a:endParaRPr>
          </a:p>
        </p:txBody>
      </p:sp>
    </p:spTree>
    <p:extLst>
      <p:ext uri="{BB962C8B-B14F-4D97-AF65-F5344CB8AC3E}">
        <p14:creationId xmlns:p14="http://schemas.microsoft.com/office/powerpoint/2010/main" val="1955559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3037-92EF-7F78-E513-1FEE8B91190E}"/>
              </a:ext>
            </a:extLst>
          </p:cNvPr>
          <p:cNvSpPr>
            <a:spLocks noGrp="1"/>
          </p:cNvSpPr>
          <p:nvPr>
            <p:ph type="title"/>
          </p:nvPr>
        </p:nvSpPr>
        <p:spPr/>
        <p:txBody>
          <a:bodyPr/>
          <a:lstStyle/>
          <a:p>
            <a:pPr algn="ctr"/>
            <a:r>
              <a:rPr lang="en-GB" dirty="0"/>
              <a:t>Hamas in their own words</a:t>
            </a:r>
          </a:p>
        </p:txBody>
      </p:sp>
      <p:sp>
        <p:nvSpPr>
          <p:cNvPr id="3" name="Text Placeholder 2">
            <a:extLst>
              <a:ext uri="{FF2B5EF4-FFF2-40B4-BE49-F238E27FC236}">
                <a16:creationId xmlns:a16="http://schemas.microsoft.com/office/drawing/2014/main" id="{7C170B86-89A4-2F32-FEBC-05AE504CDF46}"/>
              </a:ext>
            </a:extLst>
          </p:cNvPr>
          <p:cNvSpPr>
            <a:spLocks noGrp="1"/>
          </p:cNvSpPr>
          <p:nvPr>
            <p:ph type="body" idx="1"/>
          </p:nvPr>
        </p:nvSpPr>
        <p:spPr>
          <a:xfrm>
            <a:off x="914400" y="3212976"/>
            <a:ext cx="10363200" cy="1509712"/>
          </a:xfrm>
        </p:spPr>
        <p:txBody>
          <a:bodyPr>
            <a:normAutofit/>
          </a:bodyPr>
          <a:lstStyle/>
          <a:p>
            <a:pPr algn="ctr"/>
            <a:r>
              <a:rPr lang="en-GB" sz="4800" dirty="0"/>
              <a:t>1988 Covenant</a:t>
            </a:r>
          </a:p>
        </p:txBody>
      </p:sp>
      <p:sp>
        <p:nvSpPr>
          <p:cNvPr id="5" name="TextBox 4">
            <a:extLst>
              <a:ext uri="{FF2B5EF4-FFF2-40B4-BE49-F238E27FC236}">
                <a16:creationId xmlns:a16="http://schemas.microsoft.com/office/drawing/2014/main" id="{27F4E8A9-3D97-6238-9C90-B9006E67272D}"/>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8</a:t>
            </a:fld>
            <a:endParaRPr lang="en-GB" sz="3200" dirty="0">
              <a:solidFill>
                <a:srgbClr val="FF0000"/>
              </a:solidFill>
            </a:endParaRPr>
          </a:p>
        </p:txBody>
      </p:sp>
    </p:spTree>
    <p:extLst>
      <p:ext uri="{BB962C8B-B14F-4D97-AF65-F5344CB8AC3E}">
        <p14:creationId xmlns:p14="http://schemas.microsoft.com/office/powerpoint/2010/main" val="3014876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D21E1-7F19-ADCF-9FFE-5DEA3365E1AE}"/>
              </a:ext>
            </a:extLst>
          </p:cNvPr>
          <p:cNvSpPr>
            <a:spLocks noGrp="1"/>
          </p:cNvSpPr>
          <p:nvPr>
            <p:ph type="title"/>
          </p:nvPr>
        </p:nvSpPr>
        <p:spPr>
          <a:xfrm>
            <a:off x="609600" y="570713"/>
            <a:ext cx="11074400" cy="1143000"/>
          </a:xfrm>
        </p:spPr>
        <p:txBody>
          <a:bodyPr/>
          <a:lstStyle/>
          <a:p>
            <a:r>
              <a:rPr lang="en-GB" dirty="0"/>
              <a:t>Hamas’s founding document</a:t>
            </a:r>
          </a:p>
        </p:txBody>
      </p:sp>
      <p:pic>
        <p:nvPicPr>
          <p:cNvPr id="4" name="Picture 3">
            <a:extLst>
              <a:ext uri="{FF2B5EF4-FFF2-40B4-BE49-F238E27FC236}">
                <a16:creationId xmlns:a16="http://schemas.microsoft.com/office/drawing/2014/main" id="{3B9C8D59-2C52-99D6-BA10-0F0305D7D6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400" y="2060848"/>
            <a:ext cx="4139697" cy="2436118"/>
          </a:xfrm>
          <a:prstGeom prst="rect">
            <a:avLst/>
          </a:prstGeom>
        </p:spPr>
      </p:pic>
      <p:sp>
        <p:nvSpPr>
          <p:cNvPr id="5" name="TextBox 4">
            <a:extLst>
              <a:ext uri="{FF2B5EF4-FFF2-40B4-BE49-F238E27FC236}">
                <a16:creationId xmlns:a16="http://schemas.microsoft.com/office/drawing/2014/main" id="{14A53FDE-B145-12D7-A32E-8ECE1EE86CE2}"/>
              </a:ext>
            </a:extLst>
          </p:cNvPr>
          <p:cNvSpPr txBox="1"/>
          <p:nvPr/>
        </p:nvSpPr>
        <p:spPr>
          <a:xfrm>
            <a:off x="597646" y="4581128"/>
            <a:ext cx="9671573" cy="584775"/>
          </a:xfrm>
          <a:prstGeom prst="rect">
            <a:avLst/>
          </a:prstGeom>
          <a:noFill/>
        </p:spPr>
        <p:txBody>
          <a:bodyPr wrap="square" rtlCol="0">
            <a:spAutoFit/>
          </a:bodyPr>
          <a:lstStyle/>
          <a:p>
            <a:r>
              <a:rPr lang="en-GB" sz="3200" dirty="0">
                <a:solidFill>
                  <a:srgbClr val="FF0000"/>
                </a:solidFill>
              </a:rPr>
              <a:t>https://avalon.law.yale.edu/20th_century/hamas.asp</a:t>
            </a:r>
          </a:p>
        </p:txBody>
      </p:sp>
      <p:sp>
        <p:nvSpPr>
          <p:cNvPr id="6" name="TextBox 5">
            <a:extLst>
              <a:ext uri="{FF2B5EF4-FFF2-40B4-BE49-F238E27FC236}">
                <a16:creationId xmlns:a16="http://schemas.microsoft.com/office/drawing/2014/main" id="{EDDD17E2-200B-3160-8AD9-FEE14AF0B489}"/>
              </a:ext>
            </a:extLst>
          </p:cNvPr>
          <p:cNvSpPr txBox="1"/>
          <p:nvPr/>
        </p:nvSpPr>
        <p:spPr>
          <a:xfrm>
            <a:off x="5519936" y="2060848"/>
            <a:ext cx="5544616" cy="1569660"/>
          </a:xfrm>
          <a:prstGeom prst="rect">
            <a:avLst/>
          </a:prstGeom>
          <a:noFill/>
        </p:spPr>
        <p:txBody>
          <a:bodyPr wrap="square" rtlCol="0">
            <a:spAutoFit/>
          </a:bodyPr>
          <a:lstStyle/>
          <a:p>
            <a:pPr marL="285750" indent="-285750">
              <a:buFont typeface="Arial" panose="020B0604020202020204" pitchFamily="34" charset="0"/>
              <a:buChar char="•"/>
            </a:pPr>
            <a:r>
              <a:rPr lang="en-GB" sz="4800" dirty="0"/>
              <a:t>9,220 words, </a:t>
            </a:r>
          </a:p>
          <a:p>
            <a:pPr marL="285750" indent="-285750">
              <a:buFont typeface="Arial" panose="020B0604020202020204" pitchFamily="34" charset="0"/>
              <a:buChar char="•"/>
            </a:pPr>
            <a:r>
              <a:rPr lang="en-GB" sz="4800" dirty="0"/>
              <a:t>14 pages A4</a:t>
            </a:r>
          </a:p>
        </p:txBody>
      </p:sp>
      <p:sp>
        <p:nvSpPr>
          <p:cNvPr id="7" name="TextBox 6">
            <a:extLst>
              <a:ext uri="{FF2B5EF4-FFF2-40B4-BE49-F238E27FC236}">
                <a16:creationId xmlns:a16="http://schemas.microsoft.com/office/drawing/2014/main" id="{76725F25-80EA-CDE2-73F5-9DB65E687150}"/>
              </a:ext>
            </a:extLst>
          </p:cNvPr>
          <p:cNvSpPr txBox="1"/>
          <p:nvPr/>
        </p:nvSpPr>
        <p:spPr>
          <a:xfrm>
            <a:off x="597645" y="5225982"/>
            <a:ext cx="9671573" cy="584775"/>
          </a:xfrm>
          <a:prstGeom prst="rect">
            <a:avLst/>
          </a:prstGeom>
          <a:noFill/>
        </p:spPr>
        <p:txBody>
          <a:bodyPr wrap="square" rtlCol="0">
            <a:spAutoFit/>
          </a:bodyPr>
          <a:lstStyle/>
          <a:p>
            <a:r>
              <a:rPr lang="en-GB" sz="3200" dirty="0">
                <a:solidFill>
                  <a:srgbClr val="FF0000"/>
                </a:solidFill>
              </a:rPr>
              <a:t>https://irp.fas.org/world/para/docs/880818.htm</a:t>
            </a:r>
          </a:p>
        </p:txBody>
      </p:sp>
      <p:sp>
        <p:nvSpPr>
          <p:cNvPr id="8" name="TextBox 7">
            <a:extLst>
              <a:ext uri="{FF2B5EF4-FFF2-40B4-BE49-F238E27FC236}">
                <a16:creationId xmlns:a16="http://schemas.microsoft.com/office/drawing/2014/main" id="{8E570788-2B74-DFA4-AC09-ADF9F07D33D3}"/>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9</a:t>
            </a:fld>
            <a:endParaRPr lang="en-GB" sz="3200" dirty="0">
              <a:solidFill>
                <a:srgbClr val="FF0000"/>
              </a:solidFill>
            </a:endParaRPr>
          </a:p>
        </p:txBody>
      </p:sp>
    </p:spTree>
    <p:extLst>
      <p:ext uri="{BB962C8B-B14F-4D97-AF65-F5344CB8AC3E}">
        <p14:creationId xmlns:p14="http://schemas.microsoft.com/office/powerpoint/2010/main" val="267858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6A704-C2EA-03FF-706B-80FD9E1DC642}"/>
              </a:ext>
            </a:extLst>
          </p:cNvPr>
          <p:cNvSpPr>
            <a:spLocks noGrp="1"/>
          </p:cNvSpPr>
          <p:nvPr>
            <p:ph type="title"/>
          </p:nvPr>
        </p:nvSpPr>
        <p:spPr/>
        <p:txBody>
          <a:bodyPr/>
          <a:lstStyle/>
          <a:p>
            <a:r>
              <a:rPr lang="en-GB" dirty="0"/>
              <a:t>Article Four </a:t>
            </a:r>
          </a:p>
        </p:txBody>
      </p:sp>
      <p:sp>
        <p:nvSpPr>
          <p:cNvPr id="3" name="Content Placeholder 2">
            <a:extLst>
              <a:ext uri="{FF2B5EF4-FFF2-40B4-BE49-F238E27FC236}">
                <a16:creationId xmlns:a16="http://schemas.microsoft.com/office/drawing/2014/main" id="{7C8FD49D-9650-9EE3-8B36-E77B7EFB57D9}"/>
              </a:ext>
            </a:extLst>
          </p:cNvPr>
          <p:cNvSpPr>
            <a:spLocks noGrp="1"/>
          </p:cNvSpPr>
          <p:nvPr>
            <p:ph idx="1"/>
          </p:nvPr>
        </p:nvSpPr>
        <p:spPr>
          <a:xfrm>
            <a:off x="609600" y="1935480"/>
            <a:ext cx="10972800" cy="3221712"/>
          </a:xfrm>
        </p:spPr>
        <p:txBody>
          <a:bodyPr>
            <a:normAutofit/>
          </a:bodyPr>
          <a:lstStyle/>
          <a:p>
            <a:pPr marL="0" indent="0">
              <a:buNone/>
            </a:pPr>
            <a:r>
              <a:rPr lang="en-GB" sz="4000" dirty="0"/>
              <a:t>The Movement welcomes </a:t>
            </a:r>
            <a:r>
              <a:rPr lang="en-GB" sz="4000" dirty="0">
                <a:solidFill>
                  <a:srgbClr val="FF0000"/>
                </a:solidFill>
              </a:rPr>
              <a:t>all Muslims </a:t>
            </a:r>
            <a:r>
              <a:rPr lang="en-GB" sz="4000" dirty="0"/>
              <a:t>who share its beliefs and thinking, commit themselves to its course of action, keep its secrets and aspire to join its ranks in order to carry out their duty. Allah will reward them.</a:t>
            </a:r>
          </a:p>
        </p:txBody>
      </p:sp>
      <p:sp>
        <p:nvSpPr>
          <p:cNvPr id="5" name="TextBox 4">
            <a:extLst>
              <a:ext uri="{FF2B5EF4-FFF2-40B4-BE49-F238E27FC236}">
                <a16:creationId xmlns:a16="http://schemas.microsoft.com/office/drawing/2014/main" id="{106643CE-BD74-ECBD-9D89-5D339B425E5F}"/>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10</a:t>
            </a:fld>
            <a:endParaRPr lang="en-GB" sz="3200" dirty="0">
              <a:solidFill>
                <a:srgbClr val="FF0000"/>
              </a:solidFill>
            </a:endParaRPr>
          </a:p>
        </p:txBody>
      </p:sp>
    </p:spTree>
    <p:extLst>
      <p:ext uri="{BB962C8B-B14F-4D97-AF65-F5344CB8AC3E}">
        <p14:creationId xmlns:p14="http://schemas.microsoft.com/office/powerpoint/2010/main" val="117778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157F-2871-2A96-39C7-DAF435179946}"/>
              </a:ext>
            </a:extLst>
          </p:cNvPr>
          <p:cNvSpPr>
            <a:spLocks noGrp="1"/>
          </p:cNvSpPr>
          <p:nvPr>
            <p:ph type="title"/>
          </p:nvPr>
        </p:nvSpPr>
        <p:spPr/>
        <p:txBody>
          <a:bodyPr>
            <a:normAutofit fontScale="90000"/>
          </a:bodyPr>
          <a:lstStyle/>
          <a:p>
            <a:r>
              <a:rPr lang="en-GB" dirty="0"/>
              <a:t>Article Seven: The Universality of Hamas</a:t>
            </a:r>
          </a:p>
        </p:txBody>
      </p:sp>
      <p:sp>
        <p:nvSpPr>
          <p:cNvPr id="3" name="Content Placeholder 2">
            <a:extLst>
              <a:ext uri="{FF2B5EF4-FFF2-40B4-BE49-F238E27FC236}">
                <a16:creationId xmlns:a16="http://schemas.microsoft.com/office/drawing/2014/main" id="{70210784-FC4A-19B9-3C36-11EA94722139}"/>
              </a:ext>
            </a:extLst>
          </p:cNvPr>
          <p:cNvSpPr>
            <a:spLocks noGrp="1"/>
          </p:cNvSpPr>
          <p:nvPr>
            <p:ph idx="1"/>
          </p:nvPr>
        </p:nvSpPr>
        <p:spPr/>
        <p:txBody>
          <a:bodyPr>
            <a:normAutofit/>
          </a:bodyPr>
          <a:lstStyle/>
          <a:p>
            <a:pPr marL="0" indent="0">
              <a:buNone/>
            </a:pPr>
            <a:r>
              <a:rPr lang="en-GB" sz="2800" dirty="0"/>
              <a:t>… the Movement is a universal one…. the Hamas has been looking forward to implement Allah’s promise whatever time it might take. The prophet, prayer and peace be upon him, said:  The time will not come until Muslims will fight the Jews (and kill them); until the Jews hide behind rocks and trees, which will cry: O Muslim! there is a Jew hiding behind me, come on and kill him! This will not apply to the </a:t>
            </a:r>
            <a:r>
              <a:rPr lang="en-GB" sz="2800" dirty="0" err="1"/>
              <a:t>Gharqad</a:t>
            </a:r>
            <a:r>
              <a:rPr lang="en-GB" sz="2800" dirty="0"/>
              <a:t>, which is a Jewish tree (cited by Bukhari and Muslim).</a:t>
            </a:r>
          </a:p>
        </p:txBody>
      </p:sp>
      <p:sp>
        <p:nvSpPr>
          <p:cNvPr id="5" name="TextBox 4">
            <a:extLst>
              <a:ext uri="{FF2B5EF4-FFF2-40B4-BE49-F238E27FC236}">
                <a16:creationId xmlns:a16="http://schemas.microsoft.com/office/drawing/2014/main" id="{3CBA6682-DCCE-3F0E-E28C-B91448F8938D}"/>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11</a:t>
            </a:fld>
            <a:endParaRPr lang="en-GB" sz="3200" dirty="0">
              <a:solidFill>
                <a:srgbClr val="FF0000"/>
              </a:solidFill>
            </a:endParaRPr>
          </a:p>
        </p:txBody>
      </p:sp>
      <p:sp>
        <p:nvSpPr>
          <p:cNvPr id="6" name="TextBox 5">
            <a:extLst>
              <a:ext uri="{FF2B5EF4-FFF2-40B4-BE49-F238E27FC236}">
                <a16:creationId xmlns:a16="http://schemas.microsoft.com/office/drawing/2014/main" id="{9E53ECE1-8057-56A1-97B4-BF0B26216A7D}"/>
              </a:ext>
            </a:extLst>
          </p:cNvPr>
          <p:cNvSpPr txBox="1"/>
          <p:nvPr/>
        </p:nvSpPr>
        <p:spPr>
          <a:xfrm>
            <a:off x="595184" y="5517232"/>
            <a:ext cx="10369152" cy="369332"/>
          </a:xfrm>
          <a:prstGeom prst="rect">
            <a:avLst/>
          </a:prstGeom>
          <a:noFill/>
        </p:spPr>
        <p:txBody>
          <a:bodyPr wrap="square" rtlCol="0">
            <a:spAutoFit/>
          </a:bodyPr>
          <a:lstStyle/>
          <a:p>
            <a:r>
              <a:rPr lang="en-GB" dirty="0">
                <a:solidFill>
                  <a:srgbClr val="FF0000"/>
                </a:solidFill>
              </a:rPr>
              <a:t>https://www.mohammedamin.com/Community_issues/Persecution-Muslim-religious-texts.html</a:t>
            </a:r>
          </a:p>
        </p:txBody>
      </p:sp>
    </p:spTree>
    <p:extLst>
      <p:ext uri="{BB962C8B-B14F-4D97-AF65-F5344CB8AC3E}">
        <p14:creationId xmlns:p14="http://schemas.microsoft.com/office/powerpoint/2010/main" val="995919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41F3-0A1E-1BC3-A076-58FC44028EFB}"/>
              </a:ext>
            </a:extLst>
          </p:cNvPr>
          <p:cNvSpPr>
            <a:spLocks noGrp="1"/>
          </p:cNvSpPr>
          <p:nvPr>
            <p:ph type="title"/>
          </p:nvPr>
        </p:nvSpPr>
        <p:spPr>
          <a:xfrm>
            <a:off x="623392" y="836712"/>
            <a:ext cx="10972800" cy="1143000"/>
          </a:xfrm>
        </p:spPr>
        <p:txBody>
          <a:bodyPr>
            <a:normAutofit fontScale="90000"/>
          </a:bodyPr>
          <a:lstStyle/>
          <a:p>
            <a:r>
              <a:rPr lang="en-GB" dirty="0"/>
              <a:t>Article Eleven: The Strategy of Hamas: Palestine is an Islamic Waqf</a:t>
            </a:r>
          </a:p>
        </p:txBody>
      </p:sp>
      <p:sp>
        <p:nvSpPr>
          <p:cNvPr id="3" name="Content Placeholder 2">
            <a:extLst>
              <a:ext uri="{FF2B5EF4-FFF2-40B4-BE49-F238E27FC236}">
                <a16:creationId xmlns:a16="http://schemas.microsoft.com/office/drawing/2014/main" id="{42A6CEBB-5A9F-A28F-414A-763F9E9CAA4C}"/>
              </a:ext>
            </a:extLst>
          </p:cNvPr>
          <p:cNvSpPr>
            <a:spLocks noGrp="1"/>
          </p:cNvSpPr>
          <p:nvPr>
            <p:ph idx="1"/>
          </p:nvPr>
        </p:nvSpPr>
        <p:spPr>
          <a:xfrm>
            <a:off x="609600" y="2060848"/>
            <a:ext cx="10972800" cy="4104456"/>
          </a:xfrm>
        </p:spPr>
        <p:txBody>
          <a:bodyPr>
            <a:normAutofit/>
          </a:bodyPr>
          <a:lstStyle/>
          <a:p>
            <a:pPr marL="0" indent="0">
              <a:buNone/>
            </a:pPr>
            <a:r>
              <a:rPr lang="en-GB" sz="3200" dirty="0"/>
              <a:t>The Islamic Resistance Movement believes that the land of Palestine has been an Islamic Waqf throughout the generations and until the Day of Resurrection, </a:t>
            </a:r>
            <a:r>
              <a:rPr lang="en-GB" sz="3200" dirty="0">
                <a:solidFill>
                  <a:srgbClr val="FF0000"/>
                </a:solidFill>
              </a:rPr>
              <a:t>no one can renounce it or part of it, or abandon it or part of it</a:t>
            </a:r>
            <a:r>
              <a:rPr lang="en-GB" sz="3200" dirty="0"/>
              <a:t>. … The ownership of the land by its owners is only one of usufruct, and this Waqf will endure as long as Heaven and earth last. Any demarche in violation of this law of Islam, with regard to Palestine, is baseless and reflects on its perpetrators. </a:t>
            </a:r>
          </a:p>
        </p:txBody>
      </p:sp>
      <p:sp>
        <p:nvSpPr>
          <p:cNvPr id="5" name="TextBox 4">
            <a:extLst>
              <a:ext uri="{FF2B5EF4-FFF2-40B4-BE49-F238E27FC236}">
                <a16:creationId xmlns:a16="http://schemas.microsoft.com/office/drawing/2014/main" id="{8B610E3B-7C14-35D6-B565-6CCEE7D4F37C}"/>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12</a:t>
            </a:fld>
            <a:endParaRPr lang="en-GB" sz="3200" dirty="0">
              <a:solidFill>
                <a:srgbClr val="FF0000"/>
              </a:solidFill>
            </a:endParaRPr>
          </a:p>
        </p:txBody>
      </p:sp>
    </p:spTree>
    <p:extLst>
      <p:ext uri="{BB962C8B-B14F-4D97-AF65-F5344CB8AC3E}">
        <p14:creationId xmlns:p14="http://schemas.microsoft.com/office/powerpoint/2010/main" val="1610068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08EF8-37D8-F515-B7ED-BBF078C9BC88}"/>
              </a:ext>
            </a:extLst>
          </p:cNvPr>
          <p:cNvSpPr>
            <a:spLocks noGrp="1"/>
          </p:cNvSpPr>
          <p:nvPr>
            <p:ph type="title"/>
          </p:nvPr>
        </p:nvSpPr>
        <p:spPr>
          <a:xfrm>
            <a:off x="623392" y="980728"/>
            <a:ext cx="10972800" cy="1143000"/>
          </a:xfrm>
        </p:spPr>
        <p:txBody>
          <a:bodyPr>
            <a:noAutofit/>
          </a:bodyPr>
          <a:lstStyle/>
          <a:p>
            <a:r>
              <a:rPr lang="en-GB" sz="4000" dirty="0"/>
              <a:t>Article Thirteen: Peaceful Solutions, [Peace] Initiatives and International Conferences</a:t>
            </a:r>
          </a:p>
        </p:txBody>
      </p:sp>
      <p:sp>
        <p:nvSpPr>
          <p:cNvPr id="3" name="Content Placeholder 2">
            <a:extLst>
              <a:ext uri="{FF2B5EF4-FFF2-40B4-BE49-F238E27FC236}">
                <a16:creationId xmlns:a16="http://schemas.microsoft.com/office/drawing/2014/main" id="{746A1C77-C135-60A4-DD33-1972F928DF43}"/>
              </a:ext>
            </a:extLst>
          </p:cNvPr>
          <p:cNvSpPr>
            <a:spLocks noGrp="1"/>
          </p:cNvSpPr>
          <p:nvPr>
            <p:ph idx="1"/>
          </p:nvPr>
        </p:nvSpPr>
        <p:spPr>
          <a:xfrm>
            <a:off x="609600" y="2204864"/>
            <a:ext cx="10972800" cy="3384376"/>
          </a:xfrm>
        </p:spPr>
        <p:txBody>
          <a:bodyPr>
            <a:normAutofit/>
          </a:bodyPr>
          <a:lstStyle/>
          <a:p>
            <a:pPr marL="0" indent="0">
              <a:buNone/>
            </a:pPr>
            <a:r>
              <a:rPr lang="en-GB" sz="2800" dirty="0"/>
              <a:t>[Peace] initiatives, the so-called peaceful solutions, and the international conferences to resolve the Palestinian problem, are all contrary to the beliefs of the Islamic Resistance Movement. </a:t>
            </a:r>
            <a:r>
              <a:rPr lang="en-GB" sz="2800" dirty="0">
                <a:solidFill>
                  <a:srgbClr val="FF0000"/>
                </a:solidFill>
              </a:rPr>
              <a:t>For renouncing any part of Palestine means renouncing part of the religion</a:t>
            </a:r>
            <a:r>
              <a:rPr lang="en-GB" sz="2800" dirty="0"/>
              <a:t>;…  There is no solution to the Palestinian problem except by Jihad. The initiatives, proposals and International Conferences are but a waste of time, an exercise in futility…. </a:t>
            </a:r>
          </a:p>
        </p:txBody>
      </p:sp>
      <p:sp>
        <p:nvSpPr>
          <p:cNvPr id="5" name="TextBox 4">
            <a:extLst>
              <a:ext uri="{FF2B5EF4-FFF2-40B4-BE49-F238E27FC236}">
                <a16:creationId xmlns:a16="http://schemas.microsoft.com/office/drawing/2014/main" id="{1DFD3A70-3572-F071-C79B-0AC269A01E89}"/>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13</a:t>
            </a:fld>
            <a:endParaRPr lang="en-GB" sz="3200" dirty="0">
              <a:solidFill>
                <a:srgbClr val="FF0000"/>
              </a:solidFill>
            </a:endParaRPr>
          </a:p>
        </p:txBody>
      </p:sp>
    </p:spTree>
    <p:extLst>
      <p:ext uri="{BB962C8B-B14F-4D97-AF65-F5344CB8AC3E}">
        <p14:creationId xmlns:p14="http://schemas.microsoft.com/office/powerpoint/2010/main" val="216486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3425-6F1F-275B-E6C5-420FACCEAE89}"/>
              </a:ext>
            </a:extLst>
          </p:cNvPr>
          <p:cNvSpPr>
            <a:spLocks noGrp="1"/>
          </p:cNvSpPr>
          <p:nvPr>
            <p:ph type="title"/>
          </p:nvPr>
        </p:nvSpPr>
        <p:spPr>
          <a:xfrm>
            <a:off x="479376" y="908720"/>
            <a:ext cx="10972800" cy="1143000"/>
          </a:xfrm>
        </p:spPr>
        <p:txBody>
          <a:bodyPr>
            <a:noAutofit/>
          </a:bodyPr>
          <a:lstStyle/>
          <a:p>
            <a:r>
              <a:rPr lang="en-GB" sz="4000" dirty="0"/>
              <a:t>Article Twenty-Two: The Powers which Support the Enemy</a:t>
            </a:r>
          </a:p>
        </p:txBody>
      </p:sp>
      <p:sp>
        <p:nvSpPr>
          <p:cNvPr id="3" name="Content Placeholder 2">
            <a:extLst>
              <a:ext uri="{FF2B5EF4-FFF2-40B4-BE49-F238E27FC236}">
                <a16:creationId xmlns:a16="http://schemas.microsoft.com/office/drawing/2014/main" id="{8D096BBD-6A82-CE74-F303-94B5170F5AD3}"/>
              </a:ext>
            </a:extLst>
          </p:cNvPr>
          <p:cNvSpPr>
            <a:spLocks noGrp="1"/>
          </p:cNvSpPr>
          <p:nvPr>
            <p:ph idx="1"/>
          </p:nvPr>
        </p:nvSpPr>
        <p:spPr>
          <a:xfrm>
            <a:off x="407368" y="2052666"/>
            <a:ext cx="10972800" cy="4389120"/>
          </a:xfrm>
        </p:spPr>
        <p:txBody>
          <a:bodyPr>
            <a:normAutofit lnSpcReduction="10000"/>
          </a:bodyPr>
          <a:lstStyle/>
          <a:p>
            <a:pPr marL="0" indent="0">
              <a:buNone/>
            </a:pPr>
            <a:r>
              <a:rPr lang="en-GB" dirty="0"/>
              <a:t>The enemies have been scheming for a long time,… and accumulated … </a:t>
            </a:r>
            <a:r>
              <a:rPr lang="en-GB" dirty="0">
                <a:solidFill>
                  <a:srgbClr val="FF0000"/>
                </a:solidFill>
              </a:rPr>
              <a:t>wealth</a:t>
            </a:r>
            <a:r>
              <a:rPr lang="en-GB" dirty="0"/>
              <a:t>… This wealth [permitted them to] take over </a:t>
            </a:r>
            <a:r>
              <a:rPr lang="en-GB" dirty="0">
                <a:solidFill>
                  <a:srgbClr val="FF0000"/>
                </a:solidFill>
              </a:rPr>
              <a:t>control of the world media</a:t>
            </a:r>
            <a:r>
              <a:rPr lang="en-GB" dirty="0"/>
              <a:t> such as news agencies, the press, publication houses, broadcasting and the like. [They also used this] wealth to </a:t>
            </a:r>
            <a:r>
              <a:rPr lang="en-GB" dirty="0">
                <a:solidFill>
                  <a:srgbClr val="FF0000"/>
                </a:solidFill>
              </a:rPr>
              <a:t>stir revolutions </a:t>
            </a:r>
            <a:r>
              <a:rPr lang="en-GB" dirty="0"/>
              <a:t>in various parts of the globe in order to </a:t>
            </a:r>
            <a:r>
              <a:rPr lang="en-GB" dirty="0" err="1"/>
              <a:t>fulfill</a:t>
            </a:r>
            <a:r>
              <a:rPr lang="en-GB" dirty="0"/>
              <a:t> their interests and pick the fruits. They stood behind the </a:t>
            </a:r>
            <a:r>
              <a:rPr lang="en-GB" dirty="0">
                <a:solidFill>
                  <a:srgbClr val="FF0000"/>
                </a:solidFill>
              </a:rPr>
              <a:t>French and the Communist Revolutions</a:t>
            </a:r>
            <a:r>
              <a:rPr lang="en-GB" dirty="0"/>
              <a:t>… it has come to pass and no one objects, that they stood behind </a:t>
            </a:r>
            <a:r>
              <a:rPr lang="en-GB" dirty="0">
                <a:solidFill>
                  <a:srgbClr val="FF0000"/>
                </a:solidFill>
              </a:rPr>
              <a:t>World War I, so as to wipe out the Islamic Caliphate</a:t>
            </a:r>
            <a:r>
              <a:rPr lang="en-GB" dirty="0"/>
              <a:t>…. They obtained the Balfour Declaration and established the League of Nations </a:t>
            </a:r>
            <a:r>
              <a:rPr lang="en-GB" dirty="0">
                <a:solidFill>
                  <a:srgbClr val="FF0000"/>
                </a:solidFill>
              </a:rPr>
              <a:t>in order to rule the world </a:t>
            </a:r>
            <a:r>
              <a:rPr lang="en-GB" dirty="0"/>
              <a:t>by means of that organization. They also stood behind </a:t>
            </a:r>
            <a:r>
              <a:rPr lang="en-GB" dirty="0">
                <a:solidFill>
                  <a:srgbClr val="FF0000"/>
                </a:solidFill>
              </a:rPr>
              <a:t>World War II</a:t>
            </a:r>
            <a:r>
              <a:rPr lang="en-GB" dirty="0"/>
              <a:t>…</a:t>
            </a:r>
          </a:p>
        </p:txBody>
      </p:sp>
      <p:sp>
        <p:nvSpPr>
          <p:cNvPr id="5" name="TextBox 4">
            <a:extLst>
              <a:ext uri="{FF2B5EF4-FFF2-40B4-BE49-F238E27FC236}">
                <a16:creationId xmlns:a16="http://schemas.microsoft.com/office/drawing/2014/main" id="{F8C98B18-780C-0716-08D0-967BBCB773DC}"/>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14</a:t>
            </a:fld>
            <a:endParaRPr lang="en-GB" sz="3200" dirty="0">
              <a:solidFill>
                <a:srgbClr val="FF0000"/>
              </a:solidFill>
            </a:endParaRPr>
          </a:p>
        </p:txBody>
      </p:sp>
    </p:spTree>
    <p:extLst>
      <p:ext uri="{BB962C8B-B14F-4D97-AF65-F5344CB8AC3E}">
        <p14:creationId xmlns:p14="http://schemas.microsoft.com/office/powerpoint/2010/main" val="3853462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E45E6-5AC0-4486-0DB6-BEF8CE6EF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8C595-5AF3-5EBB-C310-2B9841571D10}"/>
              </a:ext>
            </a:extLst>
          </p:cNvPr>
          <p:cNvSpPr>
            <a:spLocks noGrp="1"/>
          </p:cNvSpPr>
          <p:nvPr>
            <p:ph type="title"/>
          </p:nvPr>
        </p:nvSpPr>
        <p:spPr/>
        <p:txBody>
          <a:bodyPr/>
          <a:lstStyle/>
          <a:p>
            <a:pPr algn="ctr"/>
            <a:r>
              <a:rPr lang="en-GB" dirty="0"/>
              <a:t>Hamas in their own words</a:t>
            </a:r>
          </a:p>
        </p:txBody>
      </p:sp>
      <p:sp>
        <p:nvSpPr>
          <p:cNvPr id="3" name="Text Placeholder 2">
            <a:extLst>
              <a:ext uri="{FF2B5EF4-FFF2-40B4-BE49-F238E27FC236}">
                <a16:creationId xmlns:a16="http://schemas.microsoft.com/office/drawing/2014/main" id="{C24083A4-FFCC-B8B0-A3AA-1DB8059E465C}"/>
              </a:ext>
            </a:extLst>
          </p:cNvPr>
          <p:cNvSpPr>
            <a:spLocks noGrp="1"/>
          </p:cNvSpPr>
          <p:nvPr>
            <p:ph type="body" idx="1"/>
          </p:nvPr>
        </p:nvSpPr>
        <p:spPr>
          <a:xfrm>
            <a:off x="911424" y="3421035"/>
            <a:ext cx="10363200" cy="1509712"/>
          </a:xfrm>
        </p:spPr>
        <p:txBody>
          <a:bodyPr>
            <a:normAutofit/>
          </a:bodyPr>
          <a:lstStyle/>
          <a:p>
            <a:pPr algn="ctr"/>
            <a:r>
              <a:rPr lang="en-GB" sz="3600" dirty="0"/>
              <a:t>2017 A Document of General Principles &amp; Policies</a:t>
            </a:r>
          </a:p>
        </p:txBody>
      </p:sp>
      <p:sp>
        <p:nvSpPr>
          <p:cNvPr id="5" name="TextBox 4">
            <a:extLst>
              <a:ext uri="{FF2B5EF4-FFF2-40B4-BE49-F238E27FC236}">
                <a16:creationId xmlns:a16="http://schemas.microsoft.com/office/drawing/2014/main" id="{665893FA-5845-20D5-070F-E1B4E305FD6D}"/>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15</a:t>
            </a:fld>
            <a:endParaRPr lang="en-GB" sz="3200" dirty="0">
              <a:solidFill>
                <a:srgbClr val="FF0000"/>
              </a:solidFill>
            </a:endParaRPr>
          </a:p>
        </p:txBody>
      </p:sp>
    </p:spTree>
    <p:extLst>
      <p:ext uri="{BB962C8B-B14F-4D97-AF65-F5344CB8AC3E}">
        <p14:creationId xmlns:p14="http://schemas.microsoft.com/office/powerpoint/2010/main" val="2917321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5BBB0-AE63-D42D-BB3F-D0523578455B}"/>
              </a:ext>
            </a:extLst>
          </p:cNvPr>
          <p:cNvSpPr>
            <a:spLocks noGrp="1"/>
          </p:cNvSpPr>
          <p:nvPr>
            <p:ph type="title"/>
          </p:nvPr>
        </p:nvSpPr>
        <p:spPr>
          <a:xfrm>
            <a:off x="612074" y="404664"/>
            <a:ext cx="11074400" cy="1143000"/>
          </a:xfrm>
        </p:spPr>
        <p:txBody>
          <a:bodyPr/>
          <a:lstStyle/>
          <a:p>
            <a:r>
              <a:rPr lang="en-GB" dirty="0"/>
              <a:t>2017 Document</a:t>
            </a:r>
          </a:p>
        </p:txBody>
      </p:sp>
      <p:pic>
        <p:nvPicPr>
          <p:cNvPr id="4" name="Picture 3">
            <a:extLst>
              <a:ext uri="{FF2B5EF4-FFF2-40B4-BE49-F238E27FC236}">
                <a16:creationId xmlns:a16="http://schemas.microsoft.com/office/drawing/2014/main" id="{521F864D-178A-F59A-0BC8-8B8CD7E51C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2" y="1579997"/>
            <a:ext cx="2181084" cy="3096344"/>
          </a:xfrm>
          <a:prstGeom prst="rect">
            <a:avLst/>
          </a:prstGeom>
        </p:spPr>
      </p:pic>
      <p:sp>
        <p:nvSpPr>
          <p:cNvPr id="5" name="TextBox 4">
            <a:extLst>
              <a:ext uri="{FF2B5EF4-FFF2-40B4-BE49-F238E27FC236}">
                <a16:creationId xmlns:a16="http://schemas.microsoft.com/office/drawing/2014/main" id="{797A6906-178B-6A26-EB8F-56A411AF9530}"/>
              </a:ext>
            </a:extLst>
          </p:cNvPr>
          <p:cNvSpPr txBox="1"/>
          <p:nvPr/>
        </p:nvSpPr>
        <p:spPr>
          <a:xfrm>
            <a:off x="3359696" y="1700808"/>
            <a:ext cx="7056784" cy="2862322"/>
          </a:xfrm>
          <a:prstGeom prst="rect">
            <a:avLst/>
          </a:prstGeom>
          <a:noFill/>
        </p:spPr>
        <p:txBody>
          <a:bodyPr wrap="square" rtlCol="0">
            <a:spAutoFit/>
          </a:bodyPr>
          <a:lstStyle/>
          <a:p>
            <a:pPr marL="285750" indent="-285750">
              <a:buFont typeface="Arial" panose="020B0604020202020204" pitchFamily="34" charset="0"/>
              <a:buChar char="•"/>
            </a:pPr>
            <a:r>
              <a:rPr lang="en-GB" sz="3600" dirty="0"/>
              <a:t>Issued 1 May 2017 in Doha by Hamas leader Khalid Meshal</a:t>
            </a:r>
          </a:p>
          <a:p>
            <a:pPr marL="285750" indent="-285750">
              <a:buFont typeface="Arial" panose="020B0604020202020204" pitchFamily="34" charset="0"/>
              <a:buChar char="•"/>
            </a:pPr>
            <a:r>
              <a:rPr lang="en-GB" sz="3600" dirty="0"/>
              <a:t>Does not revoke </a:t>
            </a:r>
            <a:r>
              <a:rPr lang="en-GB" sz="3600"/>
              <a:t>the 1988 </a:t>
            </a:r>
            <a:r>
              <a:rPr lang="en-GB" sz="3600" dirty="0"/>
              <a:t>Hamas Covenant</a:t>
            </a:r>
          </a:p>
          <a:p>
            <a:pPr marL="285750" indent="-285750">
              <a:buFont typeface="Arial" panose="020B0604020202020204" pitchFamily="34" charset="0"/>
              <a:buChar char="•"/>
            </a:pPr>
            <a:r>
              <a:rPr lang="en-GB" sz="3600" dirty="0"/>
              <a:t>11 pages A4</a:t>
            </a:r>
          </a:p>
        </p:txBody>
      </p:sp>
      <p:sp>
        <p:nvSpPr>
          <p:cNvPr id="6" name="TextBox 5">
            <a:extLst>
              <a:ext uri="{FF2B5EF4-FFF2-40B4-BE49-F238E27FC236}">
                <a16:creationId xmlns:a16="http://schemas.microsoft.com/office/drawing/2014/main" id="{E952CBC3-0D86-AE67-261F-264F267C8CD4}"/>
              </a:ext>
            </a:extLst>
          </p:cNvPr>
          <p:cNvSpPr txBox="1"/>
          <p:nvPr/>
        </p:nvSpPr>
        <p:spPr>
          <a:xfrm>
            <a:off x="541284" y="5013176"/>
            <a:ext cx="9721080" cy="830997"/>
          </a:xfrm>
          <a:prstGeom prst="rect">
            <a:avLst/>
          </a:prstGeom>
          <a:noFill/>
        </p:spPr>
        <p:txBody>
          <a:bodyPr wrap="square" rtlCol="0">
            <a:spAutoFit/>
          </a:bodyPr>
          <a:lstStyle/>
          <a:p>
            <a:r>
              <a:rPr lang="en-GB" sz="2400" dirty="0">
                <a:solidFill>
                  <a:srgbClr val="FF0000"/>
                </a:solidFill>
              </a:rPr>
              <a:t>https://www.palquest.org/en/historictext/24219/islamic-resistance-movement-hamas-document-general-principles-and-policies</a:t>
            </a:r>
          </a:p>
        </p:txBody>
      </p:sp>
      <p:sp>
        <p:nvSpPr>
          <p:cNvPr id="8" name="TextBox 7">
            <a:extLst>
              <a:ext uri="{FF2B5EF4-FFF2-40B4-BE49-F238E27FC236}">
                <a16:creationId xmlns:a16="http://schemas.microsoft.com/office/drawing/2014/main" id="{F4FF6B2E-2BC0-1D5C-8743-4B281CCC8744}"/>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16</a:t>
            </a:fld>
            <a:endParaRPr lang="en-GB" sz="3200" dirty="0">
              <a:solidFill>
                <a:srgbClr val="FF0000"/>
              </a:solidFill>
            </a:endParaRPr>
          </a:p>
        </p:txBody>
      </p:sp>
    </p:spTree>
    <p:extLst>
      <p:ext uri="{BB962C8B-B14F-4D97-AF65-F5344CB8AC3E}">
        <p14:creationId xmlns:p14="http://schemas.microsoft.com/office/powerpoint/2010/main" val="1256240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E4C4-67F0-13A7-52FC-AE2F187B30B6}"/>
              </a:ext>
            </a:extLst>
          </p:cNvPr>
          <p:cNvSpPr>
            <a:spLocks noGrp="1"/>
          </p:cNvSpPr>
          <p:nvPr>
            <p:ph type="title"/>
          </p:nvPr>
        </p:nvSpPr>
        <p:spPr/>
        <p:txBody>
          <a:bodyPr/>
          <a:lstStyle/>
          <a:p>
            <a:r>
              <a:rPr lang="en-GB" dirty="0"/>
              <a:t>The Land of Palestine – clause 2</a:t>
            </a:r>
          </a:p>
        </p:txBody>
      </p:sp>
      <p:sp>
        <p:nvSpPr>
          <p:cNvPr id="3" name="Content Placeholder 2">
            <a:extLst>
              <a:ext uri="{FF2B5EF4-FFF2-40B4-BE49-F238E27FC236}">
                <a16:creationId xmlns:a16="http://schemas.microsoft.com/office/drawing/2014/main" id="{6B0B0718-0379-27B4-E051-8715E1BAC50A}"/>
              </a:ext>
            </a:extLst>
          </p:cNvPr>
          <p:cNvSpPr>
            <a:spLocks noGrp="1"/>
          </p:cNvSpPr>
          <p:nvPr>
            <p:ph idx="1"/>
          </p:nvPr>
        </p:nvSpPr>
        <p:spPr>
          <a:xfrm>
            <a:off x="609600" y="1935480"/>
            <a:ext cx="10972800" cy="3581752"/>
          </a:xfrm>
        </p:spPr>
        <p:txBody>
          <a:bodyPr>
            <a:noAutofit/>
          </a:bodyPr>
          <a:lstStyle/>
          <a:p>
            <a:pPr marL="0" indent="0">
              <a:buNone/>
            </a:pPr>
            <a:r>
              <a:rPr lang="en-GB" sz="3200" dirty="0"/>
              <a:t>Palestine, which extends from the River Jordan in the east to the Mediterranean in the west … is an integral territorial unit. It is the land and the home of the Palestinian people. The expulsion … and the establishment of the Zionist entity therein do not annul the </a:t>
            </a:r>
            <a:r>
              <a:rPr lang="en-GB" sz="3200" dirty="0">
                <a:solidFill>
                  <a:srgbClr val="FF0000"/>
                </a:solidFill>
              </a:rPr>
              <a:t>right of the Palestinian people to their entire land</a:t>
            </a:r>
            <a:r>
              <a:rPr lang="en-GB" sz="3200" dirty="0"/>
              <a:t> and do not entrench any rights therein for the usurping Zionist entity.</a:t>
            </a:r>
          </a:p>
        </p:txBody>
      </p:sp>
      <p:sp>
        <p:nvSpPr>
          <p:cNvPr id="7" name="TextBox 6">
            <a:extLst>
              <a:ext uri="{FF2B5EF4-FFF2-40B4-BE49-F238E27FC236}">
                <a16:creationId xmlns:a16="http://schemas.microsoft.com/office/drawing/2014/main" id="{8577E3D5-F396-77D6-7E85-754C3C7C211D}"/>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17</a:t>
            </a:fld>
            <a:endParaRPr lang="en-GB" sz="3200" dirty="0">
              <a:solidFill>
                <a:srgbClr val="FF0000"/>
              </a:solidFill>
            </a:endParaRPr>
          </a:p>
        </p:txBody>
      </p:sp>
    </p:spTree>
    <p:extLst>
      <p:ext uri="{BB962C8B-B14F-4D97-AF65-F5344CB8AC3E}">
        <p14:creationId xmlns:p14="http://schemas.microsoft.com/office/powerpoint/2010/main" val="1056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9382-ED2B-3889-D1EA-1E679FF924E3}"/>
              </a:ext>
            </a:extLst>
          </p:cNvPr>
          <p:cNvSpPr>
            <a:spLocks noGrp="1"/>
          </p:cNvSpPr>
          <p:nvPr>
            <p:ph type="title"/>
          </p:nvPr>
        </p:nvSpPr>
        <p:spPr/>
        <p:txBody>
          <a:bodyPr>
            <a:noAutofit/>
          </a:bodyPr>
          <a:lstStyle/>
          <a:p>
            <a:r>
              <a:rPr lang="en-GB" sz="4000" dirty="0"/>
              <a:t>The position toward Occupation and Political Solutions – 18 &amp; 19 </a:t>
            </a:r>
          </a:p>
        </p:txBody>
      </p:sp>
      <p:sp>
        <p:nvSpPr>
          <p:cNvPr id="3" name="Content Placeholder 2">
            <a:extLst>
              <a:ext uri="{FF2B5EF4-FFF2-40B4-BE49-F238E27FC236}">
                <a16:creationId xmlns:a16="http://schemas.microsoft.com/office/drawing/2014/main" id="{18A6EAE9-30CD-158C-A459-CC9C64CCFD5D}"/>
              </a:ext>
            </a:extLst>
          </p:cNvPr>
          <p:cNvSpPr>
            <a:spLocks noGrp="1"/>
          </p:cNvSpPr>
          <p:nvPr>
            <p:ph idx="1"/>
          </p:nvPr>
        </p:nvSpPr>
        <p:spPr/>
        <p:txBody>
          <a:bodyPr>
            <a:normAutofit/>
          </a:bodyPr>
          <a:lstStyle/>
          <a:p>
            <a:pPr marL="0" indent="0">
              <a:buNone/>
            </a:pPr>
            <a:r>
              <a:rPr lang="en-GB" sz="3200" dirty="0"/>
              <a:t>The following are considered null and void: the Balfour Declaration, the British Mandate Document, the UN Palestine Partition Resolution, and whatever resolutions and measures that derive from them or are similar to them. The establishment of </a:t>
            </a:r>
            <a:r>
              <a:rPr lang="en-GB" sz="3200" dirty="0">
                <a:solidFill>
                  <a:srgbClr val="FF0000"/>
                </a:solidFill>
              </a:rPr>
              <a:t>“Israel” is entirely illegal</a:t>
            </a:r>
            <a:r>
              <a:rPr lang="en-GB" sz="3200" dirty="0"/>
              <a:t>…</a:t>
            </a:r>
          </a:p>
          <a:p>
            <a:pPr marL="0" indent="0">
              <a:buNone/>
            </a:pPr>
            <a:r>
              <a:rPr lang="en-GB" sz="3200" dirty="0"/>
              <a:t>There shall be </a:t>
            </a:r>
            <a:r>
              <a:rPr lang="en-GB" sz="3200" dirty="0">
                <a:solidFill>
                  <a:srgbClr val="FF0000"/>
                </a:solidFill>
              </a:rPr>
              <a:t>no recognition </a:t>
            </a:r>
            <a:r>
              <a:rPr lang="en-GB" sz="3200" dirty="0"/>
              <a:t>of the legitimacy of the Zionist entity…</a:t>
            </a:r>
          </a:p>
        </p:txBody>
      </p:sp>
      <p:sp>
        <p:nvSpPr>
          <p:cNvPr id="5" name="TextBox 4">
            <a:extLst>
              <a:ext uri="{FF2B5EF4-FFF2-40B4-BE49-F238E27FC236}">
                <a16:creationId xmlns:a16="http://schemas.microsoft.com/office/drawing/2014/main" id="{DF96BDD6-C064-AB4A-242F-EA6D8A0F7970}"/>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18</a:t>
            </a:fld>
            <a:endParaRPr lang="en-GB" sz="3200" dirty="0">
              <a:solidFill>
                <a:srgbClr val="FF0000"/>
              </a:solidFill>
            </a:endParaRPr>
          </a:p>
        </p:txBody>
      </p:sp>
    </p:spTree>
    <p:extLst>
      <p:ext uri="{BB962C8B-B14F-4D97-AF65-F5344CB8AC3E}">
        <p14:creationId xmlns:p14="http://schemas.microsoft.com/office/powerpoint/2010/main" val="52942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2AF4-E1D4-4296-9C0E-E0E8CAD75ECD}"/>
              </a:ext>
            </a:extLst>
          </p:cNvPr>
          <p:cNvSpPr>
            <a:spLocks noGrp="1"/>
          </p:cNvSpPr>
          <p:nvPr>
            <p:ph type="title"/>
          </p:nvPr>
        </p:nvSpPr>
        <p:spPr/>
        <p:txBody>
          <a:bodyPr/>
          <a:lstStyle/>
          <a:p>
            <a:r>
              <a:rPr lang="en-GB" dirty="0"/>
              <a:t>The Palestinian Political System - 27</a:t>
            </a:r>
          </a:p>
        </p:txBody>
      </p:sp>
      <p:sp>
        <p:nvSpPr>
          <p:cNvPr id="3" name="Content Placeholder 2">
            <a:extLst>
              <a:ext uri="{FF2B5EF4-FFF2-40B4-BE49-F238E27FC236}">
                <a16:creationId xmlns:a16="http://schemas.microsoft.com/office/drawing/2014/main" id="{4DCBBE99-3C01-8B99-2076-1D92C6B29CFC}"/>
              </a:ext>
            </a:extLst>
          </p:cNvPr>
          <p:cNvSpPr>
            <a:spLocks noGrp="1"/>
          </p:cNvSpPr>
          <p:nvPr>
            <p:ph idx="1"/>
          </p:nvPr>
        </p:nvSpPr>
        <p:spPr/>
        <p:txBody>
          <a:bodyPr>
            <a:normAutofit/>
          </a:bodyPr>
          <a:lstStyle/>
          <a:p>
            <a:pPr marL="0" indent="0">
              <a:buNone/>
            </a:pPr>
            <a:r>
              <a:rPr lang="en-GB" sz="4000" dirty="0"/>
              <a:t>A real state of Palestine is a state that has been liberated. There is no alternative to a fully sovereign Palestinian State on the </a:t>
            </a:r>
            <a:r>
              <a:rPr lang="en-GB" sz="4000" dirty="0">
                <a:solidFill>
                  <a:srgbClr val="FF0000"/>
                </a:solidFill>
              </a:rPr>
              <a:t>entire national Palestinian soil</a:t>
            </a:r>
            <a:r>
              <a:rPr lang="en-GB" sz="4000" dirty="0"/>
              <a:t>, with Jerusalem as its capital.</a:t>
            </a:r>
          </a:p>
        </p:txBody>
      </p:sp>
      <p:sp>
        <p:nvSpPr>
          <p:cNvPr id="5" name="TextBox 4">
            <a:extLst>
              <a:ext uri="{FF2B5EF4-FFF2-40B4-BE49-F238E27FC236}">
                <a16:creationId xmlns:a16="http://schemas.microsoft.com/office/drawing/2014/main" id="{62304DBE-F99A-76AD-9331-7DE249438D8D}"/>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19</a:t>
            </a:fld>
            <a:endParaRPr lang="en-GB" sz="3200" dirty="0">
              <a:solidFill>
                <a:srgbClr val="FF0000"/>
              </a:solidFill>
            </a:endParaRPr>
          </a:p>
        </p:txBody>
      </p:sp>
    </p:spTree>
    <p:extLst>
      <p:ext uri="{BB962C8B-B14F-4D97-AF65-F5344CB8AC3E}">
        <p14:creationId xmlns:p14="http://schemas.microsoft.com/office/powerpoint/2010/main" val="511176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50345-5DBC-4686-C7AA-DC22EED4E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EE2A8-F833-72D5-7869-40B5E726D81A}"/>
              </a:ext>
            </a:extLst>
          </p:cNvPr>
          <p:cNvSpPr>
            <a:spLocks noGrp="1"/>
          </p:cNvSpPr>
          <p:nvPr>
            <p:ph type="title"/>
          </p:nvPr>
        </p:nvSpPr>
        <p:spPr/>
        <p:txBody>
          <a:bodyPr/>
          <a:lstStyle/>
          <a:p>
            <a:pPr algn="ctr"/>
            <a:r>
              <a:rPr lang="en-GB" dirty="0"/>
              <a:t>Hamas in their own words</a:t>
            </a:r>
          </a:p>
        </p:txBody>
      </p:sp>
      <p:sp>
        <p:nvSpPr>
          <p:cNvPr id="3" name="Text Placeholder 2">
            <a:extLst>
              <a:ext uri="{FF2B5EF4-FFF2-40B4-BE49-F238E27FC236}">
                <a16:creationId xmlns:a16="http://schemas.microsoft.com/office/drawing/2014/main" id="{2DAAE8A5-A68E-963A-B5B3-4819E583711A}"/>
              </a:ext>
            </a:extLst>
          </p:cNvPr>
          <p:cNvSpPr>
            <a:spLocks noGrp="1"/>
          </p:cNvSpPr>
          <p:nvPr>
            <p:ph type="body" idx="1"/>
          </p:nvPr>
        </p:nvSpPr>
        <p:spPr>
          <a:xfrm>
            <a:off x="911424" y="3421035"/>
            <a:ext cx="10363200" cy="1509712"/>
          </a:xfrm>
        </p:spPr>
        <p:txBody>
          <a:bodyPr>
            <a:normAutofit/>
          </a:bodyPr>
          <a:lstStyle/>
          <a:p>
            <a:pPr algn="ctr"/>
            <a:r>
              <a:rPr lang="en-GB" sz="3600" dirty="0"/>
              <a:t>2025 Our Narrative…Al Aqsa Flood</a:t>
            </a:r>
          </a:p>
        </p:txBody>
      </p:sp>
      <p:sp>
        <p:nvSpPr>
          <p:cNvPr id="5" name="TextBox 4">
            <a:extLst>
              <a:ext uri="{FF2B5EF4-FFF2-40B4-BE49-F238E27FC236}">
                <a16:creationId xmlns:a16="http://schemas.microsoft.com/office/drawing/2014/main" id="{03E3E00E-2678-B78C-9587-5E6B8EF936DE}"/>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20</a:t>
            </a:fld>
            <a:endParaRPr lang="en-GB" sz="3200" dirty="0">
              <a:solidFill>
                <a:srgbClr val="FF0000"/>
              </a:solidFill>
            </a:endParaRPr>
          </a:p>
        </p:txBody>
      </p:sp>
    </p:spTree>
    <p:extLst>
      <p:ext uri="{BB962C8B-B14F-4D97-AF65-F5344CB8AC3E}">
        <p14:creationId xmlns:p14="http://schemas.microsoft.com/office/powerpoint/2010/main" val="437407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098B-A68A-C183-0D49-D81591480836}"/>
              </a:ext>
            </a:extLst>
          </p:cNvPr>
          <p:cNvSpPr>
            <a:spLocks noGrp="1"/>
          </p:cNvSpPr>
          <p:nvPr>
            <p:ph type="title"/>
          </p:nvPr>
        </p:nvSpPr>
        <p:spPr>
          <a:xfrm>
            <a:off x="595306" y="445008"/>
            <a:ext cx="11074400" cy="1143000"/>
          </a:xfrm>
        </p:spPr>
        <p:txBody>
          <a:bodyPr/>
          <a:lstStyle/>
          <a:p>
            <a:r>
              <a:rPr lang="en-GB" dirty="0"/>
              <a:t>2025 Our Narrative … Al Aqsa Flood</a:t>
            </a:r>
          </a:p>
        </p:txBody>
      </p:sp>
      <p:pic>
        <p:nvPicPr>
          <p:cNvPr id="4" name="Picture 3">
            <a:extLst>
              <a:ext uri="{FF2B5EF4-FFF2-40B4-BE49-F238E27FC236}">
                <a16:creationId xmlns:a16="http://schemas.microsoft.com/office/drawing/2014/main" id="{B6CE6A0E-68AE-DB40-AC8D-6D73B04C10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2" y="1988839"/>
            <a:ext cx="2448272" cy="3437550"/>
          </a:xfrm>
          <a:prstGeom prst="rect">
            <a:avLst/>
          </a:prstGeom>
        </p:spPr>
      </p:pic>
      <p:sp>
        <p:nvSpPr>
          <p:cNvPr id="5" name="TextBox 4">
            <a:extLst>
              <a:ext uri="{FF2B5EF4-FFF2-40B4-BE49-F238E27FC236}">
                <a16:creationId xmlns:a16="http://schemas.microsoft.com/office/drawing/2014/main" id="{2486DD83-3B2B-CA07-8918-53E12F04D282}"/>
              </a:ext>
            </a:extLst>
          </p:cNvPr>
          <p:cNvSpPr txBox="1"/>
          <p:nvPr/>
        </p:nvSpPr>
        <p:spPr>
          <a:xfrm>
            <a:off x="519647" y="5534832"/>
            <a:ext cx="8568952" cy="584775"/>
          </a:xfrm>
          <a:prstGeom prst="rect">
            <a:avLst/>
          </a:prstGeom>
          <a:noFill/>
        </p:spPr>
        <p:txBody>
          <a:bodyPr wrap="square" rtlCol="0">
            <a:spAutoFit/>
          </a:bodyPr>
          <a:lstStyle/>
          <a:p>
            <a:r>
              <a:rPr lang="en-GB" sz="3200" dirty="0">
                <a:solidFill>
                  <a:srgbClr val="FF0000"/>
                </a:solidFill>
              </a:rPr>
              <a:t>https://almoqawma.com/2025/12/24/7908/</a:t>
            </a:r>
          </a:p>
        </p:txBody>
      </p:sp>
      <p:sp>
        <p:nvSpPr>
          <p:cNvPr id="6" name="TextBox 5">
            <a:extLst>
              <a:ext uri="{FF2B5EF4-FFF2-40B4-BE49-F238E27FC236}">
                <a16:creationId xmlns:a16="http://schemas.microsoft.com/office/drawing/2014/main" id="{EC1257D0-931C-9592-C135-A635DA75C6CC}"/>
              </a:ext>
            </a:extLst>
          </p:cNvPr>
          <p:cNvSpPr txBox="1"/>
          <p:nvPr/>
        </p:nvSpPr>
        <p:spPr>
          <a:xfrm>
            <a:off x="3287688" y="1988839"/>
            <a:ext cx="7344816" cy="2554545"/>
          </a:xfrm>
          <a:prstGeom prst="rect">
            <a:avLst/>
          </a:prstGeom>
          <a:noFill/>
        </p:spPr>
        <p:txBody>
          <a:bodyPr wrap="square" rtlCol="0">
            <a:spAutoFit/>
          </a:bodyPr>
          <a:lstStyle/>
          <a:p>
            <a:pPr marL="285750" indent="-285750">
              <a:buFont typeface="Arial" panose="020B0604020202020204" pitchFamily="34" charset="0"/>
              <a:buChar char="•"/>
            </a:pPr>
            <a:r>
              <a:rPr lang="en-GB" sz="4000" dirty="0"/>
              <a:t>Issued December 2025</a:t>
            </a:r>
          </a:p>
          <a:p>
            <a:pPr marL="285750" indent="-285750">
              <a:buFont typeface="Arial" panose="020B0604020202020204" pitchFamily="34" charset="0"/>
              <a:buChar char="•"/>
            </a:pPr>
            <a:r>
              <a:rPr lang="en-GB" sz="4000" dirty="0"/>
              <a:t>Al Aqsa Flood = Hamas name for 7 October 2023 attack</a:t>
            </a:r>
          </a:p>
          <a:p>
            <a:pPr marL="285750" indent="-285750">
              <a:buFont typeface="Arial" panose="020B0604020202020204" pitchFamily="34" charset="0"/>
              <a:buChar char="•"/>
            </a:pPr>
            <a:r>
              <a:rPr lang="en-GB" sz="4000" dirty="0"/>
              <a:t>42 pages A4</a:t>
            </a:r>
          </a:p>
        </p:txBody>
      </p:sp>
      <p:sp>
        <p:nvSpPr>
          <p:cNvPr id="8" name="TextBox 7">
            <a:extLst>
              <a:ext uri="{FF2B5EF4-FFF2-40B4-BE49-F238E27FC236}">
                <a16:creationId xmlns:a16="http://schemas.microsoft.com/office/drawing/2014/main" id="{CEC4F00F-FBE2-AC3E-A783-0E776EF84575}"/>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21</a:t>
            </a:fld>
            <a:endParaRPr lang="en-GB" sz="3200" dirty="0">
              <a:solidFill>
                <a:srgbClr val="FF0000"/>
              </a:solidFill>
            </a:endParaRPr>
          </a:p>
        </p:txBody>
      </p:sp>
    </p:spTree>
    <p:extLst>
      <p:ext uri="{BB962C8B-B14F-4D97-AF65-F5344CB8AC3E}">
        <p14:creationId xmlns:p14="http://schemas.microsoft.com/office/powerpoint/2010/main" val="2050339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5ECCB-1237-4C01-7EC2-25E6EF71A731}"/>
              </a:ext>
            </a:extLst>
          </p:cNvPr>
          <p:cNvSpPr>
            <a:spLocks noGrp="1"/>
          </p:cNvSpPr>
          <p:nvPr>
            <p:ph type="title"/>
          </p:nvPr>
        </p:nvSpPr>
        <p:spPr>
          <a:xfrm>
            <a:off x="577173" y="476672"/>
            <a:ext cx="10972800" cy="1143000"/>
          </a:xfrm>
        </p:spPr>
        <p:txBody>
          <a:bodyPr>
            <a:normAutofit/>
          </a:bodyPr>
          <a:lstStyle/>
          <a:p>
            <a:r>
              <a:rPr lang="en-GB" sz="4000" dirty="0"/>
              <a:t>Chapter 3 – Yes to Uncovering the Truth (1)</a:t>
            </a:r>
          </a:p>
        </p:txBody>
      </p:sp>
      <p:sp>
        <p:nvSpPr>
          <p:cNvPr id="3" name="Content Placeholder 2">
            <a:extLst>
              <a:ext uri="{FF2B5EF4-FFF2-40B4-BE49-F238E27FC236}">
                <a16:creationId xmlns:a16="http://schemas.microsoft.com/office/drawing/2014/main" id="{A621F345-70CF-CB62-3192-9F7B910D7CED}"/>
              </a:ext>
            </a:extLst>
          </p:cNvPr>
          <p:cNvSpPr>
            <a:spLocks noGrp="1"/>
          </p:cNvSpPr>
          <p:nvPr>
            <p:ph idx="1"/>
          </p:nvPr>
        </p:nvSpPr>
        <p:spPr>
          <a:xfrm>
            <a:off x="609600" y="1935480"/>
            <a:ext cx="10972800" cy="3653760"/>
          </a:xfrm>
        </p:spPr>
        <p:txBody>
          <a:bodyPr>
            <a:noAutofit/>
          </a:bodyPr>
          <a:lstStyle/>
          <a:p>
            <a:pPr marL="0" indent="0">
              <a:buNone/>
            </a:pPr>
            <a:r>
              <a:rPr lang="en-GB" sz="3600" dirty="0"/>
              <a:t>… the Israeli entity attempted to distort the truth. It launched a global disinformation machine,…, to transform the legitimate military operation—which targeted the Israeli army’s Gaza Division, a military unit that had perpetuated killing and siege against Gaza—into claims about targeting civilians and children.</a:t>
            </a:r>
          </a:p>
        </p:txBody>
      </p:sp>
      <p:sp>
        <p:nvSpPr>
          <p:cNvPr id="5" name="TextBox 4">
            <a:extLst>
              <a:ext uri="{FF2B5EF4-FFF2-40B4-BE49-F238E27FC236}">
                <a16:creationId xmlns:a16="http://schemas.microsoft.com/office/drawing/2014/main" id="{F8707CA3-CD07-3A73-8099-CE551D4549B1}"/>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22</a:t>
            </a:fld>
            <a:endParaRPr lang="en-GB" sz="3200" dirty="0">
              <a:solidFill>
                <a:srgbClr val="FF0000"/>
              </a:solidFill>
            </a:endParaRPr>
          </a:p>
        </p:txBody>
      </p:sp>
    </p:spTree>
    <p:extLst>
      <p:ext uri="{BB962C8B-B14F-4D97-AF65-F5344CB8AC3E}">
        <p14:creationId xmlns:p14="http://schemas.microsoft.com/office/powerpoint/2010/main" val="3679365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6D90-ECE4-2CDD-AE3A-2285C66C7D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AC550-9A1A-43BF-380C-6F9F8CCD963E}"/>
              </a:ext>
            </a:extLst>
          </p:cNvPr>
          <p:cNvSpPr>
            <a:spLocks noGrp="1"/>
          </p:cNvSpPr>
          <p:nvPr>
            <p:ph type="title"/>
          </p:nvPr>
        </p:nvSpPr>
        <p:spPr>
          <a:xfrm>
            <a:off x="577173" y="476672"/>
            <a:ext cx="10972800" cy="1143000"/>
          </a:xfrm>
        </p:spPr>
        <p:txBody>
          <a:bodyPr>
            <a:normAutofit/>
          </a:bodyPr>
          <a:lstStyle/>
          <a:p>
            <a:r>
              <a:rPr lang="en-GB" sz="4000" dirty="0"/>
              <a:t>Chapter 3 – Yes to Uncovering the Truth (2)</a:t>
            </a:r>
          </a:p>
        </p:txBody>
      </p:sp>
      <p:sp>
        <p:nvSpPr>
          <p:cNvPr id="3" name="Content Placeholder 2">
            <a:extLst>
              <a:ext uri="{FF2B5EF4-FFF2-40B4-BE49-F238E27FC236}">
                <a16:creationId xmlns:a16="http://schemas.microsoft.com/office/drawing/2014/main" id="{BF4B9B42-A187-3433-6DFA-4934CE5CF83D}"/>
              </a:ext>
            </a:extLst>
          </p:cNvPr>
          <p:cNvSpPr>
            <a:spLocks noGrp="1"/>
          </p:cNvSpPr>
          <p:nvPr>
            <p:ph idx="1"/>
          </p:nvPr>
        </p:nvSpPr>
        <p:spPr>
          <a:xfrm>
            <a:off x="609600" y="1935480"/>
            <a:ext cx="10972800" cy="3653760"/>
          </a:xfrm>
        </p:spPr>
        <p:txBody>
          <a:bodyPr>
            <a:noAutofit/>
          </a:bodyPr>
          <a:lstStyle/>
          <a:p>
            <a:pPr marL="0" indent="0">
              <a:buNone/>
            </a:pPr>
            <a:r>
              <a:rPr lang="en-GB" sz="4000" dirty="0"/>
              <a:t>we affirm the following:</a:t>
            </a:r>
          </a:p>
          <a:p>
            <a:pPr marL="0" indent="0">
              <a:buNone/>
            </a:pPr>
            <a:r>
              <a:rPr lang="en-GB" sz="4000" dirty="0"/>
              <a:t>• Killing civilians is not part of our religion, morality, or education; and we avoid it whenever we can.</a:t>
            </a:r>
          </a:p>
        </p:txBody>
      </p:sp>
      <p:sp>
        <p:nvSpPr>
          <p:cNvPr id="5" name="TextBox 4">
            <a:extLst>
              <a:ext uri="{FF2B5EF4-FFF2-40B4-BE49-F238E27FC236}">
                <a16:creationId xmlns:a16="http://schemas.microsoft.com/office/drawing/2014/main" id="{9419AFE2-393B-80C1-0D42-A68BDF53DC92}"/>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23</a:t>
            </a:fld>
            <a:endParaRPr lang="en-GB" sz="3200" dirty="0">
              <a:solidFill>
                <a:srgbClr val="FF0000"/>
              </a:solidFill>
            </a:endParaRPr>
          </a:p>
        </p:txBody>
      </p:sp>
    </p:spTree>
    <p:extLst>
      <p:ext uri="{BB962C8B-B14F-4D97-AF65-F5344CB8AC3E}">
        <p14:creationId xmlns:p14="http://schemas.microsoft.com/office/powerpoint/2010/main" val="1275301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60A9E-BBEE-B7E6-238B-11CD9C46F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75E43A-A869-0C31-A69E-3A9B701BA0CA}"/>
              </a:ext>
            </a:extLst>
          </p:cNvPr>
          <p:cNvSpPr>
            <a:spLocks noGrp="1"/>
          </p:cNvSpPr>
          <p:nvPr>
            <p:ph type="title"/>
          </p:nvPr>
        </p:nvSpPr>
        <p:spPr>
          <a:xfrm>
            <a:off x="609600" y="332656"/>
            <a:ext cx="10972800" cy="1143000"/>
          </a:xfrm>
        </p:spPr>
        <p:txBody>
          <a:bodyPr>
            <a:normAutofit/>
          </a:bodyPr>
          <a:lstStyle/>
          <a:p>
            <a:r>
              <a:rPr lang="en-GB" sz="4000" dirty="0"/>
              <a:t>Chapter 3 – Yes to Uncovering the Truth (3)</a:t>
            </a:r>
          </a:p>
        </p:txBody>
      </p:sp>
      <p:sp>
        <p:nvSpPr>
          <p:cNvPr id="3" name="Content Placeholder 2">
            <a:extLst>
              <a:ext uri="{FF2B5EF4-FFF2-40B4-BE49-F238E27FC236}">
                <a16:creationId xmlns:a16="http://schemas.microsoft.com/office/drawing/2014/main" id="{B7370D67-EACE-962D-328B-2B1DE1A26282}"/>
              </a:ext>
            </a:extLst>
          </p:cNvPr>
          <p:cNvSpPr>
            <a:spLocks noGrp="1"/>
          </p:cNvSpPr>
          <p:nvPr>
            <p:ph idx="1"/>
          </p:nvPr>
        </p:nvSpPr>
        <p:spPr>
          <a:xfrm>
            <a:off x="609600" y="1700808"/>
            <a:ext cx="10972800" cy="3653760"/>
          </a:xfrm>
        </p:spPr>
        <p:txBody>
          <a:bodyPr>
            <a:noAutofit/>
          </a:bodyPr>
          <a:lstStyle/>
          <a:p>
            <a:pPr marL="0" indent="0">
              <a:buNone/>
            </a:pPr>
            <a:r>
              <a:rPr lang="en-GB" sz="3200" dirty="0"/>
              <a:t>Serious Israeli journalistic and media investigations have admitted that the Israeli army bombed areas where Israeli civilians were intermixed with Al-Qassam mujahideen (fighters), as part of what is known as the «Hannibal» procedure aimed at preventing the potential capture of Israeli soldiers. It has also been revealed that a large number of reserve soldiers and conscripts were wearing civilian clothes or were off military duty during the attack.</a:t>
            </a:r>
          </a:p>
        </p:txBody>
      </p:sp>
      <p:sp>
        <p:nvSpPr>
          <p:cNvPr id="5" name="TextBox 4">
            <a:extLst>
              <a:ext uri="{FF2B5EF4-FFF2-40B4-BE49-F238E27FC236}">
                <a16:creationId xmlns:a16="http://schemas.microsoft.com/office/drawing/2014/main" id="{CE741CA1-4E39-58A8-9175-0699346070BC}"/>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24</a:t>
            </a:fld>
            <a:endParaRPr lang="en-GB" sz="3200" dirty="0">
              <a:solidFill>
                <a:srgbClr val="FF0000"/>
              </a:solidFill>
            </a:endParaRPr>
          </a:p>
        </p:txBody>
      </p:sp>
    </p:spTree>
    <p:extLst>
      <p:ext uri="{BB962C8B-B14F-4D97-AF65-F5344CB8AC3E}">
        <p14:creationId xmlns:p14="http://schemas.microsoft.com/office/powerpoint/2010/main" val="280580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82677-1CEF-25D7-F593-03D7DBABE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CF1C9-095B-6FEB-D989-39AA2C59A9CC}"/>
              </a:ext>
            </a:extLst>
          </p:cNvPr>
          <p:cNvSpPr>
            <a:spLocks noGrp="1"/>
          </p:cNvSpPr>
          <p:nvPr>
            <p:ph type="title"/>
          </p:nvPr>
        </p:nvSpPr>
        <p:spPr>
          <a:xfrm>
            <a:off x="767408" y="2852936"/>
            <a:ext cx="12000656" cy="1002416"/>
          </a:xfrm>
        </p:spPr>
        <p:txBody>
          <a:bodyPr/>
          <a:lstStyle/>
          <a:p>
            <a:r>
              <a:rPr lang="en-GB" sz="4800" dirty="0"/>
              <a:t>Hamas and the Israeli government</a:t>
            </a:r>
          </a:p>
        </p:txBody>
      </p:sp>
      <p:sp>
        <p:nvSpPr>
          <p:cNvPr id="3" name="TextBox 2">
            <a:extLst>
              <a:ext uri="{FF2B5EF4-FFF2-40B4-BE49-F238E27FC236}">
                <a16:creationId xmlns:a16="http://schemas.microsoft.com/office/drawing/2014/main" id="{1B53DA3C-ADC5-2DEE-D10C-69CE607D9CB6}"/>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25</a:t>
            </a:fld>
            <a:endParaRPr lang="en-GB" sz="3200" dirty="0">
              <a:solidFill>
                <a:srgbClr val="FF0000"/>
              </a:solidFill>
            </a:endParaRPr>
          </a:p>
        </p:txBody>
      </p:sp>
    </p:spTree>
    <p:extLst>
      <p:ext uri="{BB962C8B-B14F-4D97-AF65-F5344CB8AC3E}">
        <p14:creationId xmlns:p14="http://schemas.microsoft.com/office/powerpoint/2010/main" val="1354215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775B-F82B-6E5F-E042-47F0A937F3DC}"/>
              </a:ext>
            </a:extLst>
          </p:cNvPr>
          <p:cNvSpPr>
            <a:spLocks noGrp="1"/>
          </p:cNvSpPr>
          <p:nvPr>
            <p:ph type="title"/>
          </p:nvPr>
        </p:nvSpPr>
        <p:spPr>
          <a:xfrm>
            <a:off x="623392" y="476672"/>
            <a:ext cx="11074400" cy="1143000"/>
          </a:xfrm>
        </p:spPr>
        <p:txBody>
          <a:bodyPr/>
          <a:lstStyle/>
          <a:p>
            <a:r>
              <a:rPr lang="en-GB" dirty="0"/>
              <a:t>Recommended book</a:t>
            </a:r>
          </a:p>
        </p:txBody>
      </p:sp>
      <p:pic>
        <p:nvPicPr>
          <p:cNvPr id="4" name="Picture 3">
            <a:extLst>
              <a:ext uri="{FF2B5EF4-FFF2-40B4-BE49-F238E27FC236}">
                <a16:creationId xmlns:a16="http://schemas.microsoft.com/office/drawing/2014/main" id="{140443F9-58EB-88DD-3420-CC27D570EF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873" y="1700808"/>
            <a:ext cx="2353080" cy="3573016"/>
          </a:xfrm>
          <a:prstGeom prst="rect">
            <a:avLst/>
          </a:prstGeom>
        </p:spPr>
      </p:pic>
      <p:sp>
        <p:nvSpPr>
          <p:cNvPr id="5" name="TextBox 4">
            <a:extLst>
              <a:ext uri="{FF2B5EF4-FFF2-40B4-BE49-F238E27FC236}">
                <a16:creationId xmlns:a16="http://schemas.microsoft.com/office/drawing/2014/main" id="{DDA456A6-9126-55AE-B71E-1BA51A6F6A14}"/>
              </a:ext>
            </a:extLst>
          </p:cNvPr>
          <p:cNvSpPr txBox="1"/>
          <p:nvPr/>
        </p:nvSpPr>
        <p:spPr>
          <a:xfrm>
            <a:off x="3359696" y="1772816"/>
            <a:ext cx="7992888" cy="2246769"/>
          </a:xfrm>
          <a:prstGeom prst="rect">
            <a:avLst/>
          </a:prstGeom>
          <a:noFill/>
        </p:spPr>
        <p:txBody>
          <a:bodyPr wrap="square" rtlCol="0">
            <a:spAutoFit/>
          </a:bodyPr>
          <a:lstStyle/>
          <a:p>
            <a:pPr marL="285750" indent="-285750">
              <a:buFont typeface="Arial" panose="020B0604020202020204" pitchFamily="34" charset="0"/>
              <a:buChar char="•"/>
            </a:pPr>
            <a:r>
              <a:rPr lang="en-GB" sz="2800" dirty="0"/>
              <a:t>“Once Upon a Country: A Palestinian Life” by Sari Nusseibeh</a:t>
            </a:r>
          </a:p>
          <a:p>
            <a:pPr marL="285750" indent="-285750">
              <a:buFont typeface="Arial" panose="020B0604020202020204" pitchFamily="34" charset="0"/>
              <a:buChar char="•"/>
            </a:pPr>
            <a:r>
              <a:rPr lang="en-GB" sz="2800" dirty="0"/>
              <a:t>Former president of Al-Quds University, Jerusalem and former representative of the Palestinian National Authority in  Jerusalem</a:t>
            </a:r>
            <a:r>
              <a:rPr lang="en-GB" dirty="0"/>
              <a:t>.</a:t>
            </a:r>
          </a:p>
        </p:txBody>
      </p:sp>
      <p:sp>
        <p:nvSpPr>
          <p:cNvPr id="6" name="TextBox 5">
            <a:extLst>
              <a:ext uri="{FF2B5EF4-FFF2-40B4-BE49-F238E27FC236}">
                <a16:creationId xmlns:a16="http://schemas.microsoft.com/office/drawing/2014/main" id="{17E3E61E-A936-C4D1-E9EF-31AA5BC2B55B}"/>
              </a:ext>
            </a:extLst>
          </p:cNvPr>
          <p:cNvSpPr txBox="1"/>
          <p:nvPr/>
        </p:nvSpPr>
        <p:spPr>
          <a:xfrm>
            <a:off x="3431704" y="4365104"/>
            <a:ext cx="7704856" cy="1569660"/>
          </a:xfrm>
          <a:prstGeom prst="rect">
            <a:avLst/>
          </a:prstGeom>
          <a:noFill/>
        </p:spPr>
        <p:txBody>
          <a:bodyPr wrap="square" rtlCol="0">
            <a:spAutoFit/>
          </a:bodyPr>
          <a:lstStyle/>
          <a:p>
            <a:r>
              <a:rPr lang="en-GB" sz="3200" dirty="0"/>
              <a:t>Key message: </a:t>
            </a:r>
            <a:r>
              <a:rPr lang="en-GB" sz="3200" dirty="0">
                <a:solidFill>
                  <a:srgbClr val="FF0000"/>
                </a:solidFill>
              </a:rPr>
              <a:t>Israeli government consistently favoured Hamas to weaken moderate Palestinians working for peace.</a:t>
            </a:r>
          </a:p>
        </p:txBody>
      </p:sp>
      <p:sp>
        <p:nvSpPr>
          <p:cNvPr id="10" name="TextBox 9">
            <a:extLst>
              <a:ext uri="{FF2B5EF4-FFF2-40B4-BE49-F238E27FC236}">
                <a16:creationId xmlns:a16="http://schemas.microsoft.com/office/drawing/2014/main" id="{CE058012-7D8F-09AB-173D-589FB853F1CC}"/>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26</a:t>
            </a:fld>
            <a:endParaRPr lang="en-GB" sz="3200" dirty="0">
              <a:solidFill>
                <a:srgbClr val="FF0000"/>
              </a:solidFill>
            </a:endParaRPr>
          </a:p>
        </p:txBody>
      </p:sp>
    </p:spTree>
    <p:extLst>
      <p:ext uri="{BB962C8B-B14F-4D97-AF65-F5344CB8AC3E}">
        <p14:creationId xmlns:p14="http://schemas.microsoft.com/office/powerpoint/2010/main" val="1102248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BB8CE-E0BA-7EE0-196D-01A00CC02794}"/>
              </a:ext>
            </a:extLst>
          </p:cNvPr>
          <p:cNvSpPr>
            <a:spLocks noGrp="1"/>
          </p:cNvSpPr>
          <p:nvPr>
            <p:ph type="title"/>
          </p:nvPr>
        </p:nvSpPr>
        <p:spPr>
          <a:xfrm>
            <a:off x="609600" y="404664"/>
            <a:ext cx="10972800" cy="1143000"/>
          </a:xfrm>
        </p:spPr>
        <p:txBody>
          <a:bodyPr/>
          <a:lstStyle/>
          <a:p>
            <a:r>
              <a:rPr lang="en-GB" dirty="0"/>
              <a:t>Recommended newspaper: “Haaretz”</a:t>
            </a:r>
          </a:p>
        </p:txBody>
      </p:sp>
      <p:sp>
        <p:nvSpPr>
          <p:cNvPr id="3" name="Content Placeholder 2">
            <a:extLst>
              <a:ext uri="{FF2B5EF4-FFF2-40B4-BE49-F238E27FC236}">
                <a16:creationId xmlns:a16="http://schemas.microsoft.com/office/drawing/2014/main" id="{D905B5EF-F351-9AB0-14CE-B2BA3C6EA24A}"/>
              </a:ext>
            </a:extLst>
          </p:cNvPr>
          <p:cNvSpPr>
            <a:spLocks noGrp="1"/>
          </p:cNvSpPr>
          <p:nvPr>
            <p:ph idx="1"/>
          </p:nvPr>
        </p:nvSpPr>
        <p:spPr>
          <a:xfrm>
            <a:off x="628126" y="1628800"/>
            <a:ext cx="10972800" cy="3869784"/>
          </a:xfrm>
        </p:spPr>
        <p:txBody>
          <a:bodyPr>
            <a:noAutofit/>
          </a:bodyPr>
          <a:lstStyle/>
          <a:p>
            <a:r>
              <a:rPr lang="en-GB" sz="3600" dirty="0"/>
              <a:t>11 November 2018 – “Netanyahu: Money Transfer to Hamas Is the Right Step, I Know How to Bear the Cost”</a:t>
            </a:r>
          </a:p>
          <a:p>
            <a:r>
              <a:rPr lang="en-GB" sz="3600" dirty="0"/>
              <a:t>20 October 2023 – “Opinion A Brief History of the Netanyahu-Hamas Alliance”</a:t>
            </a:r>
          </a:p>
          <a:p>
            <a:r>
              <a:rPr lang="en-GB" sz="3600" dirty="0"/>
              <a:t>20 December 2023 – “Opinion How Netanyahu Enabled October 7 With Suitcases of Cash”</a:t>
            </a:r>
          </a:p>
        </p:txBody>
      </p:sp>
      <p:sp>
        <p:nvSpPr>
          <p:cNvPr id="5" name="TextBox 4">
            <a:extLst>
              <a:ext uri="{FF2B5EF4-FFF2-40B4-BE49-F238E27FC236}">
                <a16:creationId xmlns:a16="http://schemas.microsoft.com/office/drawing/2014/main" id="{A85571DF-AA88-001A-119B-7DEC94B85070}"/>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27</a:t>
            </a:fld>
            <a:endParaRPr lang="en-GB" sz="3200" dirty="0">
              <a:solidFill>
                <a:srgbClr val="FF0000"/>
              </a:solidFill>
            </a:endParaRPr>
          </a:p>
        </p:txBody>
      </p:sp>
    </p:spTree>
    <p:extLst>
      <p:ext uri="{BB962C8B-B14F-4D97-AF65-F5344CB8AC3E}">
        <p14:creationId xmlns:p14="http://schemas.microsoft.com/office/powerpoint/2010/main" val="1578744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9051E-8E10-FD23-E84D-B10FFBFA2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EBACB-4797-3136-FC4F-51D0C0801862}"/>
              </a:ext>
            </a:extLst>
          </p:cNvPr>
          <p:cNvSpPr>
            <a:spLocks noGrp="1"/>
          </p:cNvSpPr>
          <p:nvPr>
            <p:ph type="title"/>
          </p:nvPr>
        </p:nvSpPr>
        <p:spPr>
          <a:xfrm>
            <a:off x="3503712" y="2747772"/>
            <a:ext cx="4749552" cy="1362456"/>
          </a:xfrm>
        </p:spPr>
        <p:txBody>
          <a:bodyPr/>
          <a:lstStyle/>
          <a:p>
            <a:r>
              <a:rPr lang="en-GB" dirty="0"/>
              <a:t>Where I stand</a:t>
            </a:r>
          </a:p>
        </p:txBody>
      </p:sp>
      <p:sp>
        <p:nvSpPr>
          <p:cNvPr id="6" name="TextBox 5">
            <a:extLst>
              <a:ext uri="{FF2B5EF4-FFF2-40B4-BE49-F238E27FC236}">
                <a16:creationId xmlns:a16="http://schemas.microsoft.com/office/drawing/2014/main" id="{29440EE4-2D9F-067F-ADEC-A11F933D62EA}"/>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28</a:t>
            </a:fld>
            <a:endParaRPr lang="en-GB" sz="3200" dirty="0">
              <a:solidFill>
                <a:srgbClr val="FF0000"/>
              </a:solidFill>
            </a:endParaRPr>
          </a:p>
        </p:txBody>
      </p:sp>
    </p:spTree>
    <p:extLst>
      <p:ext uri="{BB962C8B-B14F-4D97-AF65-F5344CB8AC3E}">
        <p14:creationId xmlns:p14="http://schemas.microsoft.com/office/powerpoint/2010/main" val="2701941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BF38-EDEF-24C5-51F5-537271C75ECE}"/>
              </a:ext>
            </a:extLst>
          </p:cNvPr>
          <p:cNvSpPr>
            <a:spLocks noGrp="1"/>
          </p:cNvSpPr>
          <p:nvPr>
            <p:ph type="title"/>
          </p:nvPr>
        </p:nvSpPr>
        <p:spPr/>
        <p:txBody>
          <a:bodyPr/>
          <a:lstStyle/>
          <a:p>
            <a:r>
              <a:rPr lang="en-GB" dirty="0"/>
              <a:t>My pinned tweet issued 7 Oct 2023</a:t>
            </a:r>
          </a:p>
        </p:txBody>
      </p:sp>
      <p:pic>
        <p:nvPicPr>
          <p:cNvPr id="4" name="Picture 3">
            <a:extLst>
              <a:ext uri="{FF2B5EF4-FFF2-40B4-BE49-F238E27FC236}">
                <a16:creationId xmlns:a16="http://schemas.microsoft.com/office/drawing/2014/main" id="{F7D3DD6D-174C-B747-8F28-9FBE68DF83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916832"/>
            <a:ext cx="5796643" cy="3722914"/>
          </a:xfrm>
          <a:prstGeom prst="rect">
            <a:avLst/>
          </a:prstGeom>
        </p:spPr>
      </p:pic>
      <p:sp>
        <p:nvSpPr>
          <p:cNvPr id="6" name="TextBox 5">
            <a:extLst>
              <a:ext uri="{FF2B5EF4-FFF2-40B4-BE49-F238E27FC236}">
                <a16:creationId xmlns:a16="http://schemas.microsoft.com/office/drawing/2014/main" id="{1ED61DA7-CB63-80BC-52F0-0626F3A835EF}"/>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29</a:t>
            </a:fld>
            <a:endParaRPr lang="en-GB" sz="3200" dirty="0">
              <a:solidFill>
                <a:srgbClr val="FF0000"/>
              </a:solidFill>
            </a:endParaRPr>
          </a:p>
        </p:txBody>
      </p:sp>
    </p:spTree>
    <p:extLst>
      <p:ext uri="{BB962C8B-B14F-4D97-AF65-F5344CB8AC3E}">
        <p14:creationId xmlns:p14="http://schemas.microsoft.com/office/powerpoint/2010/main" val="1603469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9756" y="2924944"/>
            <a:ext cx="4392488" cy="858400"/>
          </a:xfrm>
        </p:spPr>
        <p:txBody>
          <a:bodyPr/>
          <a:lstStyle/>
          <a:p>
            <a:r>
              <a:rPr lang="en-GB" dirty="0"/>
              <a:t>Discussion</a:t>
            </a:r>
          </a:p>
        </p:txBody>
      </p:sp>
      <p:sp>
        <p:nvSpPr>
          <p:cNvPr id="3" name="TextBox 2">
            <a:extLst>
              <a:ext uri="{FF2B5EF4-FFF2-40B4-BE49-F238E27FC236}">
                <a16:creationId xmlns:a16="http://schemas.microsoft.com/office/drawing/2014/main" id="{708CB6C1-0D49-805A-4D0D-743B34B5ECF5}"/>
              </a:ext>
            </a:extLst>
          </p:cNvPr>
          <p:cNvSpPr txBox="1"/>
          <p:nvPr/>
        </p:nvSpPr>
        <p:spPr>
          <a:xfrm>
            <a:off x="-8876" y="6294120"/>
            <a:ext cx="1100320" cy="584775"/>
          </a:xfrm>
          <a:prstGeom prst="rect">
            <a:avLst/>
          </a:prstGeom>
          <a:solidFill>
            <a:srgbClr val="FFFF00"/>
          </a:solidFill>
          <a:ln w="38100">
            <a:solidFill>
              <a:schemeClr val="tx1"/>
            </a:solidFill>
          </a:ln>
        </p:spPr>
        <p:txBody>
          <a:bodyPr wrap="square" rtlCol="0">
            <a:spAutoFit/>
          </a:bodyPr>
          <a:lstStyle/>
          <a:p>
            <a:pPr algn="ctr"/>
            <a:fld id="{B8D4D8F1-594F-4164-A7A5-512E320BA361}" type="slidenum">
              <a:rPr lang="en-GB" sz="3200" smtClean="0">
                <a:solidFill>
                  <a:srgbClr val="FF0000"/>
                </a:solidFill>
              </a:rPr>
              <a:pPr algn="ctr"/>
              <a:t>30</a:t>
            </a:fld>
            <a:endParaRPr lang="en-GB" sz="3200" dirty="0">
              <a:solidFill>
                <a:srgbClr val="FF0000"/>
              </a:solidFill>
            </a:endParaRPr>
          </a:p>
        </p:txBody>
      </p:sp>
    </p:spTree>
    <p:extLst>
      <p:ext uri="{BB962C8B-B14F-4D97-AF65-F5344CB8AC3E}">
        <p14:creationId xmlns:p14="http://schemas.microsoft.com/office/powerpoint/2010/main" val="6644713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EELEMTYPE" val="4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4673</TotalTime>
  <Words>1403</Words>
  <Application>Microsoft Office PowerPoint</Application>
  <PresentationFormat>Widescreen</PresentationFormat>
  <Paragraphs>138</Paragraphs>
  <Slides>30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Wingdings 2</vt:lpstr>
      <vt:lpstr>Flow</vt:lpstr>
      <vt:lpstr>My perspective on Hamas</vt:lpstr>
      <vt:lpstr>Outline</vt:lpstr>
      <vt:lpstr>The presenter</vt:lpstr>
      <vt:lpstr>Mohammed Amin</vt:lpstr>
      <vt:lpstr>What is Hamas?</vt:lpstr>
      <vt:lpstr>PowerPoint Presentation</vt:lpstr>
      <vt:lpstr>Contrast</vt:lpstr>
      <vt:lpstr>Hamas in their own words</vt:lpstr>
      <vt:lpstr>Hamas’s founding document</vt:lpstr>
      <vt:lpstr>Article Four </vt:lpstr>
      <vt:lpstr>Article Seven: The Universality of Hamas</vt:lpstr>
      <vt:lpstr>Article Eleven: The Strategy of Hamas: Palestine is an Islamic Waqf</vt:lpstr>
      <vt:lpstr>Article Thirteen: Peaceful Solutions, [Peace] Initiatives and International Conferences</vt:lpstr>
      <vt:lpstr>Article Twenty-Two: The Powers which Support the Enemy</vt:lpstr>
      <vt:lpstr>Hamas in their own words</vt:lpstr>
      <vt:lpstr>2017 Document</vt:lpstr>
      <vt:lpstr>The Land of Palestine – clause 2</vt:lpstr>
      <vt:lpstr>The position toward Occupation and Political Solutions – 18 &amp; 19 </vt:lpstr>
      <vt:lpstr>The Palestinian Political System - 27</vt:lpstr>
      <vt:lpstr>Hamas in their own words</vt:lpstr>
      <vt:lpstr>2025 Our Narrative … Al Aqsa Flood</vt:lpstr>
      <vt:lpstr>Chapter 3 – Yes to Uncovering the Truth (1)</vt:lpstr>
      <vt:lpstr>Chapter 3 – Yes to Uncovering the Truth (2)</vt:lpstr>
      <vt:lpstr>Chapter 3 – Yes to Uncovering the Truth (3)</vt:lpstr>
      <vt:lpstr>Hamas and the Israeli government</vt:lpstr>
      <vt:lpstr>Recommended book</vt:lpstr>
      <vt:lpstr>Recommended newspaper: “Haaretz”</vt:lpstr>
      <vt:lpstr>Where I stand</vt:lpstr>
      <vt:lpstr>My pinned tweet issued 7 Oct 2023</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Sukuk Taxation Issues from a UK Market Perspective</dc:title>
  <dc:creator>Mohammed Amin</dc:creator>
  <cp:lastModifiedBy>Mohammed Amin</cp:lastModifiedBy>
  <cp:revision>592</cp:revision>
  <cp:lastPrinted>2018-03-12T11:45:15Z</cp:lastPrinted>
  <dcterms:created xsi:type="dcterms:W3CDTF">2010-04-20T14:08:55Z</dcterms:created>
  <dcterms:modified xsi:type="dcterms:W3CDTF">2026-09-09T20:05:04Z</dcterms:modified>
</cp:coreProperties>
</file>