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534" r:id="rId2"/>
    <p:sldId id="305" r:id="rId3"/>
    <p:sldId id="257" r:id="rId4"/>
    <p:sldId id="320" r:id="rId5"/>
    <p:sldId id="582" r:id="rId6"/>
    <p:sldId id="323" r:id="rId7"/>
    <p:sldId id="583" r:id="rId8"/>
    <p:sldId id="584" r:id="rId9"/>
    <p:sldId id="585" r:id="rId10"/>
    <p:sldId id="586" r:id="rId11"/>
    <p:sldId id="587" r:id="rId12"/>
    <p:sldId id="588" r:id="rId13"/>
    <p:sldId id="324" r:id="rId14"/>
    <p:sldId id="589" r:id="rId15"/>
    <p:sldId id="590" r:id="rId16"/>
    <p:sldId id="591" r:id="rId17"/>
    <p:sldId id="592" r:id="rId18"/>
    <p:sldId id="593" r:id="rId19"/>
    <p:sldId id="562" r:id="rId20"/>
    <p:sldId id="594" r:id="rId21"/>
    <p:sldId id="480" r:id="rId22"/>
    <p:sldId id="595" r:id="rId23"/>
    <p:sldId id="407" r:id="rId24"/>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598" autoAdjust="0"/>
  </p:normalViewPr>
  <p:slideViewPr>
    <p:cSldViewPr>
      <p:cViewPr varScale="1">
        <p:scale>
          <a:sx n="101" d="100"/>
          <a:sy n="101" d="100"/>
        </p:scale>
        <p:origin x="546" y="132"/>
      </p:cViewPr>
      <p:guideLst>
        <p:guide orient="horz" pos="2160"/>
        <p:guide pos="3840"/>
      </p:guideLst>
    </p:cSldViewPr>
  </p:slideViewPr>
  <p:outlineViewPr>
    <p:cViewPr>
      <p:scale>
        <a:sx n="33" d="100"/>
        <a:sy n="33" d="100"/>
      </p:scale>
      <p:origin x="0" y="-19986"/>
    </p:cViewPr>
  </p:outlineViewPr>
  <p:notesTextViewPr>
    <p:cViewPr>
      <p:scale>
        <a:sx n="100" d="100"/>
        <a:sy n="100" d="100"/>
      </p:scale>
      <p:origin x="0" y="0"/>
    </p:cViewPr>
  </p:notesTextViewPr>
  <p:sorterViewPr>
    <p:cViewPr>
      <p:scale>
        <a:sx n="130" d="100"/>
        <a:sy n="130" d="100"/>
      </p:scale>
      <p:origin x="0" y="-2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3m Muslims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3m Muslims</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1-F836-489F-8F83-3431B25E201E}"/>
              </c:ext>
            </c:extLst>
          </c:dPt>
          <c:cat>
            <c:numRef>
              <c:f>Sheet1!$A$2</c:f>
              <c:numCache>
                <c:formatCode>General</c:formatCode>
                <c:ptCount val="1"/>
              </c:numCache>
            </c:numRef>
          </c:cat>
          <c:val>
            <c:numRef>
              <c:f>Sheet1!$B$2</c:f>
              <c:numCache>
                <c:formatCode>General</c:formatCode>
                <c:ptCount val="1"/>
                <c:pt idx="0">
                  <c:v>60</c:v>
                </c:pt>
              </c:numCache>
            </c:numRef>
          </c:val>
          <c:extLst>
            <c:ext xmlns:c16="http://schemas.microsoft.com/office/drawing/2014/chart" uri="{C3380CC4-5D6E-409C-BE32-E72D297353CC}">
              <c16:uniqueId val="{00000000-F836-489F-8F83-3431B25E201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3m Muslims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3m Muslims</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1-F836-489F-8F83-3431B25E201E}"/>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1-C8E5-49DB-9700-202FBBD1C93D}"/>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0-C8E5-49DB-9700-202FBBD1C93D}"/>
              </c:ext>
            </c:extLst>
          </c:dPt>
          <c:cat>
            <c:numRef>
              <c:f>Sheet1!$A$2:$A$4</c:f>
              <c:numCache>
                <c:formatCode>General</c:formatCode>
                <c:ptCount val="3"/>
              </c:numCache>
            </c:numRef>
          </c:cat>
          <c:val>
            <c:numRef>
              <c:f>Sheet1!$B$2:$B$4</c:f>
              <c:numCache>
                <c:formatCode>General</c:formatCode>
                <c:ptCount val="3"/>
                <c:pt idx="0">
                  <c:v>30</c:v>
                </c:pt>
                <c:pt idx="1">
                  <c:v>15</c:v>
                </c:pt>
                <c:pt idx="2">
                  <c:v>15</c:v>
                </c:pt>
              </c:numCache>
            </c:numRef>
          </c:val>
          <c:extLst>
            <c:ext xmlns:c16="http://schemas.microsoft.com/office/drawing/2014/chart" uri="{C3380CC4-5D6E-409C-BE32-E72D297353CC}">
              <c16:uniqueId val="{00000000-F836-489F-8F83-3431B25E201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3m Muslims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3m Muslims</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1-F836-489F-8F83-3431B25E201E}"/>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03FD-46AC-89A5-CAFC61FCB08E}"/>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2-03FD-46AC-89A5-CAFC61FCB08E}"/>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1-03FD-46AC-89A5-CAFC61FCB08E}"/>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0-03FD-46AC-89A5-CAFC61FCB08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FAA-4791-929A-E33423CF6544}"/>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FAA-4791-929A-E33423CF6544}"/>
              </c:ext>
            </c:extLst>
          </c:dPt>
          <c:cat>
            <c:numRef>
              <c:f>Sheet1!$A$2:$A$8</c:f>
              <c:numCache>
                <c:formatCode>General</c:formatCode>
                <c:ptCount val="7"/>
              </c:numCache>
            </c:numRef>
          </c:cat>
          <c:val>
            <c:numRef>
              <c:f>Sheet1!$B$2:$B$8</c:f>
              <c:numCache>
                <c:formatCode>General</c:formatCode>
                <c:ptCount val="7"/>
                <c:pt idx="0">
                  <c:v>10</c:v>
                </c:pt>
                <c:pt idx="1">
                  <c:v>10</c:v>
                </c:pt>
                <c:pt idx="2">
                  <c:v>10</c:v>
                </c:pt>
                <c:pt idx="3">
                  <c:v>15</c:v>
                </c:pt>
                <c:pt idx="4">
                  <c:v>15</c:v>
                </c:pt>
              </c:numCache>
            </c:numRef>
          </c:val>
          <c:extLst>
            <c:ext xmlns:c16="http://schemas.microsoft.com/office/drawing/2014/chart" uri="{C3380CC4-5D6E-409C-BE32-E72D297353CC}">
              <c16:uniqueId val="{00000000-F836-489F-8F83-3431B25E201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0.09313</cdr:x>
      <cdr:y>0.21875</cdr:y>
    </cdr:from>
    <cdr:to>
      <cdr:x>0.38188</cdr:x>
      <cdr:y>0.39062</cdr:y>
    </cdr:to>
    <cdr:sp macro="" textlink="">
      <cdr:nvSpPr>
        <cdr:cNvPr id="2" name="TextBox 1">
          <a:extLst xmlns:a="http://schemas.openxmlformats.org/drawingml/2006/main">
            <a:ext uri="{FF2B5EF4-FFF2-40B4-BE49-F238E27FC236}">
              <a16:creationId xmlns:a16="http://schemas.microsoft.com/office/drawing/2014/main" id="{395F99DA-047F-4579-97FE-DBA98DE706C2}"/>
            </a:ext>
          </a:extLst>
        </cdr:cNvPr>
        <cdr:cNvSpPr txBox="1"/>
      </cdr:nvSpPr>
      <cdr:spPr>
        <a:xfrm xmlns:a="http://schemas.openxmlformats.org/drawingml/2006/main">
          <a:off x="1021904" y="1008111"/>
          <a:ext cx="316835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4400" dirty="0"/>
            <a:t>Too young</a:t>
          </a:r>
        </a:p>
      </cdr:txBody>
    </cdr:sp>
  </cdr:relSizeAnchor>
  <cdr:relSizeAnchor xmlns:cdr="http://schemas.openxmlformats.org/drawingml/2006/chartDrawing">
    <cdr:from>
      <cdr:x>0.11938</cdr:x>
      <cdr:y>0.60937</cdr:y>
    </cdr:from>
    <cdr:to>
      <cdr:x>0.40813</cdr:x>
      <cdr:y>0.78125</cdr:y>
    </cdr:to>
    <cdr:sp macro="" textlink="">
      <cdr:nvSpPr>
        <cdr:cNvPr id="3" name="TextBox 2">
          <a:extLst xmlns:a="http://schemas.openxmlformats.org/drawingml/2006/main">
            <a:ext uri="{FF2B5EF4-FFF2-40B4-BE49-F238E27FC236}">
              <a16:creationId xmlns:a16="http://schemas.microsoft.com/office/drawing/2014/main" id="{BDAAA353-AB75-4ED3-84BB-7D71C841ABEA}"/>
            </a:ext>
          </a:extLst>
        </cdr:cNvPr>
        <cdr:cNvSpPr txBox="1"/>
      </cdr:nvSpPr>
      <cdr:spPr>
        <a:xfrm xmlns:a="http://schemas.openxmlformats.org/drawingml/2006/main">
          <a:off x="1309936" y="2808311"/>
          <a:ext cx="316835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4400" dirty="0"/>
            <a:t>Too poor</a:t>
          </a:r>
        </a:p>
      </cdr:txBody>
    </cdr:sp>
  </cdr:relSizeAnchor>
</c:userShapes>
</file>

<file path=ppt/drawings/drawing2.xml><?xml version="1.0" encoding="utf-8"?>
<c:userShapes xmlns:c="http://schemas.openxmlformats.org/drawingml/2006/chart">
  <cdr:relSizeAnchor xmlns:cdr="http://schemas.openxmlformats.org/drawingml/2006/chartDrawing">
    <cdr:from>
      <cdr:x>0.09313</cdr:x>
      <cdr:y>0.21875</cdr:y>
    </cdr:from>
    <cdr:to>
      <cdr:x>0.38188</cdr:x>
      <cdr:y>0.39062</cdr:y>
    </cdr:to>
    <cdr:sp macro="" textlink="">
      <cdr:nvSpPr>
        <cdr:cNvPr id="2" name="TextBox 1">
          <a:extLst xmlns:a="http://schemas.openxmlformats.org/drawingml/2006/main">
            <a:ext uri="{FF2B5EF4-FFF2-40B4-BE49-F238E27FC236}">
              <a16:creationId xmlns:a16="http://schemas.microsoft.com/office/drawing/2014/main" id="{395F99DA-047F-4579-97FE-DBA98DE706C2}"/>
            </a:ext>
          </a:extLst>
        </cdr:cNvPr>
        <cdr:cNvSpPr txBox="1"/>
      </cdr:nvSpPr>
      <cdr:spPr>
        <a:xfrm xmlns:a="http://schemas.openxmlformats.org/drawingml/2006/main">
          <a:off x="1021904" y="1008111"/>
          <a:ext cx="316835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4400" dirty="0"/>
            <a:t>Too young</a:t>
          </a:r>
        </a:p>
      </cdr:txBody>
    </cdr:sp>
  </cdr:relSizeAnchor>
  <cdr:relSizeAnchor xmlns:cdr="http://schemas.openxmlformats.org/drawingml/2006/chartDrawing">
    <cdr:from>
      <cdr:x>0.11938</cdr:x>
      <cdr:y>0.60937</cdr:y>
    </cdr:from>
    <cdr:to>
      <cdr:x>0.40813</cdr:x>
      <cdr:y>0.78125</cdr:y>
    </cdr:to>
    <cdr:sp macro="" textlink="">
      <cdr:nvSpPr>
        <cdr:cNvPr id="3" name="TextBox 2">
          <a:extLst xmlns:a="http://schemas.openxmlformats.org/drawingml/2006/main">
            <a:ext uri="{FF2B5EF4-FFF2-40B4-BE49-F238E27FC236}">
              <a16:creationId xmlns:a16="http://schemas.microsoft.com/office/drawing/2014/main" id="{BDAAA353-AB75-4ED3-84BB-7D71C841ABEA}"/>
            </a:ext>
          </a:extLst>
        </cdr:cNvPr>
        <cdr:cNvSpPr txBox="1"/>
      </cdr:nvSpPr>
      <cdr:spPr>
        <a:xfrm xmlns:a="http://schemas.openxmlformats.org/drawingml/2006/main">
          <a:off x="1309936" y="2808311"/>
          <a:ext cx="316835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4400" dirty="0"/>
            <a:t>Too poor</a:t>
          </a:r>
        </a:p>
      </cdr:txBody>
    </cdr:sp>
  </cdr:relSizeAnchor>
  <cdr:relSizeAnchor xmlns:cdr="http://schemas.openxmlformats.org/drawingml/2006/chartDrawing">
    <cdr:from>
      <cdr:x>0.61156</cdr:x>
      <cdr:y>0.73437</cdr:y>
    </cdr:from>
    <cdr:to>
      <cdr:x>0.99218</cdr:x>
      <cdr:y>0.90625</cdr:y>
    </cdr:to>
    <cdr:sp macro="" textlink="">
      <cdr:nvSpPr>
        <cdr:cNvPr id="4" name="TextBox 3">
          <a:extLst xmlns:a="http://schemas.openxmlformats.org/drawingml/2006/main">
            <a:ext uri="{FF2B5EF4-FFF2-40B4-BE49-F238E27FC236}">
              <a16:creationId xmlns:a16="http://schemas.microsoft.com/office/drawing/2014/main" id="{F47C5586-59A4-4534-82BF-1A5F07FC5187}"/>
            </a:ext>
          </a:extLst>
        </cdr:cNvPr>
        <cdr:cNvSpPr txBox="1"/>
      </cdr:nvSpPr>
      <cdr:spPr>
        <a:xfrm xmlns:a="http://schemas.openxmlformats.org/drawingml/2006/main">
          <a:off x="6710536" y="3384375"/>
          <a:ext cx="4176464"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3600" dirty="0"/>
            <a:t>Use conventional</a:t>
          </a:r>
        </a:p>
      </cdr:txBody>
    </cdr:sp>
  </cdr:relSizeAnchor>
  <cdr:relSizeAnchor xmlns:cdr="http://schemas.openxmlformats.org/drawingml/2006/chartDrawing">
    <cdr:from>
      <cdr:x>0.67776</cdr:x>
      <cdr:y>0.39013</cdr:y>
    </cdr:from>
    <cdr:to>
      <cdr:x>0.98123</cdr:x>
      <cdr:y>0.72558</cdr:y>
    </cdr:to>
    <cdr:sp macro="" textlink="">
      <cdr:nvSpPr>
        <cdr:cNvPr id="5" name="TextBox 4">
          <a:extLst xmlns:a="http://schemas.openxmlformats.org/drawingml/2006/main">
            <a:ext uri="{FF2B5EF4-FFF2-40B4-BE49-F238E27FC236}">
              <a16:creationId xmlns:a16="http://schemas.microsoft.com/office/drawing/2014/main" id="{0777A021-2ACF-44FC-8286-935C07C2FA77}"/>
            </a:ext>
          </a:extLst>
        </cdr:cNvPr>
        <cdr:cNvSpPr txBox="1"/>
      </cdr:nvSpPr>
      <cdr:spPr>
        <a:xfrm xmlns:a="http://schemas.openxmlformats.org/drawingml/2006/main">
          <a:off x="7436888" y="1797936"/>
          <a:ext cx="3329920" cy="15459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3600" dirty="0"/>
            <a:t>Not Islamic</a:t>
          </a:r>
        </a:p>
        <a:p xmlns:a="http://schemas.openxmlformats.org/drawingml/2006/main">
          <a:r>
            <a:rPr lang="en-GB" sz="3600" dirty="0"/>
            <a:t>enough</a:t>
          </a:r>
        </a:p>
      </cdr:txBody>
    </cdr:sp>
  </cdr:relSizeAnchor>
  <cdr:relSizeAnchor xmlns:cdr="http://schemas.openxmlformats.org/drawingml/2006/chartDrawing">
    <cdr:from>
      <cdr:x>0.59153</cdr:x>
      <cdr:y>0.09326</cdr:y>
    </cdr:from>
    <cdr:to>
      <cdr:x>0.97215</cdr:x>
      <cdr:y>0.26513</cdr:y>
    </cdr:to>
    <cdr:sp macro="" textlink="">
      <cdr:nvSpPr>
        <cdr:cNvPr id="6" name="TextBox 5">
          <a:extLst xmlns:a="http://schemas.openxmlformats.org/drawingml/2006/main">
            <a:ext uri="{FF2B5EF4-FFF2-40B4-BE49-F238E27FC236}">
              <a16:creationId xmlns:a16="http://schemas.microsoft.com/office/drawing/2014/main" id="{A1163333-95FB-4CBA-9C54-5D891950B03B}"/>
            </a:ext>
          </a:extLst>
        </cdr:cNvPr>
        <cdr:cNvSpPr txBox="1"/>
      </cdr:nvSpPr>
      <cdr:spPr>
        <a:xfrm xmlns:a="http://schemas.openxmlformats.org/drawingml/2006/main">
          <a:off x="6490752" y="429784"/>
          <a:ext cx="4176464"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3600" dirty="0"/>
            <a:t>Real retail market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1"/>
          </a:xfrm>
          <a:prstGeom prst="rect">
            <a:avLst/>
          </a:prstGeom>
        </p:spPr>
        <p:txBody>
          <a:bodyPr vert="horz" lIns="95420" tIns="47710" rIns="95420" bIns="47710" rtlCol="0"/>
          <a:lstStyle>
            <a:lvl1pPr algn="l">
              <a:defRPr sz="1300"/>
            </a:lvl1pPr>
          </a:lstStyle>
          <a:p>
            <a:endParaRPr lang="en-GB" dirty="0"/>
          </a:p>
        </p:txBody>
      </p:sp>
      <p:sp>
        <p:nvSpPr>
          <p:cNvPr id="3" name="Date Placeholder 2"/>
          <p:cNvSpPr>
            <a:spLocks noGrp="1"/>
          </p:cNvSpPr>
          <p:nvPr>
            <p:ph type="dt" idx="1"/>
          </p:nvPr>
        </p:nvSpPr>
        <p:spPr>
          <a:xfrm>
            <a:off x="3848646" y="0"/>
            <a:ext cx="2944283" cy="495301"/>
          </a:xfrm>
          <a:prstGeom prst="rect">
            <a:avLst/>
          </a:prstGeom>
        </p:spPr>
        <p:txBody>
          <a:bodyPr vert="horz" lIns="95420" tIns="47710" rIns="95420" bIns="47710" rtlCol="0"/>
          <a:lstStyle>
            <a:lvl1pPr algn="r">
              <a:defRPr sz="1300"/>
            </a:lvl1pPr>
          </a:lstStyle>
          <a:p>
            <a:fld id="{C89B0AB8-3F60-4EF1-B932-F961F95F794B}" type="datetimeFigureOut">
              <a:rPr lang="en-US" smtClean="0"/>
              <a:pPr/>
              <a:t>1/8/2020</a:t>
            </a:fld>
            <a:endParaRPr lang="en-GB" dirty="0"/>
          </a:p>
        </p:txBody>
      </p:sp>
      <p:sp>
        <p:nvSpPr>
          <p:cNvPr id="4" name="Slide Image Placeholder 3"/>
          <p:cNvSpPr>
            <a:spLocks noGrp="1" noRot="1" noChangeAspect="1"/>
          </p:cNvSpPr>
          <p:nvPr>
            <p:ph type="sldImg" idx="2"/>
          </p:nvPr>
        </p:nvSpPr>
        <p:spPr>
          <a:xfrm>
            <a:off x="96838" y="744538"/>
            <a:ext cx="6600825" cy="3713162"/>
          </a:xfrm>
          <a:prstGeom prst="rect">
            <a:avLst/>
          </a:prstGeom>
          <a:noFill/>
          <a:ln w="12700">
            <a:solidFill>
              <a:prstClr val="black"/>
            </a:solidFill>
          </a:ln>
        </p:spPr>
        <p:txBody>
          <a:bodyPr vert="horz" lIns="95420" tIns="47710" rIns="95420" bIns="47710" rtlCol="0" anchor="ctr"/>
          <a:lstStyle/>
          <a:p>
            <a:endParaRPr lang="en-GB"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5420" tIns="47710" rIns="95420" bIns="477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08981"/>
            <a:ext cx="2944283" cy="495301"/>
          </a:xfrm>
          <a:prstGeom prst="rect">
            <a:avLst/>
          </a:prstGeom>
        </p:spPr>
        <p:txBody>
          <a:bodyPr vert="horz" lIns="95420" tIns="47710" rIns="95420" bIns="47710"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48646" y="9408981"/>
            <a:ext cx="2944283" cy="495301"/>
          </a:xfrm>
          <a:prstGeom prst="rect">
            <a:avLst/>
          </a:prstGeom>
        </p:spPr>
        <p:txBody>
          <a:bodyPr vert="horz" lIns="95420" tIns="47710" rIns="95420" bIns="47710" rtlCol="0" anchor="b"/>
          <a:lstStyle>
            <a:lvl1pPr algn="r">
              <a:defRPr sz="1300"/>
            </a:lvl1pPr>
          </a:lstStyle>
          <a:p>
            <a:fld id="{26416A4B-906D-4CC9-BAEE-FE38323E0DB3}" type="slidenum">
              <a:rPr lang="en-GB" smtClean="0"/>
              <a:pPr/>
              <a:t>‹#›</a:t>
            </a:fld>
            <a:endParaRPr lang="en-GB" dirty="0"/>
          </a:p>
        </p:txBody>
      </p:sp>
    </p:spTree>
    <p:extLst>
      <p:ext uri="{BB962C8B-B14F-4D97-AF65-F5344CB8AC3E}">
        <p14:creationId xmlns:p14="http://schemas.microsoft.com/office/powerpoint/2010/main" val="209622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4538"/>
            <a:ext cx="6600825" cy="37131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1</a:t>
            </a:fld>
            <a:endParaRPr lang="en-GB" dirty="0"/>
          </a:p>
        </p:txBody>
      </p:sp>
    </p:spTree>
    <p:extLst>
      <p:ext uri="{BB962C8B-B14F-4D97-AF65-F5344CB8AC3E}">
        <p14:creationId xmlns:p14="http://schemas.microsoft.com/office/powerpoint/2010/main" val="397178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4538"/>
            <a:ext cx="6600825" cy="37131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2</a:t>
            </a:fld>
            <a:endParaRPr lang="en-GB" dirty="0"/>
          </a:p>
        </p:txBody>
      </p:sp>
    </p:spTree>
    <p:extLst>
      <p:ext uri="{BB962C8B-B14F-4D97-AF65-F5344CB8AC3E}">
        <p14:creationId xmlns:p14="http://schemas.microsoft.com/office/powerpoint/2010/main" val="952710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4538"/>
            <a:ext cx="6600825" cy="37131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a:t>
            </a:fld>
            <a:endParaRPr lang="en-GB" dirty="0"/>
          </a:p>
        </p:txBody>
      </p:sp>
    </p:spTree>
    <p:extLst>
      <p:ext uri="{BB962C8B-B14F-4D97-AF65-F5344CB8AC3E}">
        <p14:creationId xmlns:p14="http://schemas.microsoft.com/office/powerpoint/2010/main" val="680156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4</a:t>
            </a:fld>
            <a:endParaRPr lang="en-GB" dirty="0"/>
          </a:p>
        </p:txBody>
      </p:sp>
      <p:sp>
        <p:nvSpPr>
          <p:cNvPr id="80900" name="Rectangle 2"/>
          <p:cNvSpPr>
            <a:spLocks noGrp="1" noRot="1" noChangeAspect="1" noChangeArrowheads="1" noTextEdit="1"/>
          </p:cNvSpPr>
          <p:nvPr>
            <p:ph type="sldImg"/>
          </p:nvPr>
        </p:nvSpPr>
        <p:spPr>
          <a:xfrm>
            <a:off x="101600" y="744538"/>
            <a:ext cx="6604000" cy="3714750"/>
          </a:xfrm>
          <a:ln/>
        </p:spPr>
      </p:sp>
      <p:sp>
        <p:nvSpPr>
          <p:cNvPr id="80901" name="Rectangle 3"/>
          <p:cNvSpPr>
            <a:spLocks noGrp="1" noChangeArrowheads="1"/>
          </p:cNvSpPr>
          <p:nvPr>
            <p:ph type="body" idx="1"/>
          </p:nvPr>
        </p:nvSpPr>
        <p:spPr>
          <a:xfrm>
            <a:off x="681024" y="4705350"/>
            <a:ext cx="5432454" cy="4457700"/>
          </a:xfrm>
          <a:noFill/>
          <a:ln/>
        </p:spPr>
        <p:txBody>
          <a:bodyPr/>
          <a:lstStyle/>
          <a:p>
            <a:pPr eaLnBrk="1" hangingPunct="1"/>
            <a:endParaRPr lang="en-US" dirty="0"/>
          </a:p>
        </p:txBody>
      </p:sp>
    </p:spTree>
    <p:extLst>
      <p:ext uri="{BB962C8B-B14F-4D97-AF65-F5344CB8AC3E}">
        <p14:creationId xmlns:p14="http://schemas.microsoft.com/office/powerpoint/2010/main" val="301538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9</a:t>
            </a:fld>
            <a:endParaRPr lang="en-GB" dirty="0"/>
          </a:p>
        </p:txBody>
      </p:sp>
    </p:spTree>
    <p:extLst>
      <p:ext uri="{BB962C8B-B14F-4D97-AF65-F5344CB8AC3E}">
        <p14:creationId xmlns:p14="http://schemas.microsoft.com/office/powerpoint/2010/main" val="3138392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10</a:t>
            </a:fld>
            <a:endParaRPr lang="en-GB" dirty="0"/>
          </a:p>
        </p:txBody>
      </p:sp>
    </p:spTree>
    <p:extLst>
      <p:ext uri="{BB962C8B-B14F-4D97-AF65-F5344CB8AC3E}">
        <p14:creationId xmlns:p14="http://schemas.microsoft.com/office/powerpoint/2010/main" val="1768398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416A4B-906D-4CC9-BAEE-FE38323E0DB3}" type="slidenum">
              <a:rPr lang="en-GB" smtClean="0"/>
              <a:pPr/>
              <a:t>17</a:t>
            </a:fld>
            <a:endParaRPr lang="en-GB" dirty="0"/>
          </a:p>
        </p:txBody>
      </p:sp>
    </p:spTree>
    <p:extLst>
      <p:ext uri="{BB962C8B-B14F-4D97-AF65-F5344CB8AC3E}">
        <p14:creationId xmlns:p14="http://schemas.microsoft.com/office/powerpoint/2010/main" val="3536772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39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bg2"/>
                </a:solidFill>
                <a:latin typeface="Arial" panose="020B0604020202020204" pitchFamily="34" charset="0"/>
                <a:cs typeface="Arial" panose="020B0604020202020204" pitchFamily="34" charset="0"/>
              </a:defRPr>
            </a:lvl1pPr>
            <a:lvl2pPr marL="715684" indent="-275263" eaLnBrk="0" hangingPunct="0">
              <a:defRPr sz="1900">
                <a:solidFill>
                  <a:schemeClr val="bg2"/>
                </a:solidFill>
                <a:latin typeface="Arial" panose="020B0604020202020204" pitchFamily="34" charset="0"/>
                <a:cs typeface="Arial" panose="020B0604020202020204" pitchFamily="34" charset="0"/>
              </a:defRPr>
            </a:lvl2pPr>
            <a:lvl3pPr marL="1101052" indent="-220210" eaLnBrk="0" hangingPunct="0">
              <a:defRPr sz="1900">
                <a:solidFill>
                  <a:schemeClr val="bg2"/>
                </a:solidFill>
                <a:latin typeface="Arial" panose="020B0604020202020204" pitchFamily="34" charset="0"/>
                <a:cs typeface="Arial" panose="020B0604020202020204" pitchFamily="34" charset="0"/>
              </a:defRPr>
            </a:lvl3pPr>
            <a:lvl4pPr marL="1541473" indent="-220210" eaLnBrk="0" hangingPunct="0">
              <a:defRPr sz="1900">
                <a:solidFill>
                  <a:schemeClr val="bg2"/>
                </a:solidFill>
                <a:latin typeface="Arial" panose="020B0604020202020204" pitchFamily="34" charset="0"/>
                <a:cs typeface="Arial" panose="020B0604020202020204" pitchFamily="34" charset="0"/>
              </a:defRPr>
            </a:lvl4pPr>
            <a:lvl5pPr marL="1981893" indent="-220210" eaLnBrk="0" hangingPunct="0">
              <a:defRPr sz="1900">
                <a:solidFill>
                  <a:schemeClr val="bg2"/>
                </a:solidFill>
                <a:latin typeface="Arial" panose="020B0604020202020204" pitchFamily="34" charset="0"/>
                <a:cs typeface="Arial" panose="020B0604020202020204" pitchFamily="34" charset="0"/>
              </a:defRPr>
            </a:lvl5pPr>
            <a:lvl6pPr marL="2422314"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6pPr>
            <a:lvl7pPr marL="2862735"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7pPr>
            <a:lvl8pPr marL="3303156"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8pPr>
            <a:lvl9pPr marL="3743576"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9pPr>
          </a:lstStyle>
          <a:p>
            <a:pPr eaLnBrk="1" hangingPunct="1"/>
            <a:r>
              <a:rPr lang="en-GB" altLang="en-US" sz="1300">
                <a:solidFill>
                  <a:schemeClr val="tx1"/>
                </a:solidFill>
              </a:rPr>
              <a:t>Date</a:t>
            </a:r>
          </a:p>
        </p:txBody>
      </p:sp>
      <p:sp>
        <p:nvSpPr>
          <p:cNvPr id="839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bg2"/>
                </a:solidFill>
                <a:latin typeface="Arial" panose="020B0604020202020204" pitchFamily="34" charset="0"/>
                <a:cs typeface="Arial" panose="020B0604020202020204" pitchFamily="34" charset="0"/>
              </a:defRPr>
            </a:lvl1pPr>
            <a:lvl2pPr marL="715684" indent="-275263" eaLnBrk="0" hangingPunct="0">
              <a:defRPr sz="1900">
                <a:solidFill>
                  <a:schemeClr val="bg2"/>
                </a:solidFill>
                <a:latin typeface="Arial" panose="020B0604020202020204" pitchFamily="34" charset="0"/>
                <a:cs typeface="Arial" panose="020B0604020202020204" pitchFamily="34" charset="0"/>
              </a:defRPr>
            </a:lvl2pPr>
            <a:lvl3pPr marL="1101052" indent="-220210" eaLnBrk="0" hangingPunct="0">
              <a:defRPr sz="1900">
                <a:solidFill>
                  <a:schemeClr val="bg2"/>
                </a:solidFill>
                <a:latin typeface="Arial" panose="020B0604020202020204" pitchFamily="34" charset="0"/>
                <a:cs typeface="Arial" panose="020B0604020202020204" pitchFamily="34" charset="0"/>
              </a:defRPr>
            </a:lvl3pPr>
            <a:lvl4pPr marL="1541473" indent="-220210" eaLnBrk="0" hangingPunct="0">
              <a:defRPr sz="1900">
                <a:solidFill>
                  <a:schemeClr val="bg2"/>
                </a:solidFill>
                <a:latin typeface="Arial" panose="020B0604020202020204" pitchFamily="34" charset="0"/>
                <a:cs typeface="Arial" panose="020B0604020202020204" pitchFamily="34" charset="0"/>
              </a:defRPr>
            </a:lvl4pPr>
            <a:lvl5pPr marL="1981893" indent="-220210" eaLnBrk="0" hangingPunct="0">
              <a:defRPr sz="1900">
                <a:solidFill>
                  <a:schemeClr val="bg2"/>
                </a:solidFill>
                <a:latin typeface="Arial" panose="020B0604020202020204" pitchFamily="34" charset="0"/>
                <a:cs typeface="Arial" panose="020B0604020202020204" pitchFamily="34" charset="0"/>
              </a:defRPr>
            </a:lvl5pPr>
            <a:lvl6pPr marL="2422314"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6pPr>
            <a:lvl7pPr marL="2862735"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7pPr>
            <a:lvl8pPr marL="3303156"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8pPr>
            <a:lvl9pPr marL="3743576" indent="-220210" eaLnBrk="0" fontAlgn="base" hangingPunct="0">
              <a:spcBef>
                <a:spcPct val="20000"/>
              </a:spcBef>
              <a:spcAft>
                <a:spcPct val="20000"/>
              </a:spcAft>
              <a:buSzPct val="90000"/>
              <a:defRPr sz="1900">
                <a:solidFill>
                  <a:schemeClr val="bg2"/>
                </a:solidFill>
                <a:latin typeface="Arial" panose="020B0604020202020204" pitchFamily="34" charset="0"/>
                <a:cs typeface="Arial" panose="020B0604020202020204" pitchFamily="34" charset="0"/>
              </a:defRPr>
            </a:lvl9pPr>
          </a:lstStyle>
          <a:p>
            <a:pPr eaLnBrk="1" hangingPunct="1"/>
            <a:fld id="{53F9480A-BF2D-4384-A249-911B87E33888}" type="slidenum">
              <a:rPr lang="en-GB" altLang="en-US" sz="1300">
                <a:solidFill>
                  <a:schemeClr val="tx1"/>
                </a:solidFill>
              </a:rPr>
              <a:pPr eaLnBrk="1" hangingPunct="1"/>
              <a:t>21</a:t>
            </a:fld>
            <a:endParaRPr lang="en-GB" altLang="en-US" sz="1300">
              <a:solidFill>
                <a:schemeClr val="tx1"/>
              </a:solidFill>
            </a:endParaRPr>
          </a:p>
        </p:txBody>
      </p:sp>
    </p:spTree>
    <p:extLst>
      <p:ext uri="{BB962C8B-B14F-4D97-AF65-F5344CB8AC3E}">
        <p14:creationId xmlns:p14="http://schemas.microsoft.com/office/powerpoint/2010/main" val="391286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19" name="Footer Placeholder 18"/>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27" name="Slide Number Placeholder 2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8" name="Footer Placeholder 7"/>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9" name="Slide Number Placeholder 8"/>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4" name="Footer Placeholder 3"/>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5" name="Slide Number Placeholder 4"/>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3" name="Footer Placeholder 2"/>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1/8/2020</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769600" y="6356351"/>
            <a:ext cx="812800" cy="365125"/>
          </a:xfrm>
          <a:prstGeom prst="rect">
            <a:avLst/>
          </a:prstGeo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8530" y="2132856"/>
            <a:ext cx="10478070" cy="1343036"/>
          </a:xfrm>
        </p:spPr>
        <p:txBody>
          <a:bodyPr>
            <a:noAutofit/>
          </a:bodyPr>
          <a:lstStyle/>
          <a:p>
            <a:pPr algn="l"/>
            <a:r>
              <a:rPr lang="en-GB" sz="4800" dirty="0"/>
              <a:t>UK Islamic Finance:</a:t>
            </a:r>
            <a:br>
              <a:rPr lang="en-GB" sz="4800" dirty="0"/>
            </a:br>
            <a:r>
              <a:rPr lang="en-GB" sz="4800" dirty="0"/>
              <a:t>The business opportunities</a:t>
            </a:r>
          </a:p>
        </p:txBody>
      </p:sp>
      <p:sp>
        <p:nvSpPr>
          <p:cNvPr id="3" name="Subtitle 2"/>
          <p:cNvSpPr>
            <a:spLocks noGrp="1"/>
          </p:cNvSpPr>
          <p:nvPr>
            <p:ph type="subTitle" idx="1"/>
          </p:nvPr>
        </p:nvSpPr>
        <p:spPr>
          <a:xfrm>
            <a:off x="1030386" y="3861048"/>
            <a:ext cx="9386093" cy="1152128"/>
          </a:xfrm>
          <a:noFill/>
        </p:spPr>
        <p:txBody>
          <a:bodyPr wrap="square" rtlCol="0">
            <a:spAutoFit/>
          </a:bodyPr>
          <a:lstStyle/>
          <a:p>
            <a:pPr algn="l"/>
            <a:r>
              <a:rPr lang="en-GB" sz="2800" dirty="0"/>
              <a:t>Mohammed Amin </a:t>
            </a:r>
            <a:r>
              <a:rPr lang="it-IT" sz="2800" dirty="0"/>
              <a:t>MBE MA FCA AMCT CTA(Fellow)</a:t>
            </a:r>
            <a:endParaRPr lang="en-GB" sz="2800" dirty="0"/>
          </a:p>
          <a:p>
            <a:pPr algn="l"/>
            <a:r>
              <a:rPr lang="en-GB" sz="2800" dirty="0"/>
              <a:t>9 January 2020</a:t>
            </a:r>
          </a:p>
        </p:txBody>
      </p:sp>
      <p:sp>
        <p:nvSpPr>
          <p:cNvPr id="4" name="TextBox 3"/>
          <p:cNvSpPr txBox="1"/>
          <p:nvPr/>
        </p:nvSpPr>
        <p:spPr>
          <a:xfrm>
            <a:off x="983432" y="1124744"/>
            <a:ext cx="8340574" cy="523220"/>
          </a:xfrm>
          <a:prstGeom prst="rect">
            <a:avLst/>
          </a:prstGeom>
          <a:noFill/>
        </p:spPr>
        <p:txBody>
          <a:bodyPr wrap="square" rtlCol="0">
            <a:spAutoFit/>
          </a:bodyPr>
          <a:lstStyle/>
          <a:p>
            <a:r>
              <a:rPr lang="en-GB" sz="2800" dirty="0"/>
              <a:t>Habib Bank Zurich plc</a:t>
            </a:r>
          </a:p>
        </p:txBody>
      </p:sp>
    </p:spTree>
    <p:extLst>
      <p:ext uri="{BB962C8B-B14F-4D97-AF65-F5344CB8AC3E}">
        <p14:creationId xmlns:p14="http://schemas.microsoft.com/office/powerpoint/2010/main" val="354358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DAA2-360C-4035-9014-42FFF4F64430}"/>
              </a:ext>
            </a:extLst>
          </p:cNvPr>
          <p:cNvSpPr>
            <a:spLocks noGrp="1"/>
          </p:cNvSpPr>
          <p:nvPr>
            <p:ph type="title"/>
          </p:nvPr>
        </p:nvSpPr>
        <p:spPr>
          <a:xfrm>
            <a:off x="983432" y="764704"/>
            <a:ext cx="10972800" cy="650336"/>
          </a:xfrm>
        </p:spPr>
        <p:txBody>
          <a:bodyPr>
            <a:normAutofit fontScale="90000"/>
          </a:bodyPr>
          <a:lstStyle/>
          <a:p>
            <a:r>
              <a:rPr lang="en-GB" dirty="0"/>
              <a:t>Religious exclusions</a:t>
            </a:r>
          </a:p>
        </p:txBody>
      </p:sp>
      <p:graphicFrame>
        <p:nvGraphicFramePr>
          <p:cNvPr id="8" name="Content Placeholder 7">
            <a:extLst>
              <a:ext uri="{FF2B5EF4-FFF2-40B4-BE49-F238E27FC236}">
                <a16:creationId xmlns:a16="http://schemas.microsoft.com/office/drawing/2014/main" id="{68434FA6-A564-4FBA-90A2-1A8B8F1C2B32}"/>
              </a:ext>
            </a:extLst>
          </p:cNvPr>
          <p:cNvGraphicFramePr>
            <a:graphicFrameLocks noGrp="1"/>
          </p:cNvGraphicFramePr>
          <p:nvPr>
            <p:ph idx="1"/>
            <p:extLst>
              <p:ext uri="{D42A27DB-BD31-4B8C-83A1-F6EECF244321}">
                <p14:modId xmlns:p14="http://schemas.microsoft.com/office/powerpoint/2010/main" val="1620988119"/>
              </p:ext>
            </p:extLst>
          </p:nvPr>
        </p:nvGraphicFramePr>
        <p:xfrm>
          <a:off x="1189424" y="1415040"/>
          <a:ext cx="10972800" cy="460851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8">
            <a:extLst>
              <a:ext uri="{FF2B5EF4-FFF2-40B4-BE49-F238E27FC236}">
                <a16:creationId xmlns:a16="http://schemas.microsoft.com/office/drawing/2014/main" id="{F09FCA4B-61C5-48A9-98BA-F026EC40C8FF}"/>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10</a:t>
            </a:fld>
            <a:endParaRPr lang="en-GB" sz="1200" dirty="0"/>
          </a:p>
        </p:txBody>
      </p:sp>
    </p:spTree>
    <p:extLst>
      <p:ext uri="{BB962C8B-B14F-4D97-AF65-F5344CB8AC3E}">
        <p14:creationId xmlns:p14="http://schemas.microsoft.com/office/powerpoint/2010/main" val="342981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EF9E-0336-4AD3-910C-5A8B570A5953}"/>
              </a:ext>
            </a:extLst>
          </p:cNvPr>
          <p:cNvSpPr>
            <a:spLocks noGrp="1"/>
          </p:cNvSpPr>
          <p:nvPr>
            <p:ph type="title"/>
          </p:nvPr>
        </p:nvSpPr>
        <p:spPr>
          <a:xfrm>
            <a:off x="786086" y="689363"/>
            <a:ext cx="10972800" cy="710952"/>
          </a:xfrm>
        </p:spPr>
        <p:txBody>
          <a:bodyPr>
            <a:normAutofit fontScale="90000"/>
          </a:bodyPr>
          <a:lstStyle/>
          <a:p>
            <a:r>
              <a:rPr lang="en-GB" dirty="0"/>
              <a:t>Retail market: wants and needs</a:t>
            </a:r>
          </a:p>
        </p:txBody>
      </p:sp>
      <p:graphicFrame>
        <p:nvGraphicFramePr>
          <p:cNvPr id="4" name="Table 4">
            <a:extLst>
              <a:ext uri="{FF2B5EF4-FFF2-40B4-BE49-F238E27FC236}">
                <a16:creationId xmlns:a16="http://schemas.microsoft.com/office/drawing/2014/main" id="{46BBAC3F-DDB8-44F4-95C5-B35A7F158D0D}"/>
              </a:ext>
            </a:extLst>
          </p:cNvPr>
          <p:cNvGraphicFramePr>
            <a:graphicFrameLocks noGrp="1"/>
          </p:cNvGraphicFramePr>
          <p:nvPr>
            <p:ph idx="1"/>
            <p:extLst>
              <p:ext uri="{D42A27DB-BD31-4B8C-83A1-F6EECF244321}">
                <p14:modId xmlns:p14="http://schemas.microsoft.com/office/powerpoint/2010/main" val="670053884"/>
              </p:ext>
            </p:extLst>
          </p:nvPr>
        </p:nvGraphicFramePr>
        <p:xfrm>
          <a:off x="786086" y="1484784"/>
          <a:ext cx="10814992" cy="3108960"/>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val="1188120730"/>
                    </a:ext>
                  </a:extLst>
                </a:gridCol>
                <a:gridCol w="5486400">
                  <a:extLst>
                    <a:ext uri="{9D8B030D-6E8A-4147-A177-3AD203B41FA5}">
                      <a16:colId xmlns:a16="http://schemas.microsoft.com/office/drawing/2014/main" val="1084557330"/>
                    </a:ext>
                  </a:extLst>
                </a:gridCol>
              </a:tblGrid>
              <a:tr h="370840">
                <a:tc>
                  <a:txBody>
                    <a:bodyPr/>
                    <a:lstStyle/>
                    <a:p>
                      <a:r>
                        <a:rPr lang="en-GB" sz="3600" dirty="0"/>
                        <a:t>What people ask for</a:t>
                      </a:r>
                    </a:p>
                  </a:txBody>
                  <a:tcPr/>
                </a:tc>
                <a:tc>
                  <a:txBody>
                    <a:bodyPr/>
                    <a:lstStyle/>
                    <a:p>
                      <a:r>
                        <a:rPr lang="en-GB" sz="3600" dirty="0"/>
                        <a:t>Needs often unmet</a:t>
                      </a:r>
                    </a:p>
                  </a:txBody>
                  <a:tcPr/>
                </a:tc>
                <a:extLst>
                  <a:ext uri="{0D108BD9-81ED-4DB2-BD59-A6C34878D82A}">
                    <a16:rowId xmlns:a16="http://schemas.microsoft.com/office/drawing/2014/main" val="1501930548"/>
                  </a:ext>
                </a:extLst>
              </a:tr>
              <a:tr h="370840">
                <a:tc>
                  <a:txBody>
                    <a:bodyPr/>
                    <a:lstStyle/>
                    <a:p>
                      <a:r>
                        <a:rPr lang="en-GB" sz="3600" dirty="0"/>
                        <a:t>Residential mortgages</a:t>
                      </a:r>
                    </a:p>
                  </a:txBody>
                  <a:tcPr/>
                </a:tc>
                <a:tc>
                  <a:txBody>
                    <a:bodyPr/>
                    <a:lstStyle/>
                    <a:p>
                      <a:r>
                        <a:rPr lang="en-GB" sz="3600" dirty="0"/>
                        <a:t>Equity savings products, ISAs</a:t>
                      </a:r>
                    </a:p>
                  </a:txBody>
                  <a:tcPr/>
                </a:tc>
                <a:extLst>
                  <a:ext uri="{0D108BD9-81ED-4DB2-BD59-A6C34878D82A}">
                    <a16:rowId xmlns:a16="http://schemas.microsoft.com/office/drawing/2014/main" val="3453387855"/>
                  </a:ext>
                </a:extLst>
              </a:tr>
              <a:tr h="370840">
                <a:tc>
                  <a:txBody>
                    <a:bodyPr/>
                    <a:lstStyle/>
                    <a:p>
                      <a:r>
                        <a:rPr lang="en-GB" sz="3600" dirty="0"/>
                        <a:t>Current accounts</a:t>
                      </a:r>
                    </a:p>
                  </a:txBody>
                  <a:tcPr/>
                </a:tc>
                <a:tc>
                  <a:txBody>
                    <a:bodyPr/>
                    <a:lstStyle/>
                    <a:p>
                      <a:r>
                        <a:rPr lang="en-GB" sz="3600" dirty="0"/>
                        <a:t>Pensions wrappers</a:t>
                      </a:r>
                    </a:p>
                  </a:txBody>
                  <a:tcPr/>
                </a:tc>
                <a:extLst>
                  <a:ext uri="{0D108BD9-81ED-4DB2-BD59-A6C34878D82A}">
                    <a16:rowId xmlns:a16="http://schemas.microsoft.com/office/drawing/2014/main" val="4128944611"/>
                  </a:ext>
                </a:extLst>
              </a:tr>
              <a:tr h="370840">
                <a:tc>
                  <a:txBody>
                    <a:bodyPr/>
                    <a:lstStyle/>
                    <a:p>
                      <a:r>
                        <a:rPr lang="en-GB" sz="3600" dirty="0"/>
                        <a:t>Savings accounts</a:t>
                      </a:r>
                    </a:p>
                  </a:txBody>
                  <a:tcPr/>
                </a:tc>
                <a:tc>
                  <a:txBody>
                    <a:bodyPr/>
                    <a:lstStyle/>
                    <a:p>
                      <a:r>
                        <a:rPr lang="en-GB" sz="3600" dirty="0"/>
                        <a:t>Insurance</a:t>
                      </a:r>
                    </a:p>
                  </a:txBody>
                  <a:tcPr/>
                </a:tc>
                <a:extLst>
                  <a:ext uri="{0D108BD9-81ED-4DB2-BD59-A6C34878D82A}">
                    <a16:rowId xmlns:a16="http://schemas.microsoft.com/office/drawing/2014/main" val="1970158794"/>
                  </a:ext>
                </a:extLst>
              </a:tr>
            </a:tbl>
          </a:graphicData>
        </a:graphic>
      </p:graphicFrame>
      <p:sp>
        <p:nvSpPr>
          <p:cNvPr id="6" name="TextBox 5">
            <a:extLst>
              <a:ext uri="{FF2B5EF4-FFF2-40B4-BE49-F238E27FC236}">
                <a16:creationId xmlns:a16="http://schemas.microsoft.com/office/drawing/2014/main" id="{427A1549-7C7C-4BFC-AA68-7420533803EB}"/>
              </a:ext>
            </a:extLst>
          </p:cNvPr>
          <p:cNvSpPr txBox="1"/>
          <p:nvPr/>
        </p:nvSpPr>
        <p:spPr>
          <a:xfrm>
            <a:off x="6251129" y="4852644"/>
            <a:ext cx="4636064" cy="1200329"/>
          </a:xfrm>
          <a:prstGeom prst="rect">
            <a:avLst/>
          </a:prstGeom>
          <a:noFill/>
          <a:ln w="38100">
            <a:solidFill>
              <a:schemeClr val="accent1"/>
            </a:solidFill>
          </a:ln>
        </p:spPr>
        <p:txBody>
          <a:bodyPr wrap="square" rtlCol="0">
            <a:spAutoFit/>
          </a:bodyPr>
          <a:lstStyle/>
          <a:p>
            <a:r>
              <a:rPr lang="en-GB" sz="3600" dirty="0"/>
              <a:t>Scope to sell white-label products</a:t>
            </a:r>
          </a:p>
        </p:txBody>
      </p:sp>
      <p:sp>
        <p:nvSpPr>
          <p:cNvPr id="5" name="Slide Number Placeholder 8">
            <a:extLst>
              <a:ext uri="{FF2B5EF4-FFF2-40B4-BE49-F238E27FC236}">
                <a16:creationId xmlns:a16="http://schemas.microsoft.com/office/drawing/2014/main" id="{2BB81576-3515-47E2-9D06-3DFEF00F5E23}"/>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11</a:t>
            </a:fld>
            <a:endParaRPr lang="en-GB" sz="1200" dirty="0"/>
          </a:p>
        </p:txBody>
      </p:sp>
    </p:spTree>
    <p:extLst>
      <p:ext uri="{BB962C8B-B14F-4D97-AF65-F5344CB8AC3E}">
        <p14:creationId xmlns:p14="http://schemas.microsoft.com/office/powerpoint/2010/main" val="3848483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8379-A639-4B97-85FD-A3B852375BDC}"/>
              </a:ext>
            </a:extLst>
          </p:cNvPr>
          <p:cNvSpPr>
            <a:spLocks noGrp="1"/>
          </p:cNvSpPr>
          <p:nvPr>
            <p:ph type="title"/>
          </p:nvPr>
        </p:nvSpPr>
        <p:spPr/>
        <p:txBody>
          <a:bodyPr/>
          <a:lstStyle/>
          <a:p>
            <a:r>
              <a:rPr lang="en-GB" dirty="0"/>
              <a:t>Corporate market</a:t>
            </a:r>
          </a:p>
        </p:txBody>
      </p:sp>
      <p:graphicFrame>
        <p:nvGraphicFramePr>
          <p:cNvPr id="4" name="Table 4">
            <a:extLst>
              <a:ext uri="{FF2B5EF4-FFF2-40B4-BE49-F238E27FC236}">
                <a16:creationId xmlns:a16="http://schemas.microsoft.com/office/drawing/2014/main" id="{F35F1178-07E4-4CBD-AEB4-21A7A7BDB189}"/>
              </a:ext>
            </a:extLst>
          </p:cNvPr>
          <p:cNvGraphicFramePr>
            <a:graphicFrameLocks/>
          </p:cNvGraphicFramePr>
          <p:nvPr>
            <p:extLst>
              <p:ext uri="{D42A27DB-BD31-4B8C-83A1-F6EECF244321}">
                <p14:modId xmlns:p14="http://schemas.microsoft.com/office/powerpoint/2010/main" val="2210115049"/>
              </p:ext>
            </p:extLst>
          </p:nvPr>
        </p:nvGraphicFramePr>
        <p:xfrm>
          <a:off x="767408" y="1935163"/>
          <a:ext cx="10814992" cy="2468880"/>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val="1188120730"/>
                    </a:ext>
                  </a:extLst>
                </a:gridCol>
                <a:gridCol w="5486400">
                  <a:extLst>
                    <a:ext uri="{9D8B030D-6E8A-4147-A177-3AD203B41FA5}">
                      <a16:colId xmlns:a16="http://schemas.microsoft.com/office/drawing/2014/main" val="1084557330"/>
                    </a:ext>
                  </a:extLst>
                </a:gridCol>
              </a:tblGrid>
              <a:tr h="370840">
                <a:tc>
                  <a:txBody>
                    <a:bodyPr/>
                    <a:lstStyle/>
                    <a:p>
                      <a:r>
                        <a:rPr lang="en-GB" sz="3600" dirty="0"/>
                        <a:t>What people ask for</a:t>
                      </a:r>
                    </a:p>
                  </a:txBody>
                  <a:tcPr/>
                </a:tc>
                <a:tc>
                  <a:txBody>
                    <a:bodyPr/>
                    <a:lstStyle/>
                    <a:p>
                      <a:r>
                        <a:rPr lang="en-GB" sz="3600" dirty="0"/>
                        <a:t>Needs often unmet</a:t>
                      </a:r>
                    </a:p>
                  </a:txBody>
                  <a:tcPr/>
                </a:tc>
                <a:extLst>
                  <a:ext uri="{0D108BD9-81ED-4DB2-BD59-A6C34878D82A}">
                    <a16:rowId xmlns:a16="http://schemas.microsoft.com/office/drawing/2014/main" val="1501930548"/>
                  </a:ext>
                </a:extLst>
              </a:tr>
              <a:tr h="370840">
                <a:tc>
                  <a:txBody>
                    <a:bodyPr/>
                    <a:lstStyle/>
                    <a:p>
                      <a:r>
                        <a:rPr lang="en-GB" sz="3600" dirty="0"/>
                        <a:t>Business loans</a:t>
                      </a:r>
                    </a:p>
                  </a:txBody>
                  <a:tcPr/>
                </a:tc>
                <a:tc>
                  <a:txBody>
                    <a:bodyPr/>
                    <a:lstStyle/>
                    <a:p>
                      <a:r>
                        <a:rPr lang="en-GB" sz="3600" dirty="0"/>
                        <a:t>Hedging FX risk</a:t>
                      </a:r>
                    </a:p>
                  </a:txBody>
                  <a:tcPr/>
                </a:tc>
                <a:extLst>
                  <a:ext uri="{0D108BD9-81ED-4DB2-BD59-A6C34878D82A}">
                    <a16:rowId xmlns:a16="http://schemas.microsoft.com/office/drawing/2014/main" val="3453387855"/>
                  </a:ext>
                </a:extLst>
              </a:tr>
              <a:tr h="370840">
                <a:tc>
                  <a:txBody>
                    <a:bodyPr/>
                    <a:lstStyle/>
                    <a:p>
                      <a:r>
                        <a:rPr lang="en-GB" sz="3600" dirty="0"/>
                        <a:t>Property development finance</a:t>
                      </a:r>
                    </a:p>
                  </a:txBody>
                  <a:tcPr/>
                </a:tc>
                <a:tc>
                  <a:txBody>
                    <a:bodyPr/>
                    <a:lstStyle/>
                    <a:p>
                      <a:r>
                        <a:rPr lang="en-GB" sz="3600" dirty="0"/>
                        <a:t>Hedging interest rate risk</a:t>
                      </a:r>
                    </a:p>
                  </a:txBody>
                  <a:tcPr/>
                </a:tc>
                <a:extLst>
                  <a:ext uri="{0D108BD9-81ED-4DB2-BD59-A6C34878D82A}">
                    <a16:rowId xmlns:a16="http://schemas.microsoft.com/office/drawing/2014/main" val="4128944611"/>
                  </a:ext>
                </a:extLst>
              </a:tr>
            </a:tbl>
          </a:graphicData>
        </a:graphic>
      </p:graphicFrame>
      <p:sp>
        <p:nvSpPr>
          <p:cNvPr id="5" name="Slide Number Placeholder 8">
            <a:extLst>
              <a:ext uri="{FF2B5EF4-FFF2-40B4-BE49-F238E27FC236}">
                <a16:creationId xmlns:a16="http://schemas.microsoft.com/office/drawing/2014/main" id="{229F0053-1F0B-420B-BAC3-50B314047DE9}"/>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12</a:t>
            </a:fld>
            <a:endParaRPr lang="en-GB" sz="1200" dirty="0"/>
          </a:p>
        </p:txBody>
      </p:sp>
    </p:spTree>
    <p:extLst>
      <p:ext uri="{BB962C8B-B14F-4D97-AF65-F5344CB8AC3E}">
        <p14:creationId xmlns:p14="http://schemas.microsoft.com/office/powerpoint/2010/main" val="1569917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2420888"/>
            <a:ext cx="10009112" cy="1362456"/>
          </a:xfrm>
        </p:spPr>
        <p:txBody>
          <a:bodyPr/>
          <a:lstStyle/>
          <a:p>
            <a:pPr algn="ctr"/>
            <a:r>
              <a:rPr lang="en-GB" dirty="0"/>
              <a:t>Competitors</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13</a:t>
            </a:fld>
            <a:endParaRPr lang="en-GB" sz="1200" dirty="0"/>
          </a:p>
        </p:txBody>
      </p:sp>
    </p:spTree>
    <p:extLst>
      <p:ext uri="{BB962C8B-B14F-4D97-AF65-F5344CB8AC3E}">
        <p14:creationId xmlns:p14="http://schemas.microsoft.com/office/powerpoint/2010/main" val="2153068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7FA6A-D204-4E07-8518-F533EC0ED3F8}"/>
              </a:ext>
            </a:extLst>
          </p:cNvPr>
          <p:cNvSpPr>
            <a:spLocks noGrp="1"/>
          </p:cNvSpPr>
          <p:nvPr>
            <p:ph type="title"/>
          </p:nvPr>
        </p:nvSpPr>
        <p:spPr/>
        <p:txBody>
          <a:bodyPr/>
          <a:lstStyle/>
          <a:p>
            <a:r>
              <a:rPr lang="en-GB" dirty="0"/>
              <a:t>Who are they</a:t>
            </a:r>
          </a:p>
        </p:txBody>
      </p:sp>
      <p:sp>
        <p:nvSpPr>
          <p:cNvPr id="3" name="Content Placeholder 2">
            <a:extLst>
              <a:ext uri="{FF2B5EF4-FFF2-40B4-BE49-F238E27FC236}">
                <a16:creationId xmlns:a16="http://schemas.microsoft.com/office/drawing/2014/main" id="{4EAE77A4-04F4-45D6-B9AD-9AF8EF40D367}"/>
              </a:ext>
            </a:extLst>
          </p:cNvPr>
          <p:cNvSpPr>
            <a:spLocks noGrp="1"/>
          </p:cNvSpPr>
          <p:nvPr>
            <p:ph idx="1"/>
          </p:nvPr>
        </p:nvSpPr>
        <p:spPr/>
        <p:txBody>
          <a:bodyPr/>
          <a:lstStyle/>
          <a:p>
            <a:r>
              <a:rPr lang="en-GB" dirty="0"/>
              <a:t>Dedicated Islamic banks</a:t>
            </a:r>
          </a:p>
          <a:p>
            <a:pPr lvl="1"/>
            <a:r>
              <a:rPr lang="en-GB" dirty="0"/>
              <a:t>Retail</a:t>
            </a:r>
          </a:p>
          <a:p>
            <a:pPr lvl="1"/>
            <a:r>
              <a:rPr lang="en-GB" dirty="0"/>
              <a:t>Corporate</a:t>
            </a:r>
          </a:p>
          <a:p>
            <a:r>
              <a:rPr lang="en-GB" dirty="0"/>
              <a:t>Windows of foreign conventional banks from OIC countries</a:t>
            </a:r>
          </a:p>
          <a:p>
            <a:r>
              <a:rPr lang="en-GB" dirty="0"/>
              <a:t>Windows of UK conventional banks</a:t>
            </a:r>
          </a:p>
        </p:txBody>
      </p:sp>
      <p:sp>
        <p:nvSpPr>
          <p:cNvPr id="4" name="Slide Number Placeholder 8">
            <a:extLst>
              <a:ext uri="{FF2B5EF4-FFF2-40B4-BE49-F238E27FC236}">
                <a16:creationId xmlns:a16="http://schemas.microsoft.com/office/drawing/2014/main" id="{C8958024-AF11-4928-B59A-2FEF7FCAD345}"/>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14</a:t>
            </a:fld>
            <a:endParaRPr lang="en-GB" sz="1200" dirty="0"/>
          </a:p>
        </p:txBody>
      </p:sp>
    </p:spTree>
    <p:extLst>
      <p:ext uri="{BB962C8B-B14F-4D97-AF65-F5344CB8AC3E}">
        <p14:creationId xmlns:p14="http://schemas.microsoft.com/office/powerpoint/2010/main" val="154914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43CB-1F19-4AB0-9FB0-6BC916BEDAF2}"/>
              </a:ext>
            </a:extLst>
          </p:cNvPr>
          <p:cNvSpPr>
            <a:spLocks noGrp="1"/>
          </p:cNvSpPr>
          <p:nvPr>
            <p:ph type="title"/>
          </p:nvPr>
        </p:nvSpPr>
        <p:spPr/>
        <p:txBody>
          <a:bodyPr/>
          <a:lstStyle/>
          <a:p>
            <a:r>
              <a:rPr lang="en-GB" dirty="0"/>
              <a:t>Retail Islamic banks</a:t>
            </a:r>
          </a:p>
        </p:txBody>
      </p:sp>
      <p:sp>
        <p:nvSpPr>
          <p:cNvPr id="3" name="Content Placeholder 2">
            <a:extLst>
              <a:ext uri="{FF2B5EF4-FFF2-40B4-BE49-F238E27FC236}">
                <a16:creationId xmlns:a16="http://schemas.microsoft.com/office/drawing/2014/main" id="{6217A4EC-97FA-42D9-B093-7F07855E3986}"/>
              </a:ext>
            </a:extLst>
          </p:cNvPr>
          <p:cNvSpPr>
            <a:spLocks noGrp="1"/>
          </p:cNvSpPr>
          <p:nvPr>
            <p:ph idx="1"/>
          </p:nvPr>
        </p:nvSpPr>
        <p:spPr/>
        <p:txBody>
          <a:bodyPr/>
          <a:lstStyle/>
          <a:p>
            <a:r>
              <a:rPr lang="en-GB" dirty="0"/>
              <a:t>Al Rayan Bank - was Islamic Bank of Britain</a:t>
            </a:r>
          </a:p>
          <a:p>
            <a:pPr lvl="1"/>
            <a:r>
              <a:rPr lang="en-GB" dirty="0"/>
              <a:t>Domestic retail focus</a:t>
            </a:r>
          </a:p>
          <a:p>
            <a:r>
              <a:rPr lang="en-GB" dirty="0"/>
              <a:t>ADIB (UK) – subsidiary of Abu Dhabi Islamic Bank</a:t>
            </a:r>
          </a:p>
          <a:p>
            <a:pPr lvl="1"/>
            <a:r>
              <a:rPr lang="en-GB" dirty="0"/>
              <a:t>Focus on inbound HNW individuals</a:t>
            </a:r>
          </a:p>
        </p:txBody>
      </p:sp>
      <p:sp>
        <p:nvSpPr>
          <p:cNvPr id="4" name="Slide Number Placeholder 8">
            <a:extLst>
              <a:ext uri="{FF2B5EF4-FFF2-40B4-BE49-F238E27FC236}">
                <a16:creationId xmlns:a16="http://schemas.microsoft.com/office/drawing/2014/main" id="{C4C61FCC-8EDD-41E1-A4B0-D1B639E14F9F}"/>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15</a:t>
            </a:fld>
            <a:endParaRPr lang="en-GB" sz="1200" dirty="0"/>
          </a:p>
        </p:txBody>
      </p:sp>
    </p:spTree>
    <p:extLst>
      <p:ext uri="{BB962C8B-B14F-4D97-AF65-F5344CB8AC3E}">
        <p14:creationId xmlns:p14="http://schemas.microsoft.com/office/powerpoint/2010/main" val="256107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702DD-7660-4B32-8C6F-EC6F9D848190}"/>
              </a:ext>
            </a:extLst>
          </p:cNvPr>
          <p:cNvSpPr>
            <a:spLocks noGrp="1"/>
          </p:cNvSpPr>
          <p:nvPr>
            <p:ph type="title"/>
          </p:nvPr>
        </p:nvSpPr>
        <p:spPr/>
        <p:txBody>
          <a:bodyPr/>
          <a:lstStyle/>
          <a:p>
            <a:r>
              <a:rPr lang="en-GB" dirty="0"/>
              <a:t>Corporate Islamic banks</a:t>
            </a:r>
          </a:p>
        </p:txBody>
      </p:sp>
      <p:sp>
        <p:nvSpPr>
          <p:cNvPr id="3" name="Content Placeholder 2">
            <a:extLst>
              <a:ext uri="{FF2B5EF4-FFF2-40B4-BE49-F238E27FC236}">
                <a16:creationId xmlns:a16="http://schemas.microsoft.com/office/drawing/2014/main" id="{574CC78E-8A91-4262-B540-1066BABA7166}"/>
              </a:ext>
            </a:extLst>
          </p:cNvPr>
          <p:cNvSpPr>
            <a:spLocks noGrp="1"/>
          </p:cNvSpPr>
          <p:nvPr>
            <p:ph idx="1"/>
          </p:nvPr>
        </p:nvSpPr>
        <p:spPr/>
        <p:txBody>
          <a:bodyPr/>
          <a:lstStyle/>
          <a:p>
            <a:r>
              <a:rPr lang="en-GB" dirty="0"/>
              <a:t>Bank of London and the Middle East</a:t>
            </a:r>
          </a:p>
          <a:p>
            <a:r>
              <a:rPr lang="en-GB" dirty="0" err="1"/>
              <a:t>Rasmala</a:t>
            </a:r>
            <a:r>
              <a:rPr lang="en-GB" dirty="0"/>
              <a:t> – was European Islamic Investment Bank</a:t>
            </a:r>
          </a:p>
          <a:p>
            <a:r>
              <a:rPr lang="en-GB" dirty="0"/>
              <a:t>Gatehouse</a:t>
            </a:r>
          </a:p>
          <a:p>
            <a:r>
              <a:rPr lang="en-GB" dirty="0"/>
              <a:t>QIB (UK) – subsidiary of Qatar Islamic Bank</a:t>
            </a:r>
          </a:p>
          <a:p>
            <a:endParaRPr lang="en-GB" dirty="0"/>
          </a:p>
        </p:txBody>
      </p:sp>
      <p:sp>
        <p:nvSpPr>
          <p:cNvPr id="4" name="Slide Number Placeholder 8">
            <a:extLst>
              <a:ext uri="{FF2B5EF4-FFF2-40B4-BE49-F238E27FC236}">
                <a16:creationId xmlns:a16="http://schemas.microsoft.com/office/drawing/2014/main" id="{5A22B3F7-9A8C-4829-9E63-F0CA72823A2B}"/>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16</a:t>
            </a:fld>
            <a:endParaRPr lang="en-GB" sz="1200" dirty="0"/>
          </a:p>
        </p:txBody>
      </p:sp>
    </p:spTree>
    <p:extLst>
      <p:ext uri="{BB962C8B-B14F-4D97-AF65-F5344CB8AC3E}">
        <p14:creationId xmlns:p14="http://schemas.microsoft.com/office/powerpoint/2010/main" val="349719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069D2-D8E9-4AC8-9211-580E0150AB5B}"/>
              </a:ext>
            </a:extLst>
          </p:cNvPr>
          <p:cNvSpPr>
            <a:spLocks noGrp="1"/>
          </p:cNvSpPr>
          <p:nvPr>
            <p:ph type="title"/>
          </p:nvPr>
        </p:nvSpPr>
        <p:spPr/>
        <p:txBody>
          <a:bodyPr/>
          <a:lstStyle/>
          <a:p>
            <a:r>
              <a:rPr lang="en-GB" dirty="0"/>
              <a:t>Results from start to 31 Dec 2018</a:t>
            </a:r>
          </a:p>
        </p:txBody>
      </p:sp>
      <p:graphicFrame>
        <p:nvGraphicFramePr>
          <p:cNvPr id="4" name="Table 4">
            <a:extLst>
              <a:ext uri="{FF2B5EF4-FFF2-40B4-BE49-F238E27FC236}">
                <a16:creationId xmlns:a16="http://schemas.microsoft.com/office/drawing/2014/main" id="{A8E6A4B2-153B-4BEF-888A-F56CD1E0BD9F}"/>
              </a:ext>
            </a:extLst>
          </p:cNvPr>
          <p:cNvGraphicFramePr>
            <a:graphicFrameLocks noGrp="1"/>
          </p:cNvGraphicFramePr>
          <p:nvPr>
            <p:ph idx="1"/>
            <p:extLst>
              <p:ext uri="{D42A27DB-BD31-4B8C-83A1-F6EECF244321}">
                <p14:modId xmlns:p14="http://schemas.microsoft.com/office/powerpoint/2010/main" val="2622175704"/>
              </p:ext>
            </p:extLst>
          </p:nvPr>
        </p:nvGraphicFramePr>
        <p:xfrm>
          <a:off x="609600" y="1935163"/>
          <a:ext cx="10382944" cy="3566160"/>
        </p:xfrm>
        <a:graphic>
          <a:graphicData uri="http://schemas.openxmlformats.org/drawingml/2006/table">
            <a:tbl>
              <a:tblPr firstRow="1" bandRow="1">
                <a:tableStyleId>{5C22544A-7EE6-4342-B048-85BDC9FD1C3A}</a:tableStyleId>
              </a:tblPr>
              <a:tblGrid>
                <a:gridCol w="3460982">
                  <a:extLst>
                    <a:ext uri="{9D8B030D-6E8A-4147-A177-3AD203B41FA5}">
                      <a16:colId xmlns:a16="http://schemas.microsoft.com/office/drawing/2014/main" val="3780388767"/>
                    </a:ext>
                  </a:extLst>
                </a:gridCol>
                <a:gridCol w="2548137">
                  <a:extLst>
                    <a:ext uri="{9D8B030D-6E8A-4147-A177-3AD203B41FA5}">
                      <a16:colId xmlns:a16="http://schemas.microsoft.com/office/drawing/2014/main" val="2069655697"/>
                    </a:ext>
                  </a:extLst>
                </a:gridCol>
                <a:gridCol w="4373825">
                  <a:extLst>
                    <a:ext uri="{9D8B030D-6E8A-4147-A177-3AD203B41FA5}">
                      <a16:colId xmlns:a16="http://schemas.microsoft.com/office/drawing/2014/main" val="2664484673"/>
                    </a:ext>
                  </a:extLst>
                </a:gridCol>
              </a:tblGrid>
              <a:tr h="370840">
                <a:tc>
                  <a:txBody>
                    <a:bodyPr/>
                    <a:lstStyle/>
                    <a:p>
                      <a:r>
                        <a:rPr lang="en-GB" sz="2400" dirty="0"/>
                        <a:t>Name</a:t>
                      </a:r>
                    </a:p>
                  </a:txBody>
                  <a:tcPr/>
                </a:tc>
                <a:tc>
                  <a:txBody>
                    <a:bodyPr/>
                    <a:lstStyle/>
                    <a:p>
                      <a:r>
                        <a:rPr lang="en-GB" sz="2400" dirty="0"/>
                        <a:t>Cumulative losses £’m</a:t>
                      </a:r>
                    </a:p>
                  </a:txBody>
                  <a:tcPr/>
                </a:tc>
                <a:tc>
                  <a:txBody>
                    <a:bodyPr/>
                    <a:lstStyle/>
                    <a:p>
                      <a:r>
                        <a:rPr lang="en-GB" sz="2400" dirty="0"/>
                        <a:t>Cumulative capital increases (net of repurchases) £’m</a:t>
                      </a:r>
                    </a:p>
                  </a:txBody>
                  <a:tcPr/>
                </a:tc>
                <a:extLst>
                  <a:ext uri="{0D108BD9-81ED-4DB2-BD59-A6C34878D82A}">
                    <a16:rowId xmlns:a16="http://schemas.microsoft.com/office/drawing/2014/main" val="1728966308"/>
                  </a:ext>
                </a:extLst>
              </a:tr>
              <a:tr h="370840">
                <a:tc>
                  <a:txBody>
                    <a:bodyPr/>
                    <a:lstStyle/>
                    <a:p>
                      <a:r>
                        <a:rPr lang="en-GB" sz="2400" dirty="0"/>
                        <a:t>Al Rayan was IBB</a:t>
                      </a:r>
                    </a:p>
                  </a:txBody>
                  <a:tcPr/>
                </a:tc>
                <a:tc>
                  <a:txBody>
                    <a:bodyPr/>
                    <a:lstStyle/>
                    <a:p>
                      <a:r>
                        <a:rPr lang="en-GB" sz="2400" dirty="0"/>
                        <a:t>- 31</a:t>
                      </a:r>
                    </a:p>
                  </a:txBody>
                  <a:tcPr/>
                </a:tc>
                <a:tc>
                  <a:txBody>
                    <a:bodyPr/>
                    <a:lstStyle/>
                    <a:p>
                      <a:r>
                        <a:rPr lang="en-GB" sz="2400" dirty="0"/>
                        <a:t>120</a:t>
                      </a:r>
                    </a:p>
                  </a:txBody>
                  <a:tcPr/>
                </a:tc>
                <a:extLst>
                  <a:ext uri="{0D108BD9-81ED-4DB2-BD59-A6C34878D82A}">
                    <a16:rowId xmlns:a16="http://schemas.microsoft.com/office/drawing/2014/main" val="3297781568"/>
                  </a:ext>
                </a:extLst>
              </a:tr>
              <a:tr h="370840">
                <a:tc>
                  <a:txBody>
                    <a:bodyPr/>
                    <a:lstStyle/>
                    <a:p>
                      <a:r>
                        <a:rPr lang="en-GB" sz="2400" dirty="0"/>
                        <a:t>ADIB (UK)</a:t>
                      </a:r>
                    </a:p>
                  </a:txBody>
                  <a:tcPr/>
                </a:tc>
                <a:tc>
                  <a:txBody>
                    <a:bodyPr/>
                    <a:lstStyle/>
                    <a:p>
                      <a:r>
                        <a:rPr lang="en-GB" sz="2400" dirty="0"/>
                        <a:t>- 22</a:t>
                      </a:r>
                    </a:p>
                  </a:txBody>
                  <a:tcPr/>
                </a:tc>
                <a:tc>
                  <a:txBody>
                    <a:bodyPr/>
                    <a:lstStyle/>
                    <a:p>
                      <a:r>
                        <a:rPr lang="en-GB" sz="2400" dirty="0"/>
                        <a:t>58</a:t>
                      </a:r>
                    </a:p>
                  </a:txBody>
                  <a:tcPr/>
                </a:tc>
                <a:extLst>
                  <a:ext uri="{0D108BD9-81ED-4DB2-BD59-A6C34878D82A}">
                    <a16:rowId xmlns:a16="http://schemas.microsoft.com/office/drawing/2014/main" val="4203721386"/>
                  </a:ext>
                </a:extLst>
              </a:tr>
              <a:tr h="370840">
                <a:tc>
                  <a:txBody>
                    <a:bodyPr/>
                    <a:lstStyle/>
                    <a:p>
                      <a:r>
                        <a:rPr lang="en-GB" sz="2400" dirty="0"/>
                        <a:t>BLME</a:t>
                      </a:r>
                    </a:p>
                  </a:txBody>
                  <a:tcPr/>
                </a:tc>
                <a:tc>
                  <a:txBody>
                    <a:bodyPr/>
                    <a:lstStyle/>
                    <a:p>
                      <a:r>
                        <a:rPr lang="en-GB" sz="2400" dirty="0"/>
                        <a:t>- 21</a:t>
                      </a:r>
                    </a:p>
                  </a:txBody>
                  <a:tcPr/>
                </a:tc>
                <a:tc>
                  <a:txBody>
                    <a:bodyPr/>
                    <a:lstStyle/>
                    <a:p>
                      <a:r>
                        <a:rPr lang="en-GB" sz="2400" dirty="0"/>
                        <a:t>255</a:t>
                      </a:r>
                    </a:p>
                  </a:txBody>
                  <a:tcPr/>
                </a:tc>
                <a:extLst>
                  <a:ext uri="{0D108BD9-81ED-4DB2-BD59-A6C34878D82A}">
                    <a16:rowId xmlns:a16="http://schemas.microsoft.com/office/drawing/2014/main" val="2644894756"/>
                  </a:ext>
                </a:extLst>
              </a:tr>
              <a:tr h="370840">
                <a:tc>
                  <a:txBody>
                    <a:bodyPr/>
                    <a:lstStyle/>
                    <a:p>
                      <a:r>
                        <a:rPr lang="en-GB" sz="2400" dirty="0" err="1"/>
                        <a:t>Rasmala</a:t>
                      </a:r>
                      <a:r>
                        <a:rPr lang="en-GB" sz="2400" dirty="0"/>
                        <a:t> was EIIB</a:t>
                      </a:r>
                    </a:p>
                  </a:txBody>
                  <a:tcPr/>
                </a:tc>
                <a:tc>
                  <a:txBody>
                    <a:bodyPr/>
                    <a:lstStyle/>
                    <a:p>
                      <a:r>
                        <a:rPr lang="en-GB" sz="2400" dirty="0"/>
                        <a:t>- 66</a:t>
                      </a:r>
                    </a:p>
                  </a:txBody>
                  <a:tcPr/>
                </a:tc>
                <a:tc>
                  <a:txBody>
                    <a:bodyPr/>
                    <a:lstStyle/>
                    <a:p>
                      <a:r>
                        <a:rPr lang="en-GB" sz="2400" dirty="0"/>
                        <a:t>141</a:t>
                      </a:r>
                    </a:p>
                  </a:txBody>
                  <a:tcPr/>
                </a:tc>
                <a:extLst>
                  <a:ext uri="{0D108BD9-81ED-4DB2-BD59-A6C34878D82A}">
                    <a16:rowId xmlns:a16="http://schemas.microsoft.com/office/drawing/2014/main" val="1534815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Gatehouse</a:t>
                      </a:r>
                    </a:p>
                  </a:txBody>
                  <a:tcPr/>
                </a:tc>
                <a:tc>
                  <a:txBody>
                    <a:bodyPr/>
                    <a:lstStyle/>
                    <a:p>
                      <a:r>
                        <a:rPr lang="en-GB" sz="2400" dirty="0"/>
                        <a:t>- 40</a:t>
                      </a:r>
                    </a:p>
                  </a:txBody>
                  <a:tcPr/>
                </a:tc>
                <a:tc>
                  <a:txBody>
                    <a:bodyPr/>
                    <a:lstStyle/>
                    <a:p>
                      <a:r>
                        <a:rPr lang="en-GB" sz="2400" dirty="0"/>
                        <a:t>150</a:t>
                      </a:r>
                    </a:p>
                  </a:txBody>
                  <a:tcPr/>
                </a:tc>
                <a:extLst>
                  <a:ext uri="{0D108BD9-81ED-4DB2-BD59-A6C34878D82A}">
                    <a16:rowId xmlns:a16="http://schemas.microsoft.com/office/drawing/2014/main" val="2456567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QIB (UK)</a:t>
                      </a:r>
                    </a:p>
                  </a:txBody>
                  <a:tcPr/>
                </a:tc>
                <a:tc>
                  <a:txBody>
                    <a:bodyPr/>
                    <a:lstStyle/>
                    <a:p>
                      <a:r>
                        <a:rPr lang="en-GB" sz="2400" dirty="0"/>
                        <a:t>- 21</a:t>
                      </a:r>
                    </a:p>
                  </a:txBody>
                  <a:tcPr/>
                </a:tc>
                <a:tc>
                  <a:txBody>
                    <a:bodyPr/>
                    <a:lstStyle/>
                    <a:p>
                      <a:r>
                        <a:rPr lang="en-GB" sz="2400" dirty="0"/>
                        <a:t>86</a:t>
                      </a:r>
                    </a:p>
                  </a:txBody>
                  <a:tcPr/>
                </a:tc>
                <a:extLst>
                  <a:ext uri="{0D108BD9-81ED-4DB2-BD59-A6C34878D82A}">
                    <a16:rowId xmlns:a16="http://schemas.microsoft.com/office/drawing/2014/main" val="2964219972"/>
                  </a:ext>
                </a:extLst>
              </a:tr>
            </a:tbl>
          </a:graphicData>
        </a:graphic>
      </p:graphicFrame>
      <p:sp>
        <p:nvSpPr>
          <p:cNvPr id="5" name="Slide Number Placeholder 8">
            <a:extLst>
              <a:ext uri="{FF2B5EF4-FFF2-40B4-BE49-F238E27FC236}">
                <a16:creationId xmlns:a16="http://schemas.microsoft.com/office/drawing/2014/main" id="{5A8FEA8C-EF96-434E-A455-C6204BEDB294}"/>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17</a:t>
            </a:fld>
            <a:endParaRPr lang="en-GB" sz="1200" dirty="0"/>
          </a:p>
        </p:txBody>
      </p:sp>
    </p:spTree>
    <p:extLst>
      <p:ext uri="{BB962C8B-B14F-4D97-AF65-F5344CB8AC3E}">
        <p14:creationId xmlns:p14="http://schemas.microsoft.com/office/powerpoint/2010/main" val="618318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3DF3-AC88-488D-B423-4EFC38366258}"/>
              </a:ext>
            </a:extLst>
          </p:cNvPr>
          <p:cNvSpPr>
            <a:spLocks noGrp="1"/>
          </p:cNvSpPr>
          <p:nvPr>
            <p:ph type="title"/>
          </p:nvPr>
        </p:nvSpPr>
        <p:spPr/>
        <p:txBody>
          <a:bodyPr/>
          <a:lstStyle/>
          <a:p>
            <a:r>
              <a:rPr lang="en-GB" dirty="0"/>
              <a:t>Windows of conventional banks</a:t>
            </a:r>
          </a:p>
        </p:txBody>
      </p:sp>
      <p:sp>
        <p:nvSpPr>
          <p:cNvPr id="3" name="Content Placeholder 2">
            <a:extLst>
              <a:ext uri="{FF2B5EF4-FFF2-40B4-BE49-F238E27FC236}">
                <a16:creationId xmlns:a16="http://schemas.microsoft.com/office/drawing/2014/main" id="{FCA1BC20-0E11-4469-B370-3810B1594650}"/>
              </a:ext>
            </a:extLst>
          </p:cNvPr>
          <p:cNvSpPr>
            <a:spLocks noGrp="1"/>
          </p:cNvSpPr>
          <p:nvPr>
            <p:ph idx="1"/>
          </p:nvPr>
        </p:nvSpPr>
        <p:spPr/>
        <p:txBody>
          <a:bodyPr/>
          <a:lstStyle/>
          <a:p>
            <a:r>
              <a:rPr lang="en-GB" dirty="0"/>
              <a:t>UK conventional banks</a:t>
            </a:r>
          </a:p>
          <a:p>
            <a:pPr lvl="1"/>
            <a:r>
              <a:rPr lang="en-GB" dirty="0"/>
              <a:t>HSBC closed down HSBC </a:t>
            </a:r>
            <a:r>
              <a:rPr lang="en-GB" dirty="0" err="1"/>
              <a:t>Amanah</a:t>
            </a:r>
            <a:r>
              <a:rPr lang="en-GB" dirty="0"/>
              <a:t> in UK</a:t>
            </a:r>
          </a:p>
          <a:p>
            <a:pPr lvl="1"/>
            <a:r>
              <a:rPr lang="en-GB" dirty="0"/>
              <a:t>Lloyds minor offering</a:t>
            </a:r>
          </a:p>
          <a:p>
            <a:pPr lvl="1"/>
            <a:r>
              <a:rPr lang="en-GB" dirty="0"/>
              <a:t>May be others</a:t>
            </a:r>
          </a:p>
          <a:p>
            <a:pPr lvl="1"/>
            <a:r>
              <a:rPr lang="en-GB" dirty="0"/>
              <a:t>No easily available financial data</a:t>
            </a:r>
          </a:p>
          <a:p>
            <a:pPr lvl="1"/>
            <a:r>
              <a:rPr lang="en-GB" dirty="0"/>
              <a:t>International Islamic banking desks for sukuk issues, derivatives etc</a:t>
            </a:r>
          </a:p>
          <a:p>
            <a:r>
              <a:rPr lang="en-GB" dirty="0"/>
              <a:t>Foreign conventional banks</a:t>
            </a:r>
          </a:p>
          <a:p>
            <a:pPr lvl="1"/>
            <a:r>
              <a:rPr lang="en-GB" dirty="0"/>
              <a:t>Minor presence for HNWI</a:t>
            </a:r>
          </a:p>
        </p:txBody>
      </p:sp>
      <p:sp>
        <p:nvSpPr>
          <p:cNvPr id="4" name="Slide Number Placeholder 8">
            <a:extLst>
              <a:ext uri="{FF2B5EF4-FFF2-40B4-BE49-F238E27FC236}">
                <a16:creationId xmlns:a16="http://schemas.microsoft.com/office/drawing/2014/main" id="{305336D2-9A51-4C4C-B954-296AB7052331}"/>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18</a:t>
            </a:fld>
            <a:endParaRPr lang="en-GB" sz="1200" dirty="0"/>
          </a:p>
        </p:txBody>
      </p:sp>
    </p:spTree>
    <p:extLst>
      <p:ext uri="{BB962C8B-B14F-4D97-AF65-F5344CB8AC3E}">
        <p14:creationId xmlns:p14="http://schemas.microsoft.com/office/powerpoint/2010/main" val="2721161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106" y="2603756"/>
            <a:ext cx="7128792" cy="1650488"/>
          </a:xfrm>
        </p:spPr>
        <p:txBody>
          <a:bodyPr/>
          <a:lstStyle/>
          <a:p>
            <a:r>
              <a:rPr lang="en-GB" dirty="0"/>
              <a:t>HBZ advantages </a:t>
            </a:r>
            <a:br>
              <a:rPr lang="en-GB" dirty="0"/>
            </a:br>
            <a:r>
              <a:rPr lang="en-GB" dirty="0"/>
              <a:t>and disadvantages</a:t>
            </a:r>
          </a:p>
        </p:txBody>
      </p:sp>
      <p:sp>
        <p:nvSpPr>
          <p:cNvPr id="4"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19</a:t>
            </a:fld>
            <a:endParaRPr lang="en-GB" sz="1200" dirty="0"/>
          </a:p>
        </p:txBody>
      </p:sp>
    </p:spTree>
    <p:extLst>
      <p:ext uri="{BB962C8B-B14F-4D97-AF65-F5344CB8AC3E}">
        <p14:creationId xmlns:p14="http://schemas.microsoft.com/office/powerpoint/2010/main" val="397287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42226"/>
            <a:ext cx="10972800" cy="1143000"/>
          </a:xfrm>
        </p:spPr>
        <p:txBody>
          <a:bodyPr/>
          <a:lstStyle/>
          <a:p>
            <a:r>
              <a:rPr lang="en-GB" dirty="0"/>
              <a:t>Disclaimer</a:t>
            </a:r>
          </a:p>
        </p:txBody>
      </p:sp>
      <p:sp>
        <p:nvSpPr>
          <p:cNvPr id="3" name="Content Placeholder 2"/>
          <p:cNvSpPr>
            <a:spLocks noGrp="1"/>
          </p:cNvSpPr>
          <p:nvPr>
            <p:ph idx="1"/>
          </p:nvPr>
        </p:nvSpPr>
        <p:spPr>
          <a:xfrm>
            <a:off x="1076425" y="1885226"/>
            <a:ext cx="10060135" cy="4389120"/>
          </a:xfrm>
        </p:spPr>
        <p:txBody>
          <a:bodyPr/>
          <a:lstStyle/>
          <a:p>
            <a:r>
              <a:rPr lang="en-GB" dirty="0"/>
              <a:t>Taxation and finance are complex subjects and almost all issues require specific professional advice.</a:t>
            </a:r>
          </a:p>
          <a:p>
            <a:r>
              <a:rPr lang="en-GB" dirty="0"/>
              <a:t>Nothing in this presentation is intended to constitute professional advice.</a:t>
            </a:r>
          </a:p>
          <a:p>
            <a:r>
              <a:rPr lang="en-GB" dirty="0"/>
              <a:t>The speaker accepts no responsibility to Habib Bank Zurich plc, or to anyone else, from acting, or refraining from acting, as a result of anything shown or said during this presentation.</a:t>
            </a:r>
          </a:p>
        </p:txBody>
      </p:sp>
      <p:sp>
        <p:nvSpPr>
          <p:cNvPr id="4" name="Slide Number Placeholder 8"/>
          <p:cNvSpPr>
            <a:spLocks noGrp="1"/>
          </p:cNvSpPr>
          <p:nvPr>
            <p:ph type="sldNum" sz="quarter" idx="10"/>
          </p:nvPr>
        </p:nvSpPr>
        <p:spPr>
          <a:xfrm>
            <a:off x="1071539" y="6289923"/>
            <a:ext cx="2133600" cy="365125"/>
          </a:xfrm>
          <a:noFill/>
        </p:spPr>
        <p:txBody>
          <a:bodyPr/>
          <a:lstStyle/>
          <a:p>
            <a:r>
              <a:rPr lang="en-GB" sz="1200" dirty="0"/>
              <a:t>Slide </a:t>
            </a:r>
            <a:fld id="{546D7DC8-501D-48DE-A57B-6D366F0C1FCE}" type="slidenum">
              <a:rPr lang="en-GB" sz="1200"/>
              <a:pPr/>
              <a:t>2</a:t>
            </a:fld>
            <a:endParaRPr lang="en-GB" sz="1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9CDB-91E0-4D79-8E8F-BE62C8073ABA}"/>
              </a:ext>
            </a:extLst>
          </p:cNvPr>
          <p:cNvSpPr>
            <a:spLocks noGrp="1"/>
          </p:cNvSpPr>
          <p:nvPr>
            <p:ph type="title"/>
          </p:nvPr>
        </p:nvSpPr>
        <p:spPr/>
        <p:txBody>
          <a:bodyPr/>
          <a:lstStyle/>
          <a:p>
            <a:r>
              <a:rPr lang="en-GB" dirty="0"/>
              <a:t>Habib Bank Zurich window operation</a:t>
            </a:r>
          </a:p>
        </p:txBody>
      </p:sp>
      <p:graphicFrame>
        <p:nvGraphicFramePr>
          <p:cNvPr id="4" name="Table 4">
            <a:extLst>
              <a:ext uri="{FF2B5EF4-FFF2-40B4-BE49-F238E27FC236}">
                <a16:creationId xmlns:a16="http://schemas.microsoft.com/office/drawing/2014/main" id="{0A06F426-65FD-45AE-A4E9-DAB2D8BF75D2}"/>
              </a:ext>
            </a:extLst>
          </p:cNvPr>
          <p:cNvGraphicFramePr>
            <a:graphicFrameLocks noGrp="1"/>
          </p:cNvGraphicFramePr>
          <p:nvPr>
            <p:ph idx="1"/>
            <p:extLst>
              <p:ext uri="{D42A27DB-BD31-4B8C-83A1-F6EECF244321}">
                <p14:modId xmlns:p14="http://schemas.microsoft.com/office/powerpoint/2010/main" val="251415699"/>
              </p:ext>
            </p:extLst>
          </p:nvPr>
        </p:nvGraphicFramePr>
        <p:xfrm>
          <a:off x="609600" y="1935163"/>
          <a:ext cx="10972800" cy="33223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936356178"/>
                    </a:ext>
                  </a:extLst>
                </a:gridCol>
                <a:gridCol w="5486400">
                  <a:extLst>
                    <a:ext uri="{9D8B030D-6E8A-4147-A177-3AD203B41FA5}">
                      <a16:colId xmlns:a16="http://schemas.microsoft.com/office/drawing/2014/main" val="1557933620"/>
                    </a:ext>
                  </a:extLst>
                </a:gridCol>
              </a:tblGrid>
              <a:tr h="370840">
                <a:tc>
                  <a:txBody>
                    <a:bodyPr/>
                    <a:lstStyle/>
                    <a:p>
                      <a:r>
                        <a:rPr lang="en-GB" sz="4000" dirty="0"/>
                        <a:t>Positives</a:t>
                      </a:r>
                    </a:p>
                  </a:txBody>
                  <a:tcPr/>
                </a:tc>
                <a:tc>
                  <a:txBody>
                    <a:bodyPr/>
                    <a:lstStyle/>
                    <a:p>
                      <a:r>
                        <a:rPr lang="en-GB" sz="4000" dirty="0"/>
                        <a:t>Negatives</a:t>
                      </a:r>
                    </a:p>
                  </a:txBody>
                  <a:tcPr/>
                </a:tc>
                <a:extLst>
                  <a:ext uri="{0D108BD9-81ED-4DB2-BD59-A6C34878D82A}">
                    <a16:rowId xmlns:a16="http://schemas.microsoft.com/office/drawing/2014/main" val="3034597281"/>
                  </a:ext>
                </a:extLst>
              </a:tr>
              <a:tr h="370840">
                <a:tc>
                  <a:txBody>
                    <a:bodyPr/>
                    <a:lstStyle/>
                    <a:p>
                      <a:r>
                        <a:rPr lang="en-GB" sz="4000" dirty="0"/>
                        <a:t>Minimal extra cost</a:t>
                      </a:r>
                    </a:p>
                  </a:txBody>
                  <a:tcPr/>
                </a:tc>
                <a:tc>
                  <a:txBody>
                    <a:bodyPr/>
                    <a:lstStyle/>
                    <a:p>
                      <a:r>
                        <a:rPr lang="en-GB" sz="4000" dirty="0"/>
                        <a:t>Much less appealing to new customers. </a:t>
                      </a:r>
                    </a:p>
                  </a:txBody>
                  <a:tcPr/>
                </a:tc>
                <a:extLst>
                  <a:ext uri="{0D108BD9-81ED-4DB2-BD59-A6C34878D82A}">
                    <a16:rowId xmlns:a16="http://schemas.microsoft.com/office/drawing/2014/main" val="3517050109"/>
                  </a:ext>
                </a:extLst>
              </a:tr>
              <a:tr h="370840">
                <a:tc>
                  <a:txBody>
                    <a:bodyPr/>
                    <a:lstStyle/>
                    <a:p>
                      <a:r>
                        <a:rPr lang="en-GB" sz="4000" dirty="0"/>
                        <a:t>Additional offering for existing customers</a:t>
                      </a:r>
                    </a:p>
                  </a:txBody>
                  <a:tcPr/>
                </a:tc>
                <a:tc>
                  <a:txBody>
                    <a:bodyPr/>
                    <a:lstStyle/>
                    <a:p>
                      <a:endParaRPr lang="en-GB" sz="4000" dirty="0"/>
                    </a:p>
                  </a:txBody>
                  <a:tcPr/>
                </a:tc>
                <a:extLst>
                  <a:ext uri="{0D108BD9-81ED-4DB2-BD59-A6C34878D82A}">
                    <a16:rowId xmlns:a16="http://schemas.microsoft.com/office/drawing/2014/main" val="1152507064"/>
                  </a:ext>
                </a:extLst>
              </a:tr>
            </a:tbl>
          </a:graphicData>
        </a:graphic>
      </p:graphicFrame>
      <p:sp>
        <p:nvSpPr>
          <p:cNvPr id="6" name="Slide Number Placeholder 8">
            <a:extLst>
              <a:ext uri="{FF2B5EF4-FFF2-40B4-BE49-F238E27FC236}">
                <a16:creationId xmlns:a16="http://schemas.microsoft.com/office/drawing/2014/main" id="{E19BE09A-97DE-4721-B299-9AE96CF094F9}"/>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20</a:t>
            </a:fld>
            <a:endParaRPr lang="en-GB" sz="1200" dirty="0"/>
          </a:p>
        </p:txBody>
      </p:sp>
    </p:spTree>
    <p:extLst>
      <p:ext uri="{BB962C8B-B14F-4D97-AF65-F5344CB8AC3E}">
        <p14:creationId xmlns:p14="http://schemas.microsoft.com/office/powerpoint/2010/main" val="2026196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1424" y="3068960"/>
            <a:ext cx="10441160" cy="1089670"/>
          </a:xfrm>
        </p:spPr>
        <p:txBody>
          <a:bodyPr>
            <a:normAutofit/>
          </a:bodyPr>
          <a:lstStyle/>
          <a:p>
            <a:pPr algn="l"/>
            <a:r>
              <a:rPr lang="en-GB" sz="6000" dirty="0"/>
              <a:t>Learning from competitors</a:t>
            </a:r>
            <a:endParaRPr lang="en-GB" altLang="en-US" sz="6000" dirty="0"/>
          </a:p>
        </p:txBody>
      </p:sp>
      <p:sp>
        <p:nvSpPr>
          <p:cNvPr id="3"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21</a:t>
            </a:fld>
            <a:endParaRPr lang="en-GB" sz="1200" dirty="0"/>
          </a:p>
        </p:txBody>
      </p:sp>
    </p:spTree>
    <p:extLst>
      <p:ext uri="{BB962C8B-B14F-4D97-AF65-F5344CB8AC3E}">
        <p14:creationId xmlns:p14="http://schemas.microsoft.com/office/powerpoint/2010/main" val="3644720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AB952-DE35-4852-90E0-D0C16901C906}"/>
              </a:ext>
            </a:extLst>
          </p:cNvPr>
          <p:cNvSpPr>
            <a:spLocks noGrp="1"/>
          </p:cNvSpPr>
          <p:nvPr>
            <p:ph type="title"/>
          </p:nvPr>
        </p:nvSpPr>
        <p:spPr/>
        <p:txBody>
          <a:bodyPr/>
          <a:lstStyle/>
          <a:p>
            <a:r>
              <a:rPr lang="en-GB" dirty="0"/>
              <a:t>Lessons from competitors</a:t>
            </a:r>
          </a:p>
        </p:txBody>
      </p:sp>
      <p:graphicFrame>
        <p:nvGraphicFramePr>
          <p:cNvPr id="4" name="Table 4">
            <a:extLst>
              <a:ext uri="{FF2B5EF4-FFF2-40B4-BE49-F238E27FC236}">
                <a16:creationId xmlns:a16="http://schemas.microsoft.com/office/drawing/2014/main" id="{06BEC3A3-C4CE-44AC-AEAA-31A01B3F3970}"/>
              </a:ext>
            </a:extLst>
          </p:cNvPr>
          <p:cNvGraphicFramePr>
            <a:graphicFrameLocks noGrp="1"/>
          </p:cNvGraphicFramePr>
          <p:nvPr>
            <p:ph idx="1"/>
            <p:extLst>
              <p:ext uri="{D42A27DB-BD31-4B8C-83A1-F6EECF244321}">
                <p14:modId xmlns:p14="http://schemas.microsoft.com/office/powerpoint/2010/main" val="260915956"/>
              </p:ext>
            </p:extLst>
          </p:nvPr>
        </p:nvGraphicFramePr>
        <p:xfrm>
          <a:off x="609600" y="1935163"/>
          <a:ext cx="10972800" cy="37795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53301862"/>
                    </a:ext>
                  </a:extLst>
                </a:gridCol>
                <a:gridCol w="5486400">
                  <a:extLst>
                    <a:ext uri="{9D8B030D-6E8A-4147-A177-3AD203B41FA5}">
                      <a16:colId xmlns:a16="http://schemas.microsoft.com/office/drawing/2014/main" val="3288128041"/>
                    </a:ext>
                  </a:extLst>
                </a:gridCol>
              </a:tblGrid>
              <a:tr h="370840">
                <a:tc>
                  <a:txBody>
                    <a:bodyPr/>
                    <a:lstStyle/>
                    <a:p>
                      <a:r>
                        <a:rPr lang="en-GB" sz="2800" dirty="0"/>
                        <a:t>Lessons</a:t>
                      </a:r>
                    </a:p>
                  </a:txBody>
                  <a:tcPr/>
                </a:tc>
                <a:tc>
                  <a:txBody>
                    <a:bodyPr/>
                    <a:lstStyle/>
                    <a:p>
                      <a:r>
                        <a:rPr lang="en-GB" sz="2800" dirty="0"/>
                        <a:t>HBZ</a:t>
                      </a:r>
                    </a:p>
                  </a:txBody>
                  <a:tcPr/>
                </a:tc>
                <a:extLst>
                  <a:ext uri="{0D108BD9-81ED-4DB2-BD59-A6C34878D82A}">
                    <a16:rowId xmlns:a16="http://schemas.microsoft.com/office/drawing/2014/main" val="196837458"/>
                  </a:ext>
                </a:extLst>
              </a:tr>
              <a:tr h="370840">
                <a:tc>
                  <a:txBody>
                    <a:bodyPr/>
                    <a:lstStyle/>
                    <a:p>
                      <a:r>
                        <a:rPr lang="en-GB" sz="2800" dirty="0"/>
                        <a:t>Sub-scale banks (IBB, ADIB UK) attract deposits, but cannot earn much. Operating costs ≈ losses</a:t>
                      </a:r>
                    </a:p>
                  </a:txBody>
                  <a:tcPr/>
                </a:tc>
                <a:tc>
                  <a:txBody>
                    <a:bodyPr/>
                    <a:lstStyle/>
                    <a:p>
                      <a:r>
                        <a:rPr lang="en-GB" sz="2800" dirty="0"/>
                        <a:t>Existing infrastructure minimises extra operating costs</a:t>
                      </a:r>
                    </a:p>
                  </a:txBody>
                  <a:tcPr/>
                </a:tc>
                <a:extLst>
                  <a:ext uri="{0D108BD9-81ED-4DB2-BD59-A6C34878D82A}">
                    <a16:rowId xmlns:a16="http://schemas.microsoft.com/office/drawing/2014/main" val="3905036459"/>
                  </a:ext>
                </a:extLst>
              </a:tr>
              <a:tr h="370840">
                <a:tc>
                  <a:txBody>
                    <a:bodyPr/>
                    <a:lstStyle/>
                    <a:p>
                      <a:r>
                        <a:rPr lang="en-GB" sz="2800" dirty="0"/>
                        <a:t>Large capital </a:t>
                      </a:r>
                      <a:r>
                        <a:rPr lang="en-GB" sz="2800" dirty="0">
                          <a:sym typeface="Wingdings" panose="05000000000000000000" pitchFamily="2" charset="2"/>
                        </a:rPr>
                        <a:t> Chasing business  bad lending</a:t>
                      </a:r>
                      <a:endParaRPr lang="en-GB" sz="2800" dirty="0"/>
                    </a:p>
                  </a:txBody>
                  <a:tcPr/>
                </a:tc>
                <a:tc>
                  <a:txBody>
                    <a:bodyPr/>
                    <a:lstStyle/>
                    <a:p>
                      <a:r>
                        <a:rPr lang="en-GB" sz="2800" dirty="0"/>
                        <a:t>Hopefully no need to chase new Islamic business</a:t>
                      </a:r>
                    </a:p>
                  </a:txBody>
                  <a:tcPr/>
                </a:tc>
                <a:extLst>
                  <a:ext uri="{0D108BD9-81ED-4DB2-BD59-A6C34878D82A}">
                    <a16:rowId xmlns:a16="http://schemas.microsoft.com/office/drawing/2014/main" val="1434801069"/>
                  </a:ext>
                </a:extLst>
              </a:tr>
              <a:tr h="370840">
                <a:tc>
                  <a:txBody>
                    <a:bodyPr/>
                    <a:lstStyle/>
                    <a:p>
                      <a:r>
                        <a:rPr lang="en-GB" sz="2800" dirty="0"/>
                        <a:t>Asset management + wealth management opportunities</a:t>
                      </a:r>
                    </a:p>
                  </a:txBody>
                  <a:tcPr/>
                </a:tc>
                <a:tc>
                  <a:txBody>
                    <a:bodyPr/>
                    <a:lstStyle/>
                    <a:p>
                      <a:r>
                        <a:rPr lang="en-GB" sz="2800" dirty="0"/>
                        <a:t>Capabilities?</a:t>
                      </a:r>
                    </a:p>
                  </a:txBody>
                  <a:tcPr/>
                </a:tc>
                <a:extLst>
                  <a:ext uri="{0D108BD9-81ED-4DB2-BD59-A6C34878D82A}">
                    <a16:rowId xmlns:a16="http://schemas.microsoft.com/office/drawing/2014/main" val="3060527262"/>
                  </a:ext>
                </a:extLst>
              </a:tr>
            </a:tbl>
          </a:graphicData>
        </a:graphic>
      </p:graphicFrame>
      <p:sp>
        <p:nvSpPr>
          <p:cNvPr id="6" name="Slide Number Placeholder 8">
            <a:extLst>
              <a:ext uri="{FF2B5EF4-FFF2-40B4-BE49-F238E27FC236}">
                <a16:creationId xmlns:a16="http://schemas.microsoft.com/office/drawing/2014/main" id="{0A85D02F-51C0-4540-B885-8AB79931B67F}"/>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22</a:t>
            </a:fld>
            <a:endParaRPr lang="en-GB" sz="1200" dirty="0"/>
          </a:p>
        </p:txBody>
      </p:sp>
    </p:spTree>
    <p:extLst>
      <p:ext uri="{BB962C8B-B14F-4D97-AF65-F5344CB8AC3E}">
        <p14:creationId xmlns:p14="http://schemas.microsoft.com/office/powerpoint/2010/main" val="71135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103" y="2852936"/>
            <a:ext cx="4536504" cy="1362456"/>
          </a:xfrm>
        </p:spPr>
        <p:txBody>
          <a:bodyPr/>
          <a:lstStyle/>
          <a:p>
            <a:r>
              <a:rPr lang="en-GB" dirty="0"/>
              <a:t>Discussion</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23</a:t>
            </a:fld>
            <a:endParaRPr lang="en-GB" sz="1200" dirty="0"/>
          </a:p>
        </p:txBody>
      </p:sp>
    </p:spTree>
    <p:extLst>
      <p:ext uri="{BB962C8B-B14F-4D97-AF65-F5344CB8AC3E}">
        <p14:creationId xmlns:p14="http://schemas.microsoft.com/office/powerpoint/2010/main" val="66447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79"/>
            <a:ext cx="10972800" cy="1143000"/>
          </a:xfrm>
        </p:spPr>
        <p:txBody>
          <a:bodyPr/>
          <a:lstStyle/>
          <a:p>
            <a:r>
              <a:rPr lang="en-GB" dirty="0"/>
              <a:t>Presentation</a:t>
            </a:r>
            <a:r>
              <a:rPr lang="en-GB" baseline="0" dirty="0"/>
              <a:t> outline</a:t>
            </a:r>
            <a:endParaRPr lang="en-GB" dirty="0"/>
          </a:p>
        </p:txBody>
      </p:sp>
      <p:sp>
        <p:nvSpPr>
          <p:cNvPr id="3" name="Content Placeholder 2"/>
          <p:cNvSpPr>
            <a:spLocks noGrp="1"/>
          </p:cNvSpPr>
          <p:nvPr>
            <p:ph idx="1"/>
          </p:nvPr>
        </p:nvSpPr>
        <p:spPr>
          <a:xfrm>
            <a:off x="1075861" y="1935479"/>
            <a:ext cx="8229600" cy="3293720"/>
          </a:xfrm>
        </p:spPr>
        <p:txBody>
          <a:bodyPr>
            <a:normAutofit fontScale="92500" lnSpcReduction="10000"/>
          </a:bodyPr>
          <a:lstStyle/>
          <a:p>
            <a:r>
              <a:rPr lang="en-GB" dirty="0"/>
              <a:t>The presenter</a:t>
            </a:r>
          </a:p>
          <a:p>
            <a:r>
              <a:rPr lang="en-GB" dirty="0"/>
              <a:t>Requested coverage</a:t>
            </a:r>
          </a:p>
          <a:p>
            <a:r>
              <a:rPr lang="en-GB" dirty="0"/>
              <a:t>Presentation structure</a:t>
            </a:r>
          </a:p>
          <a:p>
            <a:pPr lvl="1"/>
            <a:r>
              <a:rPr lang="en-GB" dirty="0"/>
              <a:t>Addressable market and its needs</a:t>
            </a:r>
          </a:p>
          <a:p>
            <a:pPr lvl="1"/>
            <a:r>
              <a:rPr lang="en-GB" dirty="0"/>
              <a:t>Competitors</a:t>
            </a:r>
          </a:p>
          <a:p>
            <a:pPr lvl="1"/>
            <a:r>
              <a:rPr lang="en-GB" dirty="0"/>
              <a:t>HBZ advantages and disadvantages</a:t>
            </a:r>
          </a:p>
          <a:p>
            <a:pPr lvl="1"/>
            <a:r>
              <a:rPr lang="en-GB" dirty="0"/>
              <a:t>Learning from competitors</a:t>
            </a:r>
          </a:p>
          <a:p>
            <a:r>
              <a:rPr lang="en-GB" dirty="0"/>
              <a:t>Discussion</a:t>
            </a:r>
          </a:p>
          <a:p>
            <a:pPr marL="0" indent="0">
              <a:buNone/>
            </a:pPr>
            <a:endParaRPr lang="en-GB" dirty="0"/>
          </a:p>
        </p:txBody>
      </p:sp>
      <p:sp>
        <p:nvSpPr>
          <p:cNvPr id="5"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3</a:t>
            </a:fld>
            <a:endParaRPr lang="en-GB"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55440" y="1266339"/>
            <a:ext cx="8456641" cy="595312"/>
          </a:xfrm>
        </p:spPr>
        <p:txBody>
          <a:bodyPr>
            <a:noAutofit/>
          </a:bodyPr>
          <a:lstStyle/>
          <a:p>
            <a:pPr eaLnBrk="1" hangingPunct="1"/>
            <a:r>
              <a:rPr lang="en-GB" dirty="0"/>
              <a:t>Mohammed Amin </a:t>
            </a:r>
            <a:r>
              <a:rPr lang="en-GB" sz="3600" dirty="0"/>
              <a:t>MBE</a:t>
            </a:r>
          </a:p>
        </p:txBody>
      </p:sp>
      <p:sp>
        <p:nvSpPr>
          <p:cNvPr id="7172" name="Rectangle 3"/>
          <p:cNvSpPr>
            <a:spLocks noChangeArrowheads="1"/>
          </p:cNvSpPr>
          <p:nvPr/>
        </p:nvSpPr>
        <p:spPr bwMode="auto">
          <a:xfrm>
            <a:off x="3719736" y="1951432"/>
            <a:ext cx="7272808" cy="3600400"/>
          </a:xfrm>
          <a:prstGeom prst="rect">
            <a:avLst/>
          </a:prstGeom>
          <a:noFill/>
          <a:ln w="9525">
            <a:noFill/>
            <a:miter lim="800000"/>
            <a:headEnd/>
            <a:tailEnd/>
          </a:ln>
        </p:spPr>
        <p:txBody>
          <a:bodyPr lIns="0" tIns="0" rIns="0" bIns="0"/>
          <a:lstStyle/>
          <a:p>
            <a:pPr defTabSz="695325"/>
            <a:r>
              <a:rPr lang="en-GB" dirty="0"/>
              <a:t>Mohammed Amin is an Islamic finance consultant. Previously he was a tax partner in PricewaterhouseCoopers LLP (the first Muslim partner in the UK in Price Waterhouse) and led their Islamic finance practice in the UK.</a:t>
            </a:r>
          </a:p>
          <a:p>
            <a:pPr defTabSz="695325"/>
            <a:endParaRPr lang="en-GB" dirty="0"/>
          </a:p>
          <a:p>
            <a:pPr defTabSz="695325"/>
            <a:r>
              <a:rPr lang="en-GB" dirty="0"/>
              <a:t>He graduated in Mathematics from Cambridge University and is:</a:t>
            </a:r>
          </a:p>
          <a:p>
            <a:pPr marL="358775" lvl="1" indent="-357188" defTabSz="695325">
              <a:spcBef>
                <a:spcPct val="0"/>
              </a:spcBef>
              <a:buFontTx/>
              <a:buChar char="•"/>
            </a:pPr>
            <a:r>
              <a:rPr lang="en-GB" dirty="0"/>
              <a:t>a chartered accountant </a:t>
            </a:r>
          </a:p>
          <a:p>
            <a:pPr marL="358775" lvl="1" indent="-357188" defTabSz="695325">
              <a:spcBef>
                <a:spcPct val="0"/>
              </a:spcBef>
              <a:buFontTx/>
              <a:buChar char="•"/>
            </a:pPr>
            <a:r>
              <a:rPr lang="en-GB" dirty="0"/>
              <a:t>a chartered tax adviser</a:t>
            </a:r>
          </a:p>
          <a:p>
            <a:pPr marL="358775" lvl="1" indent="-357188" defTabSz="695325">
              <a:spcBef>
                <a:spcPct val="0"/>
              </a:spcBef>
              <a:buFontTx/>
              <a:buChar char="•"/>
            </a:pPr>
            <a:r>
              <a:rPr lang="en-GB" dirty="0"/>
              <a:t>a qualified corporate treasurer</a:t>
            </a:r>
          </a:p>
          <a:p>
            <a:pPr marL="358775" lvl="1" indent="-357188" defTabSz="695325">
              <a:spcBef>
                <a:spcPct val="0"/>
              </a:spcBef>
              <a:buFontTx/>
              <a:buChar char="•"/>
            </a:pPr>
            <a:endParaRPr lang="en-GB" dirty="0"/>
          </a:p>
          <a:p>
            <a:pPr marL="0" lvl="1" defTabSz="695325">
              <a:spcBef>
                <a:spcPct val="0"/>
              </a:spcBef>
            </a:pPr>
            <a:r>
              <a:rPr lang="en-GB" dirty="0"/>
              <a:t>Amin has spoken on Islamic finance in over 20 cities covering  every continent except Antarctica. Many of his articles and presentations on Islamic finance can be found in the Islamic finance section of his website: </a:t>
            </a:r>
          </a:p>
          <a:p>
            <a:pPr defTabSz="695325"/>
            <a:endParaRPr lang="en-GB" dirty="0"/>
          </a:p>
          <a:p>
            <a:pPr defTabSz="695325"/>
            <a:r>
              <a:rPr lang="en-GB" dirty="0">
                <a:solidFill>
                  <a:srgbClr val="FF0000"/>
                </a:solidFill>
              </a:rPr>
              <a:t>www.mohammedamin.com</a:t>
            </a:r>
            <a:endParaRPr lang="en-GB" dirty="0"/>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9" name="Slide Number Placeholder 8"/>
          <p:cNvSpPr txBox="1">
            <a:spLocks/>
          </p:cNvSpPr>
          <p:nvPr/>
        </p:nvSpPr>
        <p:spPr>
          <a:xfrm>
            <a:off x="1026915"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4</a:t>
            </a:fld>
            <a:endParaRPr lang="en-GB" sz="12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312" y="1970244"/>
            <a:ext cx="2438400" cy="3657600"/>
          </a:xfrm>
          <a:prstGeom prst="rect">
            <a:avLst/>
          </a:prstGeom>
        </p:spPr>
      </p:pic>
    </p:spTree>
    <p:extLst>
      <p:ext uri="{BB962C8B-B14F-4D97-AF65-F5344CB8AC3E}">
        <p14:creationId xmlns:p14="http://schemas.microsoft.com/office/powerpoint/2010/main" val="93527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23FC-4AFA-4074-8637-BDDF418ABFD6}"/>
              </a:ext>
            </a:extLst>
          </p:cNvPr>
          <p:cNvSpPr>
            <a:spLocks noGrp="1"/>
          </p:cNvSpPr>
          <p:nvPr>
            <p:ph type="title"/>
          </p:nvPr>
        </p:nvSpPr>
        <p:spPr/>
        <p:txBody>
          <a:bodyPr/>
          <a:lstStyle/>
          <a:p>
            <a:r>
              <a:rPr lang="en-GB" dirty="0"/>
              <a:t>Requested coverage</a:t>
            </a:r>
          </a:p>
        </p:txBody>
      </p:sp>
      <p:sp>
        <p:nvSpPr>
          <p:cNvPr id="3" name="Content Placeholder 2">
            <a:extLst>
              <a:ext uri="{FF2B5EF4-FFF2-40B4-BE49-F238E27FC236}">
                <a16:creationId xmlns:a16="http://schemas.microsoft.com/office/drawing/2014/main" id="{5AEE236B-164A-4A48-AD72-6C3D5F6F764E}"/>
              </a:ext>
            </a:extLst>
          </p:cNvPr>
          <p:cNvSpPr>
            <a:spLocks noGrp="1"/>
          </p:cNvSpPr>
          <p:nvPr>
            <p:ph idx="1"/>
          </p:nvPr>
        </p:nvSpPr>
        <p:spPr/>
        <p:txBody>
          <a:bodyPr/>
          <a:lstStyle/>
          <a:p>
            <a:r>
              <a:rPr lang="en-GB" dirty="0"/>
              <a:t>The Islamic banking landscape in the UK</a:t>
            </a:r>
          </a:p>
          <a:p>
            <a:r>
              <a:rPr lang="en-GB" dirty="0"/>
              <a:t>Competitive scan</a:t>
            </a:r>
          </a:p>
          <a:p>
            <a:r>
              <a:rPr lang="en-GB" dirty="0"/>
              <a:t>Opportunities and risks for a new bank entering the Islamic banking market</a:t>
            </a:r>
          </a:p>
          <a:p>
            <a:r>
              <a:rPr lang="en-GB" dirty="0"/>
              <a:t>Lessons learnt</a:t>
            </a:r>
          </a:p>
        </p:txBody>
      </p:sp>
      <p:sp>
        <p:nvSpPr>
          <p:cNvPr id="4" name="Slide Number Placeholder 8">
            <a:extLst>
              <a:ext uri="{FF2B5EF4-FFF2-40B4-BE49-F238E27FC236}">
                <a16:creationId xmlns:a16="http://schemas.microsoft.com/office/drawing/2014/main" id="{42A96FB4-9490-4469-B748-A4CD95BE5026}"/>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5</a:t>
            </a:fld>
            <a:endParaRPr lang="en-GB" sz="1200" dirty="0"/>
          </a:p>
        </p:txBody>
      </p:sp>
    </p:spTree>
    <p:extLst>
      <p:ext uri="{BB962C8B-B14F-4D97-AF65-F5344CB8AC3E}">
        <p14:creationId xmlns:p14="http://schemas.microsoft.com/office/powerpoint/2010/main" val="6927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327672"/>
            <a:ext cx="9361040" cy="1722496"/>
          </a:xfrm>
        </p:spPr>
        <p:txBody>
          <a:bodyPr/>
          <a:lstStyle/>
          <a:p>
            <a:r>
              <a:rPr lang="en-GB" dirty="0"/>
              <a:t>Addressable market</a:t>
            </a:r>
            <a:br>
              <a:rPr lang="en-GB" dirty="0"/>
            </a:br>
            <a:r>
              <a:rPr lang="en-GB" dirty="0"/>
              <a:t>and its needs</a:t>
            </a:r>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6</a:t>
            </a:fld>
            <a:endParaRPr lang="en-GB" sz="1200" dirty="0"/>
          </a:p>
        </p:txBody>
      </p:sp>
    </p:spTree>
    <p:extLst>
      <p:ext uri="{BB962C8B-B14F-4D97-AF65-F5344CB8AC3E}">
        <p14:creationId xmlns:p14="http://schemas.microsoft.com/office/powerpoint/2010/main" val="279020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0A247-96BE-4FC4-BDDC-8BB69A24FC5F}"/>
              </a:ext>
            </a:extLst>
          </p:cNvPr>
          <p:cNvSpPr>
            <a:spLocks noGrp="1"/>
          </p:cNvSpPr>
          <p:nvPr>
            <p:ph type="title"/>
          </p:nvPr>
        </p:nvSpPr>
        <p:spPr/>
        <p:txBody>
          <a:bodyPr/>
          <a:lstStyle/>
          <a:p>
            <a:r>
              <a:rPr lang="en-GB" dirty="0"/>
              <a:t>Market segments</a:t>
            </a:r>
          </a:p>
        </p:txBody>
      </p:sp>
      <p:sp>
        <p:nvSpPr>
          <p:cNvPr id="3" name="Content Placeholder 2">
            <a:extLst>
              <a:ext uri="{FF2B5EF4-FFF2-40B4-BE49-F238E27FC236}">
                <a16:creationId xmlns:a16="http://schemas.microsoft.com/office/drawing/2014/main" id="{92E22703-A8FA-4BAB-9495-C34405A15849}"/>
              </a:ext>
            </a:extLst>
          </p:cNvPr>
          <p:cNvSpPr>
            <a:spLocks noGrp="1"/>
          </p:cNvSpPr>
          <p:nvPr>
            <p:ph idx="1"/>
          </p:nvPr>
        </p:nvSpPr>
        <p:spPr/>
        <p:txBody>
          <a:bodyPr/>
          <a:lstStyle/>
          <a:p>
            <a:r>
              <a:rPr lang="en-GB" dirty="0"/>
              <a:t>Domestic</a:t>
            </a:r>
          </a:p>
          <a:p>
            <a:pPr lvl="1"/>
            <a:r>
              <a:rPr lang="en-GB" dirty="0"/>
              <a:t>Retail</a:t>
            </a:r>
          </a:p>
          <a:p>
            <a:pPr lvl="1"/>
            <a:r>
              <a:rPr lang="en-GB" dirty="0"/>
              <a:t>Corporate</a:t>
            </a:r>
          </a:p>
          <a:p>
            <a:r>
              <a:rPr lang="en-GB" dirty="0"/>
              <a:t>Inward investors</a:t>
            </a:r>
          </a:p>
          <a:p>
            <a:pPr lvl="1"/>
            <a:r>
              <a:rPr lang="en-GB" dirty="0"/>
              <a:t>Retail</a:t>
            </a:r>
          </a:p>
          <a:p>
            <a:pPr lvl="1"/>
            <a:r>
              <a:rPr lang="en-GB" dirty="0"/>
              <a:t>Corporate</a:t>
            </a:r>
          </a:p>
        </p:txBody>
      </p:sp>
      <p:sp>
        <p:nvSpPr>
          <p:cNvPr id="4" name="Slide Number Placeholder 8">
            <a:extLst>
              <a:ext uri="{FF2B5EF4-FFF2-40B4-BE49-F238E27FC236}">
                <a16:creationId xmlns:a16="http://schemas.microsoft.com/office/drawing/2014/main" id="{A13A9B03-0D1E-43E8-85FB-D024F0E30E26}"/>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7</a:t>
            </a:fld>
            <a:endParaRPr lang="en-GB" sz="1200" dirty="0"/>
          </a:p>
        </p:txBody>
      </p:sp>
    </p:spTree>
    <p:extLst>
      <p:ext uri="{BB962C8B-B14F-4D97-AF65-F5344CB8AC3E}">
        <p14:creationId xmlns:p14="http://schemas.microsoft.com/office/powerpoint/2010/main" val="169000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DAA2-360C-4035-9014-42FFF4F64430}"/>
              </a:ext>
            </a:extLst>
          </p:cNvPr>
          <p:cNvSpPr>
            <a:spLocks noGrp="1"/>
          </p:cNvSpPr>
          <p:nvPr>
            <p:ph type="title"/>
          </p:nvPr>
        </p:nvSpPr>
        <p:spPr>
          <a:xfrm>
            <a:off x="983432" y="764704"/>
            <a:ext cx="10972800" cy="650336"/>
          </a:xfrm>
        </p:spPr>
        <p:txBody>
          <a:bodyPr>
            <a:normAutofit fontScale="90000"/>
          </a:bodyPr>
          <a:lstStyle/>
          <a:p>
            <a:r>
              <a:rPr lang="en-GB" dirty="0"/>
              <a:t>Domestic retail</a:t>
            </a:r>
          </a:p>
        </p:txBody>
      </p:sp>
      <p:graphicFrame>
        <p:nvGraphicFramePr>
          <p:cNvPr id="8" name="Content Placeholder 7">
            <a:extLst>
              <a:ext uri="{FF2B5EF4-FFF2-40B4-BE49-F238E27FC236}">
                <a16:creationId xmlns:a16="http://schemas.microsoft.com/office/drawing/2014/main" id="{68434FA6-A564-4FBA-90A2-1A8B8F1C2B32}"/>
              </a:ext>
            </a:extLst>
          </p:cNvPr>
          <p:cNvGraphicFramePr>
            <a:graphicFrameLocks noGrp="1"/>
          </p:cNvGraphicFramePr>
          <p:nvPr>
            <p:ph idx="1"/>
            <p:extLst>
              <p:ext uri="{D42A27DB-BD31-4B8C-83A1-F6EECF244321}">
                <p14:modId xmlns:p14="http://schemas.microsoft.com/office/powerpoint/2010/main" val="644713642"/>
              </p:ext>
            </p:extLst>
          </p:nvPr>
        </p:nvGraphicFramePr>
        <p:xfrm>
          <a:off x="609600" y="1484785"/>
          <a:ext cx="10972800" cy="460851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8">
            <a:extLst>
              <a:ext uri="{FF2B5EF4-FFF2-40B4-BE49-F238E27FC236}">
                <a16:creationId xmlns:a16="http://schemas.microsoft.com/office/drawing/2014/main" id="{97D4EB3B-B840-4493-B4BB-64343BF4B623}"/>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8</a:t>
            </a:fld>
            <a:endParaRPr lang="en-GB" sz="1200" dirty="0"/>
          </a:p>
        </p:txBody>
      </p:sp>
    </p:spTree>
    <p:extLst>
      <p:ext uri="{BB962C8B-B14F-4D97-AF65-F5344CB8AC3E}">
        <p14:creationId xmlns:p14="http://schemas.microsoft.com/office/powerpoint/2010/main" val="177961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DAA2-360C-4035-9014-42FFF4F64430}"/>
              </a:ext>
            </a:extLst>
          </p:cNvPr>
          <p:cNvSpPr>
            <a:spLocks noGrp="1"/>
          </p:cNvSpPr>
          <p:nvPr>
            <p:ph type="title"/>
          </p:nvPr>
        </p:nvSpPr>
        <p:spPr>
          <a:xfrm>
            <a:off x="983432" y="764704"/>
            <a:ext cx="10972800" cy="650336"/>
          </a:xfrm>
        </p:spPr>
        <p:txBody>
          <a:bodyPr>
            <a:normAutofit fontScale="90000"/>
          </a:bodyPr>
          <a:lstStyle/>
          <a:p>
            <a:r>
              <a:rPr lang="en-GB" dirty="0"/>
              <a:t>Financial exclusions</a:t>
            </a:r>
          </a:p>
        </p:txBody>
      </p:sp>
      <p:graphicFrame>
        <p:nvGraphicFramePr>
          <p:cNvPr id="8" name="Content Placeholder 7">
            <a:extLst>
              <a:ext uri="{FF2B5EF4-FFF2-40B4-BE49-F238E27FC236}">
                <a16:creationId xmlns:a16="http://schemas.microsoft.com/office/drawing/2014/main" id="{68434FA6-A564-4FBA-90A2-1A8B8F1C2B32}"/>
              </a:ext>
            </a:extLst>
          </p:cNvPr>
          <p:cNvGraphicFramePr>
            <a:graphicFrameLocks noGrp="1"/>
          </p:cNvGraphicFramePr>
          <p:nvPr>
            <p:ph idx="1"/>
            <p:extLst>
              <p:ext uri="{D42A27DB-BD31-4B8C-83A1-F6EECF244321}">
                <p14:modId xmlns:p14="http://schemas.microsoft.com/office/powerpoint/2010/main" val="2966823309"/>
              </p:ext>
            </p:extLst>
          </p:nvPr>
        </p:nvGraphicFramePr>
        <p:xfrm>
          <a:off x="609600" y="1484785"/>
          <a:ext cx="10972800" cy="460851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8">
            <a:extLst>
              <a:ext uri="{FF2B5EF4-FFF2-40B4-BE49-F238E27FC236}">
                <a16:creationId xmlns:a16="http://schemas.microsoft.com/office/drawing/2014/main" id="{EC5D2CFE-C092-4F49-8D04-F071F4EA31D4}"/>
              </a:ext>
            </a:extLst>
          </p:cNvPr>
          <p:cNvSpPr txBox="1">
            <a:spLocks/>
          </p:cNvSpPr>
          <p:nvPr/>
        </p:nvSpPr>
        <p:spPr>
          <a:xfrm>
            <a:off x="1071539" y="6289923"/>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smtClean="0"/>
              <a:pPr/>
              <a:t>9</a:t>
            </a:fld>
            <a:endParaRPr lang="en-GB" sz="1200" dirty="0"/>
          </a:p>
        </p:txBody>
      </p:sp>
    </p:spTree>
    <p:extLst>
      <p:ext uri="{BB962C8B-B14F-4D97-AF65-F5344CB8AC3E}">
        <p14:creationId xmlns:p14="http://schemas.microsoft.com/office/powerpoint/2010/main" val="2684057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3042</TotalTime>
  <Words>659</Words>
  <Application>Microsoft Office PowerPoint</Application>
  <PresentationFormat>Widescreen</PresentationFormat>
  <Paragraphs>170</Paragraphs>
  <Slides>23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Wingdings</vt:lpstr>
      <vt:lpstr>Wingdings 2</vt:lpstr>
      <vt:lpstr>Flow</vt:lpstr>
      <vt:lpstr>UK Islamic Finance: The business opportunities</vt:lpstr>
      <vt:lpstr>Disclaimer</vt:lpstr>
      <vt:lpstr>Presentation outline</vt:lpstr>
      <vt:lpstr>Mohammed Amin MBE</vt:lpstr>
      <vt:lpstr>Requested coverage</vt:lpstr>
      <vt:lpstr>Addressable market and its needs</vt:lpstr>
      <vt:lpstr>Market segments</vt:lpstr>
      <vt:lpstr>Domestic retail</vt:lpstr>
      <vt:lpstr>Financial exclusions</vt:lpstr>
      <vt:lpstr>Religious exclusions</vt:lpstr>
      <vt:lpstr>Retail market: wants and needs</vt:lpstr>
      <vt:lpstr>Corporate market</vt:lpstr>
      <vt:lpstr>Competitors</vt:lpstr>
      <vt:lpstr>Who are they</vt:lpstr>
      <vt:lpstr>Retail Islamic banks</vt:lpstr>
      <vt:lpstr>Corporate Islamic banks</vt:lpstr>
      <vt:lpstr>Results from start to 31 Dec 2018</vt:lpstr>
      <vt:lpstr>Windows of conventional banks</vt:lpstr>
      <vt:lpstr>HBZ advantages  and disadvantages</vt:lpstr>
      <vt:lpstr>Habib Bank Zurich window operation</vt:lpstr>
      <vt:lpstr>Learning from competitors</vt:lpstr>
      <vt:lpstr>Lessons from competitors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Sukuk Taxation Issues from a UK Market Perspective</dc:title>
  <dc:creator>Mohammed Amin</dc:creator>
  <cp:lastModifiedBy>Mohammed Amin</cp:lastModifiedBy>
  <cp:revision>318</cp:revision>
  <cp:lastPrinted>2020-01-08T15:57:08Z</cp:lastPrinted>
  <dcterms:created xsi:type="dcterms:W3CDTF">2010-04-20T14:08:55Z</dcterms:created>
  <dcterms:modified xsi:type="dcterms:W3CDTF">2020-01-08T15:58:46Z</dcterms:modified>
</cp:coreProperties>
</file>