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534" r:id="rId2"/>
    <p:sldId id="257" r:id="rId3"/>
    <p:sldId id="305" r:id="rId4"/>
    <p:sldId id="320" r:id="rId5"/>
    <p:sldId id="535" r:id="rId6"/>
    <p:sldId id="536" r:id="rId7"/>
    <p:sldId id="537" r:id="rId8"/>
    <p:sldId id="407" r:id="rId9"/>
  </p:sldIdLst>
  <p:sldSz cx="12192000" cy="6858000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598" autoAdjust="0"/>
  </p:normalViewPr>
  <p:slideViewPr>
    <p:cSldViewPr>
      <p:cViewPr varScale="1">
        <p:scale>
          <a:sx n="101" d="100"/>
          <a:sy n="101" d="100"/>
        </p:scale>
        <p:origin x="546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r">
              <a:defRPr sz="1300"/>
            </a:lvl1pPr>
          </a:lstStyle>
          <a:p>
            <a:fld id="{C89B0AB8-3F60-4EF1-B932-F961F95F794B}" type="datetimeFigureOut">
              <a:rPr lang="en-US" smtClean="0"/>
              <a:pPr/>
              <a:t>4/21/2021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5" tIns="49528" rIns="99055" bIns="4952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5" tIns="49528" rIns="99055" bIns="495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r">
              <a:defRPr sz="1300"/>
            </a:lvl1pPr>
          </a:lstStyle>
          <a:p>
            <a:fld id="{26416A4B-906D-4CC9-BAEE-FE38323E0D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22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8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5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71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050" y="768350"/>
            <a:ext cx="6823075" cy="383857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893" y="4860687"/>
            <a:ext cx="5678691" cy="4604861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8530" y="2132856"/>
            <a:ext cx="10478070" cy="1343036"/>
          </a:xfrm>
        </p:spPr>
        <p:txBody>
          <a:bodyPr>
            <a:noAutofit/>
          </a:bodyPr>
          <a:lstStyle/>
          <a:p>
            <a:pPr algn="l"/>
            <a:r>
              <a:rPr lang="en-GB" sz="4800" dirty="0"/>
              <a:t>Audit and Corporate Reporting: </a:t>
            </a:r>
            <a:br>
              <a:rPr lang="en-GB" sz="4800" dirty="0"/>
            </a:br>
            <a:r>
              <a:rPr lang="en-GB" sz="4800" dirty="0"/>
              <a:t>A Shareholder 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386" y="3861048"/>
            <a:ext cx="9386093" cy="115212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Mohammed Amin </a:t>
            </a:r>
            <a:r>
              <a:rPr lang="it-IT" sz="1800" dirty="0"/>
              <a:t>MBE FRSA MA FCA AMCT CTA(Fellow)</a:t>
            </a:r>
            <a:endParaRPr lang="en-GB" sz="1800" dirty="0"/>
          </a:p>
          <a:p>
            <a:pPr algn="l"/>
            <a:r>
              <a:rPr lang="en-GB" dirty="0"/>
              <a:t>21 April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1424" y="764704"/>
            <a:ext cx="979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Control and Risk Self-Assessment Forum</a:t>
            </a:r>
          </a:p>
        </p:txBody>
      </p:sp>
    </p:spTree>
    <p:extLst>
      <p:ext uri="{BB962C8B-B14F-4D97-AF65-F5344CB8AC3E}">
        <p14:creationId xmlns:p14="http://schemas.microsoft.com/office/powerpoint/2010/main" val="354358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861" y="620688"/>
            <a:ext cx="10972800" cy="738727"/>
          </a:xfrm>
        </p:spPr>
        <p:txBody>
          <a:bodyPr>
            <a:normAutofit fontScale="90000"/>
          </a:bodyPr>
          <a:lstStyle/>
          <a:p>
            <a:r>
              <a:rPr lang="en-GB" baseline="0" dirty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861" y="1359415"/>
            <a:ext cx="8229600" cy="3869784"/>
          </a:xfrm>
        </p:spPr>
        <p:txBody>
          <a:bodyPr>
            <a:normAutofit/>
          </a:bodyPr>
          <a:lstStyle/>
          <a:p>
            <a:r>
              <a:rPr lang="en-GB" dirty="0"/>
              <a:t>Disclaimer</a:t>
            </a:r>
          </a:p>
          <a:p>
            <a:r>
              <a:rPr lang="en-GB" dirty="0"/>
              <a:t>The speaker</a:t>
            </a:r>
          </a:p>
          <a:p>
            <a:r>
              <a:rPr lang="en-GB" dirty="0"/>
              <a:t>The structural problems of listed companies</a:t>
            </a:r>
          </a:p>
          <a:p>
            <a:r>
              <a:rPr lang="en-GB" dirty="0"/>
              <a:t>Where audits do / did go wrong</a:t>
            </a:r>
          </a:p>
          <a:p>
            <a:r>
              <a:rPr lang="en-GB" dirty="0"/>
              <a:t>Making auditors really independent</a:t>
            </a:r>
          </a:p>
          <a:p>
            <a:r>
              <a:rPr lang="en-GB" dirty="0"/>
              <a:t>Q &amp; 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D4D141-41EC-4A2D-99F2-0D0347F149C7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641" y="764704"/>
            <a:ext cx="10972800" cy="760482"/>
          </a:xfrm>
        </p:spPr>
        <p:txBody>
          <a:bodyPr>
            <a:normAutofit fontScale="90000"/>
          </a:bodyPr>
          <a:lstStyle/>
          <a:p>
            <a:r>
              <a:rPr lang="en-GB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425" y="1885226"/>
            <a:ext cx="109728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Amin is a member of the Policy Team of the United Kingdom Shareholders’ Association (UKSA).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He is speaking in a personal capacity.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None of his comments should be taken as indicative of the views of UKSA.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889980-D468-4A0B-A4EB-924C9D558C3B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374" y="772542"/>
            <a:ext cx="8456641" cy="595312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Mohammed Amin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719736" y="1417612"/>
            <a:ext cx="7272808" cy="417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2400" dirty="0"/>
              <a:t>A Price Waterhouse (now PwC) tax partner 1990-2009, he attended many audit committee meetings as part of the PwC audit team.</a:t>
            </a:r>
          </a:p>
          <a:p>
            <a:pPr defTabSz="695325"/>
            <a:endParaRPr lang="en-GB" sz="2400" dirty="0"/>
          </a:p>
          <a:p>
            <a:pPr defTabSz="695325"/>
            <a:r>
              <a:rPr lang="en-GB" sz="2400" dirty="0"/>
              <a:t>His client-side experience comes from serving on the audit committees of </a:t>
            </a:r>
            <a:r>
              <a:rPr lang="en-US" sz="2400" dirty="0"/>
              <a:t>Salford University, Manchester Training &amp; Enterprise Council, and PwC itself as a member of PwC’s Supervisory Board.</a:t>
            </a:r>
          </a:p>
          <a:p>
            <a:pPr defTabSz="695325"/>
            <a:endParaRPr lang="en-GB" sz="2400" dirty="0"/>
          </a:p>
          <a:p>
            <a:pPr marL="0" lvl="1" defTabSz="695325">
              <a:spcBef>
                <a:spcPct val="0"/>
              </a:spcBef>
            </a:pPr>
            <a:r>
              <a:rPr lang="en-GB" sz="2400" dirty="0"/>
              <a:t>His writings on finance are on his website: </a:t>
            </a:r>
            <a:r>
              <a:rPr lang="en-GB" sz="2400" dirty="0">
                <a:solidFill>
                  <a:srgbClr val="FF0000"/>
                </a:solidFill>
              </a:rPr>
              <a:t>www.mohammedamin.com</a:t>
            </a:r>
            <a:endParaRPr lang="en-GB" sz="2400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06" y="1503666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6AE4D60-6A41-4D0C-8DF9-CECE7374575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7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41E6C-82EC-416E-A177-6C55C689B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836712"/>
            <a:ext cx="11074400" cy="794352"/>
          </a:xfrm>
        </p:spPr>
        <p:txBody>
          <a:bodyPr>
            <a:normAutofit fontScale="90000"/>
          </a:bodyPr>
          <a:lstStyle/>
          <a:p>
            <a:r>
              <a:rPr lang="en-US" dirty="0"/>
              <a:t>The structural problems of listed companies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43CDF3-7ED0-4722-B002-807F41177875}"/>
              </a:ext>
            </a:extLst>
          </p:cNvPr>
          <p:cNvSpPr/>
          <p:nvPr/>
        </p:nvSpPr>
        <p:spPr>
          <a:xfrm>
            <a:off x="3935760" y="2708920"/>
            <a:ext cx="2952328" cy="720080"/>
          </a:xfrm>
          <a:prstGeom prst="rect">
            <a:avLst/>
          </a:prstGeom>
          <a:solidFill>
            <a:schemeClr val="accent5">
              <a:lumMod val="75000"/>
              <a:alpha val="42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F6D3-1F21-4857-90D9-1DEEDC25BA39}"/>
              </a:ext>
            </a:extLst>
          </p:cNvPr>
          <p:cNvSpPr txBox="1"/>
          <p:nvPr/>
        </p:nvSpPr>
        <p:spPr>
          <a:xfrm>
            <a:off x="4079776" y="29249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Non-executive directors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246A2D-E4E8-41A1-A8C3-34B4083AFCDC}"/>
              </a:ext>
            </a:extLst>
          </p:cNvPr>
          <p:cNvSpPr/>
          <p:nvPr/>
        </p:nvSpPr>
        <p:spPr>
          <a:xfrm>
            <a:off x="3935760" y="3437384"/>
            <a:ext cx="2952328" cy="720080"/>
          </a:xfrm>
          <a:prstGeom prst="rect">
            <a:avLst/>
          </a:prstGeom>
          <a:solidFill>
            <a:srgbClr val="FFC000">
              <a:alpha val="42000"/>
            </a:srgb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68E4A4-CFC6-4CA4-B10F-9A9D4EFD1AE6}"/>
              </a:ext>
            </a:extLst>
          </p:cNvPr>
          <p:cNvSpPr txBox="1"/>
          <p:nvPr/>
        </p:nvSpPr>
        <p:spPr>
          <a:xfrm>
            <a:off x="4079776" y="364502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Executive directors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6C8A5B-B4C9-4980-ACD9-3D66FDB0FB20}"/>
              </a:ext>
            </a:extLst>
          </p:cNvPr>
          <p:cNvSpPr/>
          <p:nvPr/>
        </p:nvSpPr>
        <p:spPr>
          <a:xfrm>
            <a:off x="3935760" y="4157464"/>
            <a:ext cx="2952328" cy="72008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Staff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6B0207-D3DE-4003-8F65-9538F1D45D60}"/>
              </a:ext>
            </a:extLst>
          </p:cNvPr>
          <p:cNvSpPr txBox="1"/>
          <p:nvPr/>
        </p:nvSpPr>
        <p:spPr>
          <a:xfrm>
            <a:off x="299356" y="3582497"/>
            <a:ext cx="165618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Shareholders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B2B97B5-4713-4702-8629-2959005DEC22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1973542" y="3068960"/>
            <a:ext cx="1962218" cy="5389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DDF5C87-4072-4D9B-8E3E-6D829EBDDCEB}"/>
              </a:ext>
            </a:extLst>
          </p:cNvPr>
          <p:cNvSpPr txBox="1"/>
          <p:nvPr/>
        </p:nvSpPr>
        <p:spPr>
          <a:xfrm>
            <a:off x="1544492" y="259891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Elect.</a:t>
            </a:r>
          </a:p>
          <a:p>
            <a:r>
              <a:rPr lang="en-GB" dirty="0"/>
              <a:t>Who picks them?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4EA7CA-09AF-416A-96C6-E895D118F44B}"/>
              </a:ext>
            </a:extLst>
          </p:cNvPr>
          <p:cNvSpPr txBox="1"/>
          <p:nvPr/>
        </p:nvSpPr>
        <p:spPr>
          <a:xfrm>
            <a:off x="1919536" y="391956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Elect.</a:t>
            </a:r>
          </a:p>
          <a:p>
            <a:r>
              <a:rPr lang="en-GB" dirty="0"/>
              <a:t>Who picks them?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9C31D15-0381-4A89-B53B-3A2613A1C6A1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972838" y="3797424"/>
            <a:ext cx="1962922" cy="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279CDD4-66B1-4E60-9DE2-3C866B121CBD}"/>
              </a:ext>
            </a:extLst>
          </p:cNvPr>
          <p:cNvSpPr txBox="1"/>
          <p:nvPr/>
        </p:nvSpPr>
        <p:spPr>
          <a:xfrm>
            <a:off x="8625281" y="3582086"/>
            <a:ext cx="1251139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Auditor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EA728FA-3EEE-4561-8402-040503C113D7}"/>
              </a:ext>
            </a:extLst>
          </p:cNvPr>
          <p:cNvSpPr/>
          <p:nvPr/>
        </p:nvSpPr>
        <p:spPr>
          <a:xfrm>
            <a:off x="4187788" y="2517413"/>
            <a:ext cx="4910046" cy="25600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42E4BE-3564-4921-86BD-27847368333C}"/>
              </a:ext>
            </a:extLst>
          </p:cNvPr>
          <p:cNvSpPr txBox="1"/>
          <p:nvPr/>
        </p:nvSpPr>
        <p:spPr>
          <a:xfrm>
            <a:off x="7140116" y="343738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Extensive Contact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EE1359-DB12-4353-A540-3D9E0A73CD1C}"/>
              </a:ext>
            </a:extLst>
          </p:cNvPr>
          <p:cNvSpPr txBox="1"/>
          <p:nvPr/>
        </p:nvSpPr>
        <p:spPr>
          <a:xfrm>
            <a:off x="8832304" y="428361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Shareholders ratify</a:t>
            </a:r>
          </a:p>
          <a:p>
            <a:r>
              <a:rPr lang="en-GB" dirty="0"/>
              <a:t>Non-executives recommend</a:t>
            </a:r>
          </a:p>
          <a:p>
            <a:r>
              <a:rPr lang="en-GB" dirty="0"/>
              <a:t>Who really decides?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F051745-A72C-4E43-9787-3D57FCE20D41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3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00378-3FD3-464D-90C3-F35E334C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652961"/>
            <a:ext cx="8316924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Where audits do / did go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17019-DB13-4BF2-82B2-2D8030A7F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1388535"/>
            <a:ext cx="10972800" cy="4389120"/>
          </a:xfrm>
        </p:spPr>
        <p:txBody>
          <a:bodyPr/>
          <a:lstStyle/>
          <a:p>
            <a:r>
              <a:rPr lang="en-GB" dirty="0"/>
              <a:t>Other work dwarfs audit</a:t>
            </a:r>
          </a:p>
          <a:p>
            <a:pPr lvl="1"/>
            <a:r>
              <a:rPr lang="en-GB" dirty="0"/>
              <a:t>Enron</a:t>
            </a:r>
          </a:p>
          <a:p>
            <a:pPr lvl="1"/>
            <a:r>
              <a:rPr lang="en-GB" dirty="0"/>
              <a:t>Largely solved by rules / market practice</a:t>
            </a:r>
          </a:p>
          <a:p>
            <a:pPr lvl="1"/>
            <a:r>
              <a:rPr lang="en-GB" dirty="0"/>
              <a:t>Finish the job</a:t>
            </a:r>
          </a:p>
          <a:p>
            <a:pPr lvl="2"/>
            <a:r>
              <a:rPr lang="en-GB" dirty="0"/>
              <a:t>Audit + audit related work </a:t>
            </a:r>
            <a:r>
              <a:rPr lang="en-GB" dirty="0">
                <a:sym typeface="Wingdings" panose="05000000000000000000" pitchFamily="2" charset="2"/>
              </a:rPr>
              <a:t> always the auditor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Other work  never the auditor</a:t>
            </a:r>
          </a:p>
          <a:p>
            <a:r>
              <a:rPr lang="en-GB" dirty="0">
                <a:sym typeface="Wingdings" panose="05000000000000000000" pitchFamily="2" charset="2"/>
              </a:rPr>
              <a:t>Management becomes the client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Law clear management isn’t, but not working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Who really fires the auditor?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When did shareholders last reject an audit change?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A52990-9FDE-4977-9692-B25ADF752AD3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1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C198-C400-476D-8D22-D46E3335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Make auditors really independent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879C50-7B75-4DBC-A11B-4A61A3A1DED9}"/>
              </a:ext>
            </a:extLst>
          </p:cNvPr>
          <p:cNvSpPr txBox="1"/>
          <p:nvPr/>
        </p:nvSpPr>
        <p:spPr>
          <a:xfrm>
            <a:off x="1055440" y="2276872"/>
            <a:ext cx="3384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Regulator appoints auditors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692233-54A7-4A44-9B99-D85B3EDE57CC}"/>
              </a:ext>
            </a:extLst>
          </p:cNvPr>
          <p:cNvSpPr txBox="1"/>
          <p:nvPr/>
        </p:nvSpPr>
        <p:spPr>
          <a:xfrm>
            <a:off x="6104488" y="2276872"/>
            <a:ext cx="43924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5400"/>
            </a:lvl1pPr>
          </a:lstStyle>
          <a:p>
            <a:r>
              <a:rPr lang="en-GB" dirty="0"/>
              <a:t>Regulator agrees the audit fee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3B8DB7-7887-4B42-B2BB-8B1E72DBAEA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3872" y="2852936"/>
            <a:ext cx="1872208" cy="1362456"/>
          </a:xfrm>
        </p:spPr>
        <p:txBody>
          <a:bodyPr/>
          <a:lstStyle/>
          <a:p>
            <a:r>
              <a:rPr lang="en-GB" dirty="0"/>
              <a:t>Q&amp;A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09080B-ACC0-4846-B7BA-3CD1778D08B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713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292</Words>
  <Application>Microsoft Office PowerPoint</Application>
  <PresentationFormat>Widescreen</PresentationFormat>
  <Paragraphs>64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 2</vt:lpstr>
      <vt:lpstr>Flow</vt:lpstr>
      <vt:lpstr>Audit and Corporate Reporting:  A Shareholder View</vt:lpstr>
      <vt:lpstr>Outline</vt:lpstr>
      <vt:lpstr>Disclaimer</vt:lpstr>
      <vt:lpstr>Mohammed Amin</vt:lpstr>
      <vt:lpstr>The structural problems of listed companies</vt:lpstr>
      <vt:lpstr>Where audits do / did go wrong</vt:lpstr>
      <vt:lpstr>Make auditors really independent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Sukuk Taxation Issues from a UK Market Perspective</dc:title>
  <dc:creator>Mohammed Amin</dc:creator>
  <cp:lastModifiedBy>Mohammed Amin</cp:lastModifiedBy>
  <cp:revision>366</cp:revision>
  <cp:lastPrinted>2015-12-19T22:04:26Z</cp:lastPrinted>
  <dcterms:created xsi:type="dcterms:W3CDTF">2010-04-20T14:08:55Z</dcterms:created>
  <dcterms:modified xsi:type="dcterms:W3CDTF">2021-04-21T09:17:17Z</dcterms:modified>
</cp:coreProperties>
</file>