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handoutMasterIdLst>
    <p:handoutMasterId r:id="rId26"/>
  </p:handoutMasterIdLst>
  <p:sldIdLst>
    <p:sldId id="256" r:id="rId2"/>
    <p:sldId id="290" r:id="rId3"/>
    <p:sldId id="330" r:id="rId4"/>
    <p:sldId id="278" r:id="rId5"/>
    <p:sldId id="331" r:id="rId6"/>
    <p:sldId id="329" r:id="rId7"/>
    <p:sldId id="328" r:id="rId8"/>
    <p:sldId id="332" r:id="rId9"/>
    <p:sldId id="334" r:id="rId10"/>
    <p:sldId id="335" r:id="rId11"/>
    <p:sldId id="336" r:id="rId12"/>
    <p:sldId id="337" r:id="rId13"/>
    <p:sldId id="338" r:id="rId14"/>
    <p:sldId id="342" r:id="rId15"/>
    <p:sldId id="343" r:id="rId16"/>
    <p:sldId id="339" r:id="rId17"/>
    <p:sldId id="340" r:id="rId18"/>
    <p:sldId id="341" r:id="rId19"/>
    <p:sldId id="347" r:id="rId20"/>
    <p:sldId id="344" r:id="rId21"/>
    <p:sldId id="346" r:id="rId22"/>
    <p:sldId id="345" r:id="rId23"/>
    <p:sldId id="289" r:id="rId24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16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545" autoAdjust="0"/>
    <p:restoredTop sz="86410" autoAdjust="0"/>
  </p:normalViewPr>
  <p:slideViewPr>
    <p:cSldViewPr>
      <p:cViewPr varScale="1">
        <p:scale>
          <a:sx n="92" d="100"/>
          <a:sy n="92" d="100"/>
        </p:scale>
        <p:origin x="456" y="126"/>
      </p:cViewPr>
      <p:guideLst>
        <p:guide orient="horz" pos="2183"/>
        <p:guide pos="1640"/>
      </p:guideLst>
    </p:cSldViewPr>
  </p:slideViewPr>
  <p:outlineViewPr>
    <p:cViewPr>
      <p:scale>
        <a:sx n="33" d="100"/>
        <a:sy n="33" d="100"/>
      </p:scale>
      <p:origin x="0" y="-831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8F36D0-D698-455C-AA50-924427002D4D}" type="datetimeFigureOut">
              <a:rPr lang="en-GB" smtClean="0"/>
              <a:t>02/10/2019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ADC93-DAB0-4B2E-BB32-E504B07D85B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77594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C5267-5C11-4C45-BAE5-CCB596448AE1}" type="datetimeFigureOut">
              <a:rPr lang="en-GB" smtClean="0"/>
              <a:t>02/10/2019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442EB0-A846-45C6-8FD9-7B3FFC69638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753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42EB0-A846-45C6-8FD9-7B3FFC696389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0017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42EB0-A846-45C6-8FD9-7B3FFC696389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759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GB" dirty="0"/>
              <a:t>Date</a:t>
            </a:r>
          </a:p>
        </p:txBody>
      </p:sp>
      <p:sp>
        <p:nvSpPr>
          <p:cNvPr id="8089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BA0FF7-33CA-4C78-8D32-DDB614B1B5FF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09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4538"/>
            <a:ext cx="6618288" cy="3724275"/>
          </a:xfrm>
          <a:ln/>
        </p:spPr>
      </p:sp>
      <p:sp>
        <p:nvSpPr>
          <p:cNvPr id="809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342" y="4715153"/>
            <a:ext cx="5434993" cy="4466987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0828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442EB0-A846-45C6-8FD9-7B3FFC696389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75555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42EB0-A846-45C6-8FD9-7B3FFC696389}" type="slidenum">
              <a:rPr lang="en-GB" smtClean="0"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59765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42EB0-A846-45C6-8FD9-7B3FFC696389}" type="slidenum">
              <a:rPr lang="en-GB" smtClean="0"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4968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973C-BC0E-499B-8DDE-2AA734AC9C48}" type="datetimeFigureOut">
              <a:rPr lang="en-GB" smtClean="0"/>
              <a:t>02/10/2019</a:t>
            </a:fld>
            <a:endParaRPr lang="en-GB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EF06-CAC3-4510-96AD-091B6CC62CFB}" type="slidenum">
              <a:rPr lang="en-GB" smtClean="0"/>
              <a:t>‹#›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973C-BC0E-499B-8DDE-2AA734AC9C48}" type="datetimeFigureOut">
              <a:rPr lang="en-GB" smtClean="0"/>
              <a:t>02/10/2019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EF06-CAC3-4510-96AD-091B6CC62CFB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973C-BC0E-499B-8DDE-2AA734AC9C48}" type="datetimeFigureOut">
              <a:rPr lang="en-GB" smtClean="0"/>
              <a:t>02/10/2019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EF06-CAC3-4510-96AD-091B6CC62CFB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440" y="800708"/>
            <a:ext cx="10972800" cy="7943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5440" y="1808820"/>
            <a:ext cx="10166920" cy="412181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973C-BC0E-499B-8DDE-2AA734AC9C48}" type="datetimeFigureOut">
              <a:rPr lang="en-GB" smtClean="0"/>
              <a:t>02/10/2019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EF06-CAC3-4510-96AD-091B6CC62CFB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440" y="1016732"/>
            <a:ext cx="10363200" cy="894404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5440" y="22048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973C-BC0E-499B-8DDE-2AA734AC9C48}" type="datetimeFigureOut">
              <a:rPr lang="en-GB" smtClean="0"/>
              <a:t>02/10/2019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EF06-CAC3-4510-96AD-091B6CC62CFB}" type="slidenum">
              <a:rPr lang="en-GB" smtClean="0"/>
              <a:t>‹#›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973C-BC0E-499B-8DDE-2AA734AC9C48}" type="datetimeFigureOut">
              <a:rPr lang="en-GB" smtClean="0"/>
              <a:t>02/10/2019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EF06-CAC3-4510-96AD-091B6CC62CFB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973C-BC0E-499B-8DDE-2AA734AC9C48}" type="datetimeFigureOut">
              <a:rPr lang="en-GB" smtClean="0"/>
              <a:t>02/10/2019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EF06-CAC3-4510-96AD-091B6CC62CFB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973C-BC0E-499B-8DDE-2AA734AC9C48}" type="datetimeFigureOut">
              <a:rPr lang="en-GB" smtClean="0"/>
              <a:t>02/10/2019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EF06-CAC3-4510-96AD-091B6CC62CFB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973C-BC0E-499B-8DDE-2AA734AC9C48}" type="datetimeFigureOut">
              <a:rPr lang="en-GB" smtClean="0"/>
              <a:t>02/10/2019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EF06-CAC3-4510-96AD-091B6CC62CFB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973C-BC0E-499B-8DDE-2AA734AC9C48}" type="datetimeFigureOut">
              <a:rPr lang="en-GB" smtClean="0"/>
              <a:t>02/10/2019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EF06-CAC3-4510-96AD-091B6CC62CFB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973C-BC0E-499B-8DDE-2AA734AC9C48}" type="datetimeFigureOut">
              <a:rPr lang="en-GB" smtClean="0"/>
              <a:t>02/10/2019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1762EF06-CAC3-4510-96AD-091B6CC62CFB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132973C-BC0E-499B-8DDE-2AA734AC9C48}" type="datetimeFigureOut">
              <a:rPr lang="en-GB" smtClean="0"/>
              <a:t>02/10/2019</a:t>
            </a:fld>
            <a:endParaRPr lang="en-GB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762EF06-CAC3-4510-96AD-091B6CC62CFB}" type="slidenum">
              <a:rPr lang="en-GB" smtClean="0"/>
              <a:t>‹#›</a:t>
            </a:fld>
            <a:endParaRPr lang="en-GB" dirty="0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5440" y="2276872"/>
            <a:ext cx="9721080" cy="1139552"/>
          </a:xfrm>
        </p:spPr>
        <p:txBody>
          <a:bodyPr>
            <a:noAutofit/>
          </a:bodyPr>
          <a:lstStyle/>
          <a:p>
            <a:pPr algn="l"/>
            <a:r>
              <a:rPr lang="en-GB" sz="4800" dirty="0"/>
              <a:t>Brexit and the rise of the far right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7448" y="3897052"/>
            <a:ext cx="7854696" cy="1080120"/>
          </a:xfrm>
        </p:spPr>
        <p:txBody>
          <a:bodyPr/>
          <a:lstStyle/>
          <a:p>
            <a:pPr algn="l"/>
            <a:r>
              <a:rPr lang="en-GB" dirty="0">
                <a:latin typeface="Arial" pitchFamily="34" charset="0"/>
                <a:cs typeface="Arial" pitchFamily="34" charset="0"/>
              </a:rPr>
              <a:t>Mohammed Amin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MBE</a:t>
            </a:r>
          </a:p>
          <a:p>
            <a:pPr algn="l"/>
            <a:r>
              <a:rPr lang="en-GB" dirty="0">
                <a:latin typeface="Arial" pitchFamily="34" charset="0"/>
                <a:cs typeface="Arial" pitchFamily="34" charset="0"/>
              </a:rPr>
              <a:t>3 October 2019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040469" y="1376772"/>
            <a:ext cx="9325036" cy="1080120"/>
          </a:xfrm>
          <a:prstGeom prst="rect">
            <a:avLst/>
          </a:prstGeom>
        </p:spPr>
        <p:txBody>
          <a:bodyPr vert="horz" lIns="0" rIns="18288">
            <a:no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4400" dirty="0">
                <a:latin typeface="Arial" pitchFamily="34" charset="0"/>
                <a:cs typeface="Arial" pitchFamily="34" charset="0"/>
              </a:rPr>
              <a:t>Challenging Hate Forum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24435135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A28E6-7773-4C81-B708-532B7F059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Age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C3CFAA0-9D42-44B7-8BAE-570E3C7774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3930232"/>
              </p:ext>
            </p:extLst>
          </p:nvPr>
        </p:nvGraphicFramePr>
        <p:xfrm>
          <a:off x="1055440" y="1808163"/>
          <a:ext cx="10117124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2388">
                  <a:extLst>
                    <a:ext uri="{9D8B030D-6E8A-4147-A177-3AD203B41FA5}">
                      <a16:colId xmlns:a16="http://schemas.microsoft.com/office/drawing/2014/main" val="4272517705"/>
                    </a:ext>
                  </a:extLst>
                </a:gridCol>
                <a:gridCol w="3276364">
                  <a:extLst>
                    <a:ext uri="{9D8B030D-6E8A-4147-A177-3AD203B41FA5}">
                      <a16:colId xmlns:a16="http://schemas.microsoft.com/office/drawing/2014/main" val="3011767003"/>
                    </a:ext>
                  </a:extLst>
                </a:gridCol>
                <a:gridCol w="3348372">
                  <a:extLst>
                    <a:ext uri="{9D8B030D-6E8A-4147-A177-3AD203B41FA5}">
                      <a16:colId xmlns:a16="http://schemas.microsoft.com/office/drawing/2014/main" val="712658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4800" dirty="0"/>
                        <a:t>Age range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4800" dirty="0"/>
                        <a:t>Leave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4800" dirty="0"/>
                        <a:t>Remain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53037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4800" dirty="0"/>
                        <a:t>18-24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4800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4800" dirty="0"/>
                        <a:t>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706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4800" dirty="0"/>
                        <a:t>65+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4800" dirty="0"/>
                        <a:t>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4800" dirty="0"/>
                        <a:t>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945319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2F96523-F7B3-4746-8F56-EB3BDDFEF5BF}"/>
              </a:ext>
            </a:extLst>
          </p:cNvPr>
          <p:cNvSpPr txBox="1"/>
          <p:nvPr/>
        </p:nvSpPr>
        <p:spPr>
          <a:xfrm>
            <a:off x="947428" y="62373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Slide </a:t>
            </a:r>
            <a:fld id="{B8D4D8F1-594F-4164-A7A5-512E320BA361}" type="slidenum">
              <a:rPr lang="en-GB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61154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33389-260B-4AA5-8258-9B5C2E068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Highest educational qualification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63B056D-E6EC-43E8-BB85-5F56414ECE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6527179"/>
              </p:ext>
            </p:extLst>
          </p:nvPr>
        </p:nvGraphicFramePr>
        <p:xfrm>
          <a:off x="1055440" y="1808163"/>
          <a:ext cx="10166598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8">
                  <a:extLst>
                    <a:ext uri="{9D8B030D-6E8A-4147-A177-3AD203B41FA5}">
                      <a16:colId xmlns:a16="http://schemas.microsoft.com/office/drawing/2014/main" val="570922466"/>
                    </a:ext>
                  </a:extLst>
                </a:gridCol>
                <a:gridCol w="3276364">
                  <a:extLst>
                    <a:ext uri="{9D8B030D-6E8A-4147-A177-3AD203B41FA5}">
                      <a16:colId xmlns:a16="http://schemas.microsoft.com/office/drawing/2014/main" val="4216015875"/>
                    </a:ext>
                  </a:extLst>
                </a:gridCol>
                <a:gridCol w="3937906">
                  <a:extLst>
                    <a:ext uri="{9D8B030D-6E8A-4147-A177-3AD203B41FA5}">
                      <a16:colId xmlns:a16="http://schemas.microsoft.com/office/drawing/2014/main" val="21166962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endParaRPr kumimoji="0" lang="en-GB" sz="6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en-GB" sz="6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Leave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en-GB" sz="6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Remain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36181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GB" sz="6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Degree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en-GB" sz="6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en-GB" sz="6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11331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GB" sz="6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en-GB" sz="6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en-GB" sz="6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14023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3DA4B77-5CF7-479F-8C98-E8CA72E2DBF6}"/>
              </a:ext>
            </a:extLst>
          </p:cNvPr>
          <p:cNvSpPr txBox="1"/>
          <p:nvPr/>
        </p:nvSpPr>
        <p:spPr>
          <a:xfrm>
            <a:off x="947428" y="62373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Slide </a:t>
            </a:r>
            <a:fld id="{B8D4D8F1-594F-4164-A7A5-512E320BA361}" type="slidenum">
              <a:rPr lang="en-GB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78019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6C5BE-2C37-4752-8382-3993B8D1B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Education ≠ surrogate for age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1E3DD9A-71D0-4090-8F0D-2EF113F863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5242928"/>
              </p:ext>
            </p:extLst>
          </p:nvPr>
        </p:nvGraphicFramePr>
        <p:xfrm>
          <a:off x="1055689" y="1795212"/>
          <a:ext cx="10116876" cy="362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5948">
                  <a:extLst>
                    <a:ext uri="{9D8B030D-6E8A-4147-A177-3AD203B41FA5}">
                      <a16:colId xmlns:a16="http://schemas.microsoft.com/office/drawing/2014/main" val="2358555642"/>
                    </a:ext>
                  </a:extLst>
                </a:gridCol>
                <a:gridCol w="3018636">
                  <a:extLst>
                    <a:ext uri="{9D8B030D-6E8A-4147-A177-3AD203B41FA5}">
                      <a16:colId xmlns:a16="http://schemas.microsoft.com/office/drawing/2014/main" val="4262333481"/>
                    </a:ext>
                  </a:extLst>
                </a:gridCol>
                <a:gridCol w="3372292">
                  <a:extLst>
                    <a:ext uri="{9D8B030D-6E8A-4147-A177-3AD203B41FA5}">
                      <a16:colId xmlns:a16="http://schemas.microsoft.com/office/drawing/2014/main" val="34914824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4400" dirty="0"/>
                        <a:t>Highest educational qualification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4400" dirty="0"/>
                        <a:t>Remain % 18-34 age 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4400" dirty="0"/>
                        <a:t>Remain % 55+ age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8364772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4400" dirty="0"/>
                        <a:t>Degree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4400" dirty="0"/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4400" dirty="0"/>
                        <a:t>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7612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4400" dirty="0"/>
                        <a:t>GCSE or less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4400" dirty="0"/>
                        <a:t>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4400" dirty="0"/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898531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8A6FD3E-CA25-4D0F-A37D-3293AE962AC6}"/>
              </a:ext>
            </a:extLst>
          </p:cNvPr>
          <p:cNvSpPr txBox="1"/>
          <p:nvPr/>
        </p:nvSpPr>
        <p:spPr>
          <a:xfrm>
            <a:off x="947428" y="62373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Slide </a:t>
            </a:r>
            <a:fld id="{B8D4D8F1-594F-4164-A7A5-512E320BA361}" type="slidenum">
              <a:rPr lang="en-GB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36983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3D476-7677-4E03-A7A9-D2E4DBBAA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Authoritarian / libertarian spectrum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044A6-8430-42B9-9685-62794395C7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Questions to assess these attitudes (see later)</a:t>
            </a:r>
          </a:p>
          <a:p>
            <a:r>
              <a:rPr lang="en-GB" sz="3600" dirty="0"/>
              <a:t>Segment people by authoritarianism</a:t>
            </a:r>
          </a:p>
          <a:p>
            <a:pPr lvl="1"/>
            <a:r>
              <a:rPr lang="en-GB" sz="3600" dirty="0"/>
              <a:t>Most authoritarian 1/3</a:t>
            </a:r>
          </a:p>
          <a:p>
            <a:pPr lvl="1"/>
            <a:r>
              <a:rPr lang="en-GB" sz="3600" dirty="0"/>
              <a:t>Middle 1/3</a:t>
            </a:r>
          </a:p>
          <a:p>
            <a:pPr lvl="1"/>
            <a:r>
              <a:rPr lang="en-GB" sz="3600" dirty="0"/>
              <a:t>Least authoritarian 1/3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AB54912-FE95-4FAF-8DC2-E0D62A2C233D}"/>
              </a:ext>
            </a:extLst>
          </p:cNvPr>
          <p:cNvSpPr txBox="1"/>
          <p:nvPr/>
        </p:nvSpPr>
        <p:spPr>
          <a:xfrm>
            <a:off x="947428" y="62373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Slide </a:t>
            </a:r>
            <a:fld id="{B8D4D8F1-594F-4164-A7A5-512E320BA361}" type="slidenum">
              <a:rPr lang="en-GB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66139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0BB05-6E5A-4774-9634-689094761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Authoritarian / libertarian scale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A34B4-307D-421B-8734-7543827A7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2317" y="1595060"/>
            <a:ext cx="10166920" cy="4121812"/>
          </a:xfrm>
        </p:spPr>
        <p:txBody>
          <a:bodyPr>
            <a:noAutofit/>
          </a:bodyPr>
          <a:lstStyle/>
          <a:p>
            <a:r>
              <a:rPr lang="en-GB" sz="3600" dirty="0"/>
              <a:t>Scale consists of a number of statements to which the respondent is invited to:</a:t>
            </a:r>
          </a:p>
          <a:p>
            <a:pPr lvl="1"/>
            <a:r>
              <a:rPr lang="en-GB" sz="3600" dirty="0"/>
              <a:t>“agree strongly” </a:t>
            </a:r>
          </a:p>
          <a:p>
            <a:pPr lvl="1"/>
            <a:r>
              <a:rPr lang="en-GB" sz="3600" dirty="0"/>
              <a:t>“agree”</a:t>
            </a:r>
          </a:p>
          <a:p>
            <a:pPr lvl="1"/>
            <a:r>
              <a:rPr lang="en-GB" sz="3600" dirty="0"/>
              <a:t>“neither agree nor disagree”</a:t>
            </a:r>
          </a:p>
          <a:p>
            <a:pPr lvl="1"/>
            <a:r>
              <a:rPr lang="en-GB" sz="3600" dirty="0"/>
              <a:t>“disagree”</a:t>
            </a:r>
          </a:p>
          <a:p>
            <a:pPr lvl="1"/>
            <a:r>
              <a:rPr lang="en-GB" sz="3600" dirty="0"/>
              <a:t>“disagree strongly”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0A1E9F2-F966-4F52-AFDF-7298A9C41580}"/>
              </a:ext>
            </a:extLst>
          </p:cNvPr>
          <p:cNvSpPr txBox="1"/>
          <p:nvPr/>
        </p:nvSpPr>
        <p:spPr>
          <a:xfrm>
            <a:off x="947428" y="62373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Slide </a:t>
            </a:r>
            <a:fld id="{B8D4D8F1-594F-4164-A7A5-512E320BA361}" type="slidenum">
              <a:rPr lang="en-GB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5849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AE103-F52B-411B-8E3F-732313645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40" y="368660"/>
            <a:ext cx="10972800" cy="794352"/>
          </a:xfrm>
        </p:spPr>
        <p:txBody>
          <a:bodyPr>
            <a:normAutofit fontScale="90000"/>
          </a:bodyPr>
          <a:lstStyle/>
          <a:p>
            <a:r>
              <a:rPr lang="en-GB" dirty="0"/>
              <a:t>The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7A9F6-5922-4DC9-AD38-1350E5A899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440" y="1163012"/>
            <a:ext cx="10081120" cy="4121812"/>
          </a:xfrm>
        </p:spPr>
        <p:txBody>
          <a:bodyPr>
            <a:noAutofit/>
          </a:bodyPr>
          <a:lstStyle/>
          <a:p>
            <a:r>
              <a:rPr lang="en-GB" sz="2800" dirty="0"/>
              <a:t>Young people today don’t have enough respect for traditional British values. </a:t>
            </a:r>
          </a:p>
          <a:p>
            <a:r>
              <a:rPr lang="en-GB" sz="2800" dirty="0"/>
              <a:t>People who break the law should be given stiffer sentences. </a:t>
            </a:r>
          </a:p>
          <a:p>
            <a:r>
              <a:rPr lang="en-GB" sz="2800" dirty="0"/>
              <a:t>For some crimes, the death penalty is the most appropriate sentence.</a:t>
            </a:r>
          </a:p>
          <a:p>
            <a:r>
              <a:rPr lang="en-GB" sz="2800" dirty="0"/>
              <a:t>Schools should teach children to obey authority. </a:t>
            </a:r>
          </a:p>
          <a:p>
            <a:r>
              <a:rPr lang="en-GB" sz="2800" dirty="0"/>
              <a:t>The law should always be obeyed, even if a particular law is wrong. </a:t>
            </a:r>
          </a:p>
          <a:p>
            <a:r>
              <a:rPr lang="en-GB" sz="2800" dirty="0"/>
              <a:t>Censorship of films and magazines is necessary to uphold moral standards.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768084D-B27F-482F-81AE-F53D21A74E52}"/>
              </a:ext>
            </a:extLst>
          </p:cNvPr>
          <p:cNvSpPr txBox="1"/>
          <p:nvPr/>
        </p:nvSpPr>
        <p:spPr>
          <a:xfrm>
            <a:off x="947428" y="62373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Slide </a:t>
            </a:r>
            <a:fld id="{B8D4D8F1-594F-4164-A7A5-512E320BA361}" type="slidenum">
              <a:rPr lang="en-GB"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69272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6867B-4801-403B-8C07-7063CE44F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Authoritarian / libertarian voting patterns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6F9A2C1-730E-4A62-8BD9-62BE9FC64F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1415262"/>
              </p:ext>
            </p:extLst>
          </p:nvPr>
        </p:nvGraphicFramePr>
        <p:xfrm>
          <a:off x="1055688" y="1808163"/>
          <a:ext cx="1016635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48524">
                  <a:extLst>
                    <a:ext uri="{9D8B030D-6E8A-4147-A177-3AD203B41FA5}">
                      <a16:colId xmlns:a16="http://schemas.microsoft.com/office/drawing/2014/main" val="1564808218"/>
                    </a:ext>
                  </a:extLst>
                </a:gridCol>
                <a:gridCol w="3217826">
                  <a:extLst>
                    <a:ext uri="{9D8B030D-6E8A-4147-A177-3AD203B41FA5}">
                      <a16:colId xmlns:a16="http://schemas.microsoft.com/office/drawing/2014/main" val="10660313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4800" dirty="0"/>
                        <a:t>Leave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04897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4800" dirty="0"/>
                        <a:t>Most authoritarian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4800" dirty="0"/>
                        <a:t>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71528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4800" dirty="0"/>
                        <a:t>Middle on this spectrum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4800" dirty="0"/>
                        <a:t>53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032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4800" dirty="0"/>
                        <a:t>Most libertarian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4800" dirty="0"/>
                        <a:t>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9643617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1B642D1-0590-49EA-8FDC-486C8538AEC8}"/>
              </a:ext>
            </a:extLst>
          </p:cNvPr>
          <p:cNvSpPr txBox="1"/>
          <p:nvPr/>
        </p:nvSpPr>
        <p:spPr>
          <a:xfrm>
            <a:off x="947428" y="62373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Slide </a:t>
            </a:r>
            <a:fld id="{B8D4D8F1-594F-4164-A7A5-512E320BA361}" type="slidenum">
              <a:rPr lang="en-GB"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14977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3FB98-409C-4644-8FC7-A7B87558E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40" y="530192"/>
            <a:ext cx="10972800" cy="794352"/>
          </a:xfrm>
        </p:spPr>
        <p:txBody>
          <a:bodyPr>
            <a:normAutofit fontScale="90000"/>
          </a:bodyPr>
          <a:lstStyle/>
          <a:p>
            <a:r>
              <a:rPr lang="en-GB" dirty="0"/>
              <a:t>National identity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94E9F1-C4CD-4BCE-BC9D-22E53AAE1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440" y="1368094"/>
            <a:ext cx="10166920" cy="4121812"/>
          </a:xfrm>
        </p:spPr>
        <p:txBody>
          <a:bodyPr>
            <a:noAutofit/>
          </a:bodyPr>
          <a:lstStyle/>
          <a:p>
            <a:r>
              <a:rPr lang="en-GB" sz="3600" dirty="0"/>
              <a:t>Which, if any, of the following best describes how you see yourself?</a:t>
            </a:r>
          </a:p>
          <a:p>
            <a:pPr lvl="1"/>
            <a:r>
              <a:rPr lang="en-GB" sz="3600" dirty="0"/>
              <a:t>English, not British,</a:t>
            </a:r>
          </a:p>
          <a:p>
            <a:pPr lvl="1"/>
            <a:r>
              <a:rPr lang="en-GB" sz="3600" dirty="0"/>
              <a:t>More English than British</a:t>
            </a:r>
          </a:p>
          <a:p>
            <a:pPr lvl="1"/>
            <a:r>
              <a:rPr lang="en-GB" sz="3600" dirty="0"/>
              <a:t>Equally English and British</a:t>
            </a:r>
          </a:p>
          <a:p>
            <a:pPr lvl="1"/>
            <a:r>
              <a:rPr lang="en-GB" sz="3600" dirty="0"/>
              <a:t>More British than English</a:t>
            </a:r>
          </a:p>
          <a:p>
            <a:pPr lvl="1"/>
            <a:r>
              <a:rPr lang="en-GB" sz="3600" dirty="0"/>
              <a:t>British, not English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181BE6D-3AAD-4E99-AF0D-EEEE493C6DD9}"/>
              </a:ext>
            </a:extLst>
          </p:cNvPr>
          <p:cNvSpPr txBox="1"/>
          <p:nvPr/>
        </p:nvSpPr>
        <p:spPr>
          <a:xfrm>
            <a:off x="947428" y="62373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Slide </a:t>
            </a:r>
            <a:fld id="{B8D4D8F1-594F-4164-A7A5-512E320BA361}" type="slidenum">
              <a:rPr lang="en-GB"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18873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39E39-0DAC-48A1-9308-42EAEFD4C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Voting by national identity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9F00AD0-796C-4884-BEE1-5F3DD4F17A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5642853"/>
              </p:ext>
            </p:extLst>
          </p:nvPr>
        </p:nvGraphicFramePr>
        <p:xfrm>
          <a:off x="1055688" y="1808163"/>
          <a:ext cx="10080872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80372">
                  <a:extLst>
                    <a:ext uri="{9D8B030D-6E8A-4147-A177-3AD203B41FA5}">
                      <a16:colId xmlns:a16="http://schemas.microsoft.com/office/drawing/2014/main" val="144503392"/>
                    </a:ext>
                  </a:extLst>
                </a:gridCol>
                <a:gridCol w="4500500">
                  <a:extLst>
                    <a:ext uri="{9D8B030D-6E8A-4147-A177-3AD203B41FA5}">
                      <a16:colId xmlns:a16="http://schemas.microsoft.com/office/drawing/2014/main" val="7943137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4800" dirty="0"/>
                        <a:t>Leave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6077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4800" dirty="0"/>
                        <a:t>English, not British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4800" dirty="0"/>
                        <a:t>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6101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4800" dirty="0"/>
                        <a:t>British, not English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4800" dirty="0"/>
                        <a:t>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233747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9E4474A-6485-439F-A1E7-9EA644ABDA0A}"/>
              </a:ext>
            </a:extLst>
          </p:cNvPr>
          <p:cNvSpPr txBox="1"/>
          <p:nvPr/>
        </p:nvSpPr>
        <p:spPr>
          <a:xfrm>
            <a:off x="947428" y="62373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Slide </a:t>
            </a:r>
            <a:fld id="{B8D4D8F1-594F-4164-A7A5-512E320BA361}" type="slidenum">
              <a:rPr lang="en-GB"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9007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86DEB-F9FB-403A-A35C-3C83D19A9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40" y="512676"/>
            <a:ext cx="10972800" cy="794352"/>
          </a:xfrm>
        </p:spPr>
        <p:txBody>
          <a:bodyPr>
            <a:normAutofit fontScale="90000"/>
          </a:bodyPr>
          <a:lstStyle/>
          <a:p>
            <a:r>
              <a:rPr lang="en-GB" dirty="0"/>
              <a:t>Summary and 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D6BE8C-B848-4DF7-97A3-A3A0892002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8535" y="1307028"/>
            <a:ext cx="10068025" cy="4032448"/>
          </a:xfrm>
        </p:spPr>
        <p:txBody>
          <a:bodyPr>
            <a:noAutofit/>
          </a:bodyPr>
          <a:lstStyle/>
          <a:p>
            <a:r>
              <a:rPr lang="en-GB" sz="3200" dirty="0"/>
              <a:t>Data tells us Leave voters</a:t>
            </a:r>
          </a:p>
          <a:p>
            <a:pPr lvl="1"/>
            <a:r>
              <a:rPr lang="en-GB" sz="3200" dirty="0"/>
              <a:t>Older</a:t>
            </a:r>
          </a:p>
          <a:p>
            <a:pPr lvl="1"/>
            <a:r>
              <a:rPr lang="en-GB" sz="3200" dirty="0"/>
              <a:t>Less well educated</a:t>
            </a:r>
          </a:p>
          <a:p>
            <a:pPr lvl="1"/>
            <a:r>
              <a:rPr lang="en-GB" sz="3200" dirty="0"/>
              <a:t>Authoritarian</a:t>
            </a:r>
          </a:p>
          <a:p>
            <a:pPr lvl="1"/>
            <a:r>
              <a:rPr lang="en-GB" sz="3200" dirty="0"/>
              <a:t>Prioritise their Englishness</a:t>
            </a:r>
          </a:p>
          <a:p>
            <a:r>
              <a:rPr lang="en-GB" sz="3200" dirty="0"/>
              <a:t>Mohammed Amin’s conclusion</a:t>
            </a:r>
          </a:p>
          <a:p>
            <a:pPr lvl="1"/>
            <a:r>
              <a:rPr lang="en-GB" sz="3200" dirty="0"/>
              <a:t>Such people are much more likely to support far right groups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AAD37D-E779-471E-8A31-FA1E2A26A71E}"/>
              </a:ext>
            </a:extLst>
          </p:cNvPr>
          <p:cNvSpPr txBox="1"/>
          <p:nvPr/>
        </p:nvSpPr>
        <p:spPr>
          <a:xfrm>
            <a:off x="947428" y="62373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Slide </a:t>
            </a:r>
            <a:fld id="{B8D4D8F1-594F-4164-A7A5-512E320BA361}" type="slidenum">
              <a:rPr lang="en-GB"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8457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9195" y="855038"/>
            <a:ext cx="10972800" cy="810736"/>
          </a:xfrm>
        </p:spPr>
        <p:txBody>
          <a:bodyPr/>
          <a:lstStyle/>
          <a:p>
            <a:r>
              <a:rPr lang="en-GB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9195" y="1665774"/>
            <a:ext cx="9327285" cy="4463526"/>
          </a:xfrm>
        </p:spPr>
        <p:txBody>
          <a:bodyPr>
            <a:normAutofit/>
          </a:bodyPr>
          <a:lstStyle/>
          <a:p>
            <a:r>
              <a:rPr lang="en-GB" sz="4000" dirty="0"/>
              <a:t>The speaker</a:t>
            </a:r>
          </a:p>
          <a:p>
            <a:r>
              <a:rPr lang="en-GB" sz="4000" dirty="0"/>
              <a:t>Some hate crime data</a:t>
            </a:r>
          </a:p>
          <a:p>
            <a:r>
              <a:rPr lang="en-GB" sz="4000" dirty="0"/>
              <a:t>Brexit supporters</a:t>
            </a:r>
          </a:p>
          <a:p>
            <a:r>
              <a:rPr lang="en-GB" sz="4000" dirty="0"/>
              <a:t>What can we do?</a:t>
            </a:r>
          </a:p>
          <a:p>
            <a:r>
              <a:rPr lang="en-GB" sz="4000" dirty="0"/>
              <a:t>Q&amp;A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47428" y="62373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Slide </a:t>
            </a:r>
            <a:fld id="{B8D4D8F1-594F-4164-A7A5-512E320BA361}" type="slidenum">
              <a:rPr lang="en-GB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09657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517" y="2492896"/>
            <a:ext cx="5832648" cy="1362456"/>
          </a:xfrm>
        </p:spPr>
        <p:txBody>
          <a:bodyPr/>
          <a:lstStyle/>
          <a:p>
            <a:r>
              <a:rPr lang="en-GB" dirty="0"/>
              <a:t>What can we do?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54C8033-5E6A-4594-996A-CBF17F799DB2}"/>
              </a:ext>
            </a:extLst>
          </p:cNvPr>
          <p:cNvSpPr txBox="1"/>
          <p:nvPr/>
        </p:nvSpPr>
        <p:spPr>
          <a:xfrm>
            <a:off x="947428" y="62373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Slide </a:t>
            </a:r>
            <a:fld id="{B8D4D8F1-594F-4164-A7A5-512E320BA361}" type="slidenum">
              <a:rPr lang="en-GB"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0759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6276D-3F7F-424C-8D0D-2850E762B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Encourage people to consume better news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8A489B-1623-4531-B81D-9FBDA96BEE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4000" dirty="0"/>
              <a:t>Friends on social media ≠ reliable news source</a:t>
            </a:r>
          </a:p>
          <a:p>
            <a:r>
              <a:rPr lang="en-GB" sz="4000" dirty="0"/>
              <a:t>All newspapers have some standards</a:t>
            </a:r>
          </a:p>
          <a:p>
            <a:r>
              <a:rPr lang="en-GB" sz="4000" dirty="0"/>
              <a:t>Quality newspapers have higher standards</a:t>
            </a:r>
          </a:p>
          <a:p>
            <a:r>
              <a:rPr lang="en-GB" sz="4000" dirty="0"/>
              <a:t>Consume sources you disagree with, not just those you agree with</a:t>
            </a:r>
          </a:p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E4B583-9D7B-46EB-848C-F92C1E78D212}"/>
              </a:ext>
            </a:extLst>
          </p:cNvPr>
          <p:cNvSpPr txBox="1"/>
          <p:nvPr/>
        </p:nvSpPr>
        <p:spPr>
          <a:xfrm>
            <a:off x="947428" y="62373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Slide </a:t>
            </a:r>
            <a:fld id="{B8D4D8F1-594F-4164-A7A5-512E320BA361}" type="slidenum">
              <a:rPr lang="en-GB"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67051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D19B3-C600-4BD2-BF5F-5ADA1B46F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8144" y="368660"/>
            <a:ext cx="10972800" cy="794352"/>
          </a:xfrm>
        </p:spPr>
        <p:txBody>
          <a:bodyPr>
            <a:normAutofit fontScale="90000"/>
          </a:bodyPr>
          <a:lstStyle/>
          <a:p>
            <a:r>
              <a:rPr lang="en-GB" dirty="0"/>
              <a:t>Change our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096FB-C256-418A-8409-03FCDD9C60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91" y="1268760"/>
            <a:ext cx="10166920" cy="4121812"/>
          </a:xfrm>
        </p:spPr>
        <p:txBody>
          <a:bodyPr>
            <a:noAutofit/>
          </a:bodyPr>
          <a:lstStyle/>
          <a:p>
            <a:r>
              <a:rPr lang="en-GB" sz="2800" dirty="0"/>
              <a:t>People pro / anti Brexit</a:t>
            </a:r>
          </a:p>
          <a:p>
            <a:pPr lvl="1"/>
            <a:r>
              <a:rPr lang="en-GB" sz="2800" dirty="0"/>
              <a:t>Both want the best for Britain</a:t>
            </a:r>
          </a:p>
          <a:p>
            <a:pPr lvl="1"/>
            <a:r>
              <a:rPr lang="en-GB" sz="2800" dirty="0"/>
              <a:t>Both are patriots</a:t>
            </a:r>
          </a:p>
          <a:p>
            <a:pPr lvl="1"/>
            <a:r>
              <a:rPr lang="en-GB" sz="2800" dirty="0"/>
              <a:t>Both need to comply with the law</a:t>
            </a:r>
          </a:p>
          <a:p>
            <a:pPr lvl="1"/>
            <a:r>
              <a:rPr lang="en-GB" sz="2800" dirty="0"/>
              <a:t>Both entitled to seek their political goals, but only by lawful means</a:t>
            </a:r>
          </a:p>
          <a:p>
            <a:r>
              <a:rPr lang="en-GB" sz="2800" dirty="0"/>
              <a:t>Every person in Britain</a:t>
            </a:r>
          </a:p>
          <a:p>
            <a:pPr lvl="1"/>
            <a:r>
              <a:rPr lang="en-GB" sz="2800" dirty="0"/>
              <a:t>Has rights that must be respected</a:t>
            </a:r>
          </a:p>
          <a:p>
            <a:pPr lvl="1"/>
            <a:r>
              <a:rPr lang="en-GB" sz="2800" dirty="0"/>
              <a:t>Their presence helps all of us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2259C3-CE0D-4385-B3F5-ADEEDC7E72CC}"/>
              </a:ext>
            </a:extLst>
          </p:cNvPr>
          <p:cNvSpPr txBox="1"/>
          <p:nvPr/>
        </p:nvSpPr>
        <p:spPr>
          <a:xfrm>
            <a:off x="947428" y="62373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Slide </a:t>
            </a:r>
            <a:fld id="{B8D4D8F1-594F-4164-A7A5-512E320BA361}" type="slidenum">
              <a:rPr lang="en-GB"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3963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1844" y="2780928"/>
            <a:ext cx="2628292" cy="1362456"/>
          </a:xfrm>
        </p:spPr>
        <p:txBody>
          <a:bodyPr/>
          <a:lstStyle/>
          <a:p>
            <a:r>
              <a:rPr lang="en-GB" dirty="0"/>
              <a:t>Q &amp; 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54C8033-5E6A-4594-996A-CBF17F799DB2}"/>
              </a:ext>
            </a:extLst>
          </p:cNvPr>
          <p:cNvSpPr txBox="1"/>
          <p:nvPr/>
        </p:nvSpPr>
        <p:spPr>
          <a:xfrm>
            <a:off x="947428" y="62373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Slide </a:t>
            </a:r>
            <a:fld id="{B8D4D8F1-594F-4164-A7A5-512E320BA361}" type="slidenum">
              <a:rPr lang="en-GB"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5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440" y="2458686"/>
            <a:ext cx="10081120" cy="1362456"/>
          </a:xfrm>
        </p:spPr>
        <p:txBody>
          <a:bodyPr/>
          <a:lstStyle/>
          <a:p>
            <a:r>
              <a:rPr lang="en-GB" dirty="0"/>
              <a:t>The speaker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A48381-0B28-4A73-9B03-CEBF2E151D53}"/>
              </a:ext>
            </a:extLst>
          </p:cNvPr>
          <p:cNvSpPr txBox="1"/>
          <p:nvPr/>
        </p:nvSpPr>
        <p:spPr>
          <a:xfrm>
            <a:off x="947428" y="62373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Slide </a:t>
            </a:r>
            <a:fld id="{B8D4D8F1-594F-4164-A7A5-512E320BA361}" type="slidenum">
              <a:rPr lang="en-GB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902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1019436" y="888885"/>
            <a:ext cx="8456641" cy="595312"/>
          </a:xfrm>
        </p:spPr>
        <p:txBody>
          <a:bodyPr>
            <a:noAutofit/>
          </a:bodyPr>
          <a:lstStyle/>
          <a:p>
            <a:pPr algn="l" eaLnBrk="1" hangingPunct="1"/>
            <a:r>
              <a:rPr lang="en-GB" dirty="0"/>
              <a:t>Mohammed Amin </a:t>
            </a:r>
            <a:r>
              <a:rPr lang="en-GB" sz="3600" dirty="0"/>
              <a:t>MBE</a:t>
            </a:r>
          </a:p>
        </p:txBody>
      </p:sp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3791744" y="1609234"/>
            <a:ext cx="7452828" cy="473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695325"/>
            <a:r>
              <a:rPr lang="en-GB" sz="2400" dirty="0"/>
              <a:t>Mohammed Amin graduated in mathematics from Cambridge University and before retirement was a tax partner in PricewaterhouseCoopers.</a:t>
            </a:r>
          </a:p>
          <a:p>
            <a:pPr defTabSz="695325"/>
            <a:endParaRPr lang="en-GB" sz="2400" dirty="0"/>
          </a:p>
          <a:p>
            <a:pPr defTabSz="695325"/>
            <a:r>
              <a:rPr lang="en-GB" sz="2400" dirty="0"/>
              <a:t>Amongst other things, he is:</a:t>
            </a:r>
          </a:p>
          <a:p>
            <a:pPr defTabSz="695325"/>
            <a:endParaRPr lang="en-GB" sz="2400" dirty="0"/>
          </a:p>
          <a:p>
            <a:pPr marL="358775" lvl="1" indent="-357188" defTabSz="695325">
              <a:spcBef>
                <a:spcPct val="0"/>
              </a:spcBef>
              <a:buFontTx/>
              <a:buChar char="•"/>
            </a:pPr>
            <a:r>
              <a:rPr lang="en-GB" sz="2400" dirty="0"/>
              <a:t>Co-Chair of the Muslim Jewish Forum of Greater Manchester</a:t>
            </a:r>
          </a:p>
          <a:p>
            <a:pPr marL="358775" lvl="1" indent="-357188" defTabSz="695325">
              <a:spcBef>
                <a:spcPct val="0"/>
              </a:spcBef>
              <a:buFontTx/>
              <a:buChar char="•"/>
            </a:pPr>
            <a:r>
              <a:rPr lang="en-GB" sz="2400" dirty="0"/>
              <a:t>Chairman of the Islam &amp; Liberty Network, based in Kuala Lumpur</a:t>
            </a:r>
          </a:p>
          <a:p>
            <a:pPr marL="358775" lvl="1" indent="-357188" defTabSz="695325">
              <a:spcBef>
                <a:spcPct val="0"/>
              </a:spcBef>
              <a:buFontTx/>
              <a:buChar char="•"/>
            </a:pPr>
            <a:r>
              <a:rPr lang="en-GB" sz="2400" dirty="0"/>
              <a:t>Chairman of Curriculum for Cohesion</a:t>
            </a:r>
            <a:endParaRPr lang="en-GB" sz="1000" b="1" dirty="0">
              <a:solidFill>
                <a:srgbClr val="FF0000"/>
              </a:solidFill>
            </a:endParaRPr>
          </a:p>
          <a:p>
            <a:pPr marL="1587" lvl="1" defTabSz="695325">
              <a:spcBef>
                <a:spcPct val="0"/>
              </a:spcBef>
            </a:pPr>
            <a:r>
              <a:rPr lang="en-GB" sz="3600" b="1" dirty="0">
                <a:solidFill>
                  <a:srgbClr val="FF0000"/>
                </a:solidFill>
              </a:rPr>
              <a:t>mohammedamin.com</a:t>
            </a:r>
            <a:endParaRPr lang="en-GB" sz="3600" dirty="0"/>
          </a:p>
        </p:txBody>
      </p:sp>
      <p:sp>
        <p:nvSpPr>
          <p:cNvPr id="7175" name="Text Box 7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blackWhite">
          <a:xfrm>
            <a:off x="1535114" y="12701"/>
            <a:ext cx="128587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63500" tIns="0" rIns="64800" bIns="0">
            <a:spAutoFit/>
          </a:bodyPr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376" y="1609234"/>
            <a:ext cx="2438400" cy="3657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0CEC68A-EC74-461F-9B83-08D9779CFBB6}"/>
              </a:ext>
            </a:extLst>
          </p:cNvPr>
          <p:cNvSpPr txBox="1"/>
          <p:nvPr/>
        </p:nvSpPr>
        <p:spPr>
          <a:xfrm>
            <a:off x="947428" y="62373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Slide </a:t>
            </a:r>
            <a:fld id="{B8D4D8F1-594F-4164-A7A5-512E320BA361}" type="slidenum">
              <a:rPr lang="en-GB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3827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440" y="2458686"/>
            <a:ext cx="10081120" cy="1362456"/>
          </a:xfrm>
        </p:spPr>
        <p:txBody>
          <a:bodyPr/>
          <a:lstStyle/>
          <a:p>
            <a:r>
              <a:rPr lang="en-GB" dirty="0"/>
              <a:t>Some hate crime data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A48381-0B28-4A73-9B03-CEBF2E151D53}"/>
              </a:ext>
            </a:extLst>
          </p:cNvPr>
          <p:cNvSpPr txBox="1"/>
          <p:nvPr/>
        </p:nvSpPr>
        <p:spPr>
          <a:xfrm>
            <a:off x="947428" y="62373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Slide </a:t>
            </a:r>
            <a:fld id="{B8D4D8F1-594F-4164-A7A5-512E320BA361}" type="slidenum">
              <a:rPr lang="en-GB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4445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map&#10;&#10;Description automatically generated">
            <a:extLst>
              <a:ext uri="{FF2B5EF4-FFF2-40B4-BE49-F238E27FC236}">
                <a16:creationId xmlns:a16="http://schemas.microsoft.com/office/drawing/2014/main" id="{ED01C626-2559-459E-AF87-C83042254B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88" y="332656"/>
            <a:ext cx="10693188" cy="568914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E82F4AE-4D91-4551-9648-85B4D1F43F77}"/>
              </a:ext>
            </a:extLst>
          </p:cNvPr>
          <p:cNvSpPr txBox="1"/>
          <p:nvPr/>
        </p:nvSpPr>
        <p:spPr>
          <a:xfrm>
            <a:off x="983432" y="5837131"/>
            <a:ext cx="88209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Source: Home Office Hate Crime, England and Wales, 2017/18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799329-515F-4DFB-8C0F-11E0587EC05F}"/>
              </a:ext>
            </a:extLst>
          </p:cNvPr>
          <p:cNvSpPr txBox="1"/>
          <p:nvPr/>
        </p:nvSpPr>
        <p:spPr>
          <a:xfrm>
            <a:off x="947428" y="62373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Slide </a:t>
            </a:r>
            <a:fld id="{B8D4D8F1-594F-4164-A7A5-512E320BA361}" type="slidenum">
              <a:rPr lang="en-GB"/>
              <a:t>6</a:t>
            </a:fld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0E8C767-CD26-47FE-8DB3-B72BF5B0D813}"/>
              </a:ext>
            </a:extLst>
          </p:cNvPr>
          <p:cNvSpPr/>
          <p:nvPr/>
        </p:nvSpPr>
        <p:spPr>
          <a:xfrm>
            <a:off x="7140116" y="1484784"/>
            <a:ext cx="720080" cy="4352347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4810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440" y="2458686"/>
            <a:ext cx="10081120" cy="1362456"/>
          </a:xfrm>
        </p:spPr>
        <p:txBody>
          <a:bodyPr/>
          <a:lstStyle/>
          <a:p>
            <a:r>
              <a:rPr lang="en-GB" dirty="0"/>
              <a:t>Brexit supporters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A48381-0B28-4A73-9B03-CEBF2E151D53}"/>
              </a:ext>
            </a:extLst>
          </p:cNvPr>
          <p:cNvSpPr txBox="1"/>
          <p:nvPr/>
        </p:nvSpPr>
        <p:spPr>
          <a:xfrm>
            <a:off x="947428" y="62373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Slide </a:t>
            </a:r>
            <a:fld id="{B8D4D8F1-594F-4164-A7A5-512E320BA361}" type="slidenum">
              <a:rPr lang="en-GB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0502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7E4B7-AE58-49E3-885F-98CE02959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40" y="530192"/>
            <a:ext cx="10972800" cy="794352"/>
          </a:xfrm>
        </p:spPr>
        <p:txBody>
          <a:bodyPr>
            <a:normAutofit fontScale="90000"/>
          </a:bodyPr>
          <a:lstStyle/>
          <a:p>
            <a:r>
              <a:rPr lang="en-GB" dirty="0"/>
              <a:t>Brexit supporters differ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ED1DB-D9C7-4AEB-BECF-A3677A1959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0256" y="1368094"/>
            <a:ext cx="10166920" cy="4869218"/>
          </a:xfrm>
        </p:spPr>
        <p:txBody>
          <a:bodyPr>
            <a:noAutofit/>
          </a:bodyPr>
          <a:lstStyle/>
          <a:p>
            <a:r>
              <a:rPr lang="en-GB" sz="3000" dirty="0"/>
              <a:t>Daniel Hannan MEP &amp; Tommy Robinson both supporters</a:t>
            </a:r>
          </a:p>
          <a:p>
            <a:r>
              <a:rPr lang="en-GB" sz="3000" dirty="0"/>
              <a:t>Daniel Hannan</a:t>
            </a:r>
          </a:p>
          <a:p>
            <a:pPr lvl="1"/>
            <a:r>
              <a:rPr lang="en-GB" sz="3000" dirty="0"/>
              <a:t>Born in Peru</a:t>
            </a:r>
          </a:p>
          <a:p>
            <a:pPr lvl="1"/>
            <a:r>
              <a:rPr lang="en-GB" sz="3000" dirty="0"/>
              <a:t>Speaks Spanish and French</a:t>
            </a:r>
          </a:p>
          <a:p>
            <a:pPr lvl="1"/>
            <a:r>
              <a:rPr lang="en-GB" sz="3000" dirty="0"/>
              <a:t>Happy with immigration</a:t>
            </a:r>
          </a:p>
          <a:p>
            <a:pPr lvl="1"/>
            <a:r>
              <a:rPr lang="en-GB" sz="3000" dirty="0"/>
              <a:t>Liberal internationalist</a:t>
            </a:r>
          </a:p>
          <a:p>
            <a:r>
              <a:rPr lang="en-GB" sz="3000" dirty="0"/>
              <a:t>Tommy Robinson</a:t>
            </a:r>
          </a:p>
          <a:p>
            <a:pPr lvl="1"/>
            <a:r>
              <a:rPr lang="en-GB" sz="3000" dirty="0"/>
              <a:t>Anti-Muslim white nationalist.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0EF6075-91F6-4811-974C-E69B63E8C449}"/>
              </a:ext>
            </a:extLst>
          </p:cNvPr>
          <p:cNvSpPr txBox="1"/>
          <p:nvPr/>
        </p:nvSpPr>
        <p:spPr>
          <a:xfrm>
            <a:off x="947428" y="62373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Slide </a:t>
            </a:r>
            <a:fld id="{B8D4D8F1-594F-4164-A7A5-512E320BA361}" type="slidenum">
              <a:rPr lang="en-GB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362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E9EB4-E548-499B-B0CB-C11B91DAC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40" y="530192"/>
            <a:ext cx="10972800" cy="794352"/>
          </a:xfrm>
        </p:spPr>
        <p:txBody>
          <a:bodyPr>
            <a:normAutofit fontScale="90000"/>
          </a:bodyPr>
          <a:lstStyle/>
          <a:p>
            <a:r>
              <a:rPr lang="en-GB" dirty="0"/>
              <a:t>Detailed post referendum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AEA7A1-FE1A-4619-8D4F-10CAFC0B86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1178" y="1404607"/>
            <a:ext cx="10166920" cy="4121812"/>
          </a:xfrm>
        </p:spPr>
        <p:txBody>
          <a:bodyPr>
            <a:noAutofit/>
          </a:bodyPr>
          <a:lstStyle/>
          <a:p>
            <a:r>
              <a:rPr lang="en-GB" sz="3600" dirty="0"/>
              <a:t>NATCEN Social Research</a:t>
            </a:r>
          </a:p>
          <a:p>
            <a:pPr lvl="1"/>
            <a:r>
              <a:rPr lang="en-GB" sz="3600" dirty="0"/>
              <a:t>British Social Attitudes Survey No. 34</a:t>
            </a:r>
          </a:p>
          <a:p>
            <a:pPr lvl="2"/>
            <a:r>
              <a:rPr lang="en-GB" sz="3600" dirty="0"/>
              <a:t>Chapter on Brexit by Sir John </a:t>
            </a:r>
            <a:r>
              <a:rPr lang="en-GB" sz="3600" dirty="0" err="1"/>
              <a:t>Curtice</a:t>
            </a:r>
            <a:endParaRPr lang="en-GB" sz="3600" dirty="0"/>
          </a:p>
          <a:p>
            <a:pPr lvl="2"/>
            <a:r>
              <a:rPr lang="en-GB" sz="3600" dirty="0"/>
              <a:t>Leave and Remain voters differ, on average</a:t>
            </a:r>
          </a:p>
          <a:p>
            <a:pPr lvl="3"/>
            <a:r>
              <a:rPr lang="en-GB" sz="3600" dirty="0"/>
              <a:t>BSA excludes non-voters and “don’t remember how they voted”, for clarity</a:t>
            </a:r>
          </a:p>
          <a:p>
            <a:pPr lvl="2"/>
            <a:r>
              <a:rPr lang="en-GB" sz="3600" dirty="0"/>
              <a:t>Survey covers Britain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C5A409-1FA6-4F98-B92D-83C978830F95}"/>
              </a:ext>
            </a:extLst>
          </p:cNvPr>
          <p:cNvSpPr txBox="1"/>
          <p:nvPr/>
        </p:nvSpPr>
        <p:spPr>
          <a:xfrm>
            <a:off x="947428" y="62373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Slide </a:t>
            </a:r>
            <a:fld id="{B8D4D8F1-594F-4164-A7A5-512E320BA361}" type="slidenum">
              <a:rPr lang="en-GB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008844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4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2124</TotalTime>
  <Words>626</Words>
  <Application>Microsoft Office PowerPoint</Application>
  <PresentationFormat>Widescreen</PresentationFormat>
  <Paragraphs>162</Paragraphs>
  <Slides>23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Wingdings 2</vt:lpstr>
      <vt:lpstr>Flow</vt:lpstr>
      <vt:lpstr>Brexit and the rise of the far right</vt:lpstr>
      <vt:lpstr>Outline</vt:lpstr>
      <vt:lpstr>The speaker</vt:lpstr>
      <vt:lpstr>Mohammed Amin MBE</vt:lpstr>
      <vt:lpstr>Some hate crime data</vt:lpstr>
      <vt:lpstr>PowerPoint Presentation</vt:lpstr>
      <vt:lpstr>Brexit supporters</vt:lpstr>
      <vt:lpstr>Brexit supporters differ</vt:lpstr>
      <vt:lpstr>Detailed post referendum research</vt:lpstr>
      <vt:lpstr>Age</vt:lpstr>
      <vt:lpstr>Highest educational qualification</vt:lpstr>
      <vt:lpstr>Education ≠ surrogate for age</vt:lpstr>
      <vt:lpstr>Authoritarian / libertarian spectrum</vt:lpstr>
      <vt:lpstr>Authoritarian / libertarian scale</vt:lpstr>
      <vt:lpstr>The questions</vt:lpstr>
      <vt:lpstr>Authoritarian / libertarian voting patterns</vt:lpstr>
      <vt:lpstr>National identity</vt:lpstr>
      <vt:lpstr>Voting by national identity</vt:lpstr>
      <vt:lpstr>Summary and conclusion</vt:lpstr>
      <vt:lpstr>What can we do?</vt:lpstr>
      <vt:lpstr>Encourage people to consume better news</vt:lpstr>
      <vt:lpstr>Change our language</vt:lpstr>
      <vt:lpstr>Q &amp; 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 Muslim’s Perspective on Religious Freedom</dc:title>
  <dc:creator>Mohammed Amin</dc:creator>
  <cp:lastModifiedBy>Mohammed Amin</cp:lastModifiedBy>
  <cp:revision>226</cp:revision>
  <cp:lastPrinted>2016-04-10T19:58:50Z</cp:lastPrinted>
  <dcterms:created xsi:type="dcterms:W3CDTF">2013-01-29T13:10:06Z</dcterms:created>
  <dcterms:modified xsi:type="dcterms:W3CDTF">2019-10-02T19:35:13Z</dcterms:modified>
</cp:coreProperties>
</file>