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5"/>
  </p:notesMasterIdLst>
  <p:handoutMasterIdLst>
    <p:handoutMasterId r:id="rId96"/>
  </p:handoutMasterIdLst>
  <p:sldIdLst>
    <p:sldId id="256" r:id="rId2"/>
    <p:sldId id="257" r:id="rId3"/>
    <p:sldId id="278" r:id="rId4"/>
    <p:sldId id="379" r:id="rId5"/>
    <p:sldId id="351" r:id="rId6"/>
    <p:sldId id="352" r:id="rId7"/>
    <p:sldId id="370" r:id="rId8"/>
    <p:sldId id="371" r:id="rId9"/>
    <p:sldId id="372" r:id="rId10"/>
    <p:sldId id="373" r:id="rId11"/>
    <p:sldId id="374" r:id="rId12"/>
    <p:sldId id="419" r:id="rId13"/>
    <p:sldId id="375" r:id="rId14"/>
    <p:sldId id="376" r:id="rId15"/>
    <p:sldId id="378" r:id="rId16"/>
    <p:sldId id="294" r:id="rId17"/>
    <p:sldId id="413" r:id="rId18"/>
    <p:sldId id="381" r:id="rId19"/>
    <p:sldId id="414" r:id="rId20"/>
    <p:sldId id="385" r:id="rId21"/>
    <p:sldId id="367" r:id="rId22"/>
    <p:sldId id="368" r:id="rId23"/>
    <p:sldId id="369" r:id="rId24"/>
    <p:sldId id="328" r:id="rId25"/>
    <p:sldId id="295" r:id="rId26"/>
    <p:sldId id="296" r:id="rId27"/>
    <p:sldId id="297" r:id="rId28"/>
    <p:sldId id="338" r:id="rId29"/>
    <p:sldId id="329" r:id="rId30"/>
    <p:sldId id="337" r:id="rId31"/>
    <p:sldId id="310" r:id="rId32"/>
    <p:sldId id="300" r:id="rId33"/>
    <p:sldId id="301" r:id="rId34"/>
    <p:sldId id="411" r:id="rId35"/>
    <p:sldId id="412" r:id="rId36"/>
    <p:sldId id="410" r:id="rId37"/>
    <p:sldId id="415" r:id="rId38"/>
    <p:sldId id="416" r:id="rId39"/>
    <p:sldId id="417" r:id="rId40"/>
    <p:sldId id="420" r:id="rId41"/>
    <p:sldId id="325" r:id="rId42"/>
    <p:sldId id="306" r:id="rId43"/>
    <p:sldId id="299" r:id="rId44"/>
    <p:sldId id="303" r:id="rId45"/>
    <p:sldId id="418" r:id="rId46"/>
    <p:sldId id="304" r:id="rId47"/>
    <p:sldId id="305" r:id="rId48"/>
    <p:sldId id="332" r:id="rId49"/>
    <p:sldId id="340" r:id="rId50"/>
    <p:sldId id="341" r:id="rId51"/>
    <p:sldId id="326" r:id="rId52"/>
    <p:sldId id="308" r:id="rId53"/>
    <p:sldId id="309" r:id="rId54"/>
    <p:sldId id="311" r:id="rId55"/>
    <p:sldId id="312" r:id="rId56"/>
    <p:sldId id="313" r:id="rId57"/>
    <p:sldId id="314" r:id="rId58"/>
    <p:sldId id="315" r:id="rId59"/>
    <p:sldId id="331" r:id="rId60"/>
    <p:sldId id="342" r:id="rId61"/>
    <p:sldId id="343" r:id="rId62"/>
    <p:sldId id="382" r:id="rId63"/>
    <p:sldId id="386" r:id="rId64"/>
    <p:sldId id="387" r:id="rId65"/>
    <p:sldId id="388" r:id="rId66"/>
    <p:sldId id="362" r:id="rId67"/>
    <p:sldId id="364" r:id="rId68"/>
    <p:sldId id="389" r:id="rId69"/>
    <p:sldId id="390" r:id="rId70"/>
    <p:sldId id="391" r:id="rId71"/>
    <p:sldId id="392" r:id="rId72"/>
    <p:sldId id="393" r:id="rId73"/>
    <p:sldId id="394" r:id="rId74"/>
    <p:sldId id="395" r:id="rId75"/>
    <p:sldId id="396" r:id="rId76"/>
    <p:sldId id="397" r:id="rId77"/>
    <p:sldId id="398" r:id="rId78"/>
    <p:sldId id="399" r:id="rId79"/>
    <p:sldId id="400" r:id="rId80"/>
    <p:sldId id="401" r:id="rId81"/>
    <p:sldId id="402" r:id="rId82"/>
    <p:sldId id="403" r:id="rId83"/>
    <p:sldId id="404" r:id="rId84"/>
    <p:sldId id="405" r:id="rId85"/>
    <p:sldId id="406" r:id="rId86"/>
    <p:sldId id="407" r:id="rId87"/>
    <p:sldId id="408" r:id="rId88"/>
    <p:sldId id="409" r:id="rId89"/>
    <p:sldId id="317" r:id="rId90"/>
    <p:sldId id="316" r:id="rId91"/>
    <p:sldId id="318" r:id="rId92"/>
    <p:sldId id="319" r:id="rId93"/>
    <p:sldId id="289" r:id="rId94"/>
  </p:sldIdLst>
  <p:sldSz cx="12192000" cy="6858000"/>
  <p:notesSz cx="67691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16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p:cViewPr varScale="1">
        <p:scale>
          <a:sx n="92" d="100"/>
          <a:sy n="92" d="100"/>
        </p:scale>
        <p:origin x="432" y="114"/>
      </p:cViewPr>
      <p:guideLst>
        <p:guide orient="horz" pos="2183"/>
        <p:guide pos="1632"/>
      </p:guideLst>
    </p:cSldViewPr>
  </p:slideViewPr>
  <p:outlineViewPr>
    <p:cViewPr>
      <p:scale>
        <a:sx n="33" d="100"/>
        <a:sy n="33" d="100"/>
      </p:scale>
      <p:origin x="0" y="-8316"/>
    </p:cViewPr>
  </p:outlineViewPr>
  <p:notesTextViewPr>
    <p:cViewPr>
      <p:scale>
        <a:sx n="1" d="1"/>
        <a:sy n="1" d="1"/>
      </p:scale>
      <p:origin x="0" y="0"/>
    </p:cViewPr>
  </p:notesTextViewPr>
  <p:sorterViewPr>
    <p:cViewPr>
      <p:scale>
        <a:sx n="100" d="100"/>
        <a:sy n="100" d="100"/>
      </p:scale>
      <p:origin x="0" y="-6330"/>
    </p:cViewPr>
  </p:sorterViewPr>
  <p:gridSpacing cx="36004" cy="36004"/>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3277" cy="497021"/>
          </a:xfrm>
          <a:prstGeom prst="rect">
            <a:avLst/>
          </a:prstGeom>
        </p:spPr>
        <p:txBody>
          <a:bodyPr vert="horz" lIns="91166" tIns="45583" rIns="91166" bIns="45583" rtlCol="0"/>
          <a:lstStyle>
            <a:lvl1pPr algn="l">
              <a:defRPr sz="1200"/>
            </a:lvl1pPr>
          </a:lstStyle>
          <a:p>
            <a:endParaRPr lang="en-GB"/>
          </a:p>
        </p:txBody>
      </p:sp>
      <p:sp>
        <p:nvSpPr>
          <p:cNvPr id="3" name="Date Placeholder 2"/>
          <p:cNvSpPr>
            <a:spLocks noGrp="1"/>
          </p:cNvSpPr>
          <p:nvPr>
            <p:ph type="dt" sz="quarter" idx="1"/>
          </p:nvPr>
        </p:nvSpPr>
        <p:spPr>
          <a:xfrm>
            <a:off x="3834257" y="0"/>
            <a:ext cx="2933277" cy="497021"/>
          </a:xfrm>
          <a:prstGeom prst="rect">
            <a:avLst/>
          </a:prstGeom>
        </p:spPr>
        <p:txBody>
          <a:bodyPr vert="horz" lIns="91166" tIns="45583" rIns="91166" bIns="45583" rtlCol="0"/>
          <a:lstStyle>
            <a:lvl1pPr algn="r">
              <a:defRPr sz="1200"/>
            </a:lvl1pPr>
          </a:lstStyle>
          <a:p>
            <a:fld id="{F68F36D0-D698-455C-AA50-924427002D4D}" type="datetimeFigureOut">
              <a:rPr lang="en-GB" smtClean="0"/>
              <a:t>21/11/2017</a:t>
            </a:fld>
            <a:endParaRPr lang="en-GB"/>
          </a:p>
        </p:txBody>
      </p:sp>
      <p:sp>
        <p:nvSpPr>
          <p:cNvPr id="4" name="Footer Placeholder 3"/>
          <p:cNvSpPr>
            <a:spLocks noGrp="1"/>
          </p:cNvSpPr>
          <p:nvPr>
            <p:ph type="ftr" sz="quarter" idx="2"/>
          </p:nvPr>
        </p:nvSpPr>
        <p:spPr>
          <a:xfrm>
            <a:off x="0" y="9408982"/>
            <a:ext cx="2933277" cy="497020"/>
          </a:xfrm>
          <a:prstGeom prst="rect">
            <a:avLst/>
          </a:prstGeom>
        </p:spPr>
        <p:txBody>
          <a:bodyPr vert="horz" lIns="91166" tIns="45583" rIns="91166" bIns="45583" rtlCol="0" anchor="b"/>
          <a:lstStyle>
            <a:lvl1pPr algn="l">
              <a:defRPr sz="1200"/>
            </a:lvl1pPr>
          </a:lstStyle>
          <a:p>
            <a:endParaRPr lang="en-GB"/>
          </a:p>
        </p:txBody>
      </p:sp>
      <p:sp>
        <p:nvSpPr>
          <p:cNvPr id="5" name="Slide Number Placeholder 4"/>
          <p:cNvSpPr>
            <a:spLocks noGrp="1"/>
          </p:cNvSpPr>
          <p:nvPr>
            <p:ph type="sldNum" sz="quarter" idx="3"/>
          </p:nvPr>
        </p:nvSpPr>
        <p:spPr>
          <a:xfrm>
            <a:off x="3834257" y="9408982"/>
            <a:ext cx="2933277" cy="497020"/>
          </a:xfrm>
          <a:prstGeom prst="rect">
            <a:avLst/>
          </a:prstGeom>
        </p:spPr>
        <p:txBody>
          <a:bodyPr vert="horz" lIns="91166" tIns="45583" rIns="91166" bIns="45583" rtlCol="0" anchor="b"/>
          <a:lstStyle>
            <a:lvl1pPr algn="r">
              <a:defRPr sz="1200"/>
            </a:lvl1pPr>
          </a:lstStyle>
          <a:p>
            <a:fld id="{006ADC93-DAB0-4B2E-BB32-E504B07D85BA}" type="slidenum">
              <a:rPr lang="en-GB" smtClean="0"/>
              <a:t>‹#›</a:t>
            </a:fld>
            <a:endParaRPr lang="en-GB"/>
          </a:p>
        </p:txBody>
      </p:sp>
    </p:spTree>
    <p:extLst>
      <p:ext uri="{BB962C8B-B14F-4D97-AF65-F5344CB8AC3E}">
        <p14:creationId xmlns:p14="http://schemas.microsoft.com/office/powerpoint/2010/main" val="2737759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3277" cy="495300"/>
          </a:xfrm>
          <a:prstGeom prst="rect">
            <a:avLst/>
          </a:prstGeom>
        </p:spPr>
        <p:txBody>
          <a:bodyPr vert="horz" lIns="91166" tIns="45583" rIns="91166" bIns="45583" rtlCol="0"/>
          <a:lstStyle>
            <a:lvl1pPr algn="l">
              <a:defRPr sz="1200"/>
            </a:lvl1pPr>
          </a:lstStyle>
          <a:p>
            <a:endParaRPr lang="en-GB" dirty="0"/>
          </a:p>
        </p:txBody>
      </p:sp>
      <p:sp>
        <p:nvSpPr>
          <p:cNvPr id="3" name="Date Placeholder 2"/>
          <p:cNvSpPr>
            <a:spLocks noGrp="1"/>
          </p:cNvSpPr>
          <p:nvPr>
            <p:ph type="dt" idx="1"/>
          </p:nvPr>
        </p:nvSpPr>
        <p:spPr>
          <a:xfrm>
            <a:off x="3834257" y="0"/>
            <a:ext cx="2933277" cy="495300"/>
          </a:xfrm>
          <a:prstGeom prst="rect">
            <a:avLst/>
          </a:prstGeom>
        </p:spPr>
        <p:txBody>
          <a:bodyPr vert="horz" lIns="91166" tIns="45583" rIns="91166" bIns="45583" rtlCol="0"/>
          <a:lstStyle>
            <a:lvl1pPr algn="r">
              <a:defRPr sz="1200"/>
            </a:lvl1pPr>
          </a:lstStyle>
          <a:p>
            <a:fld id="{6A5C5267-5C11-4C45-BAE5-CCB596448AE1}" type="datetimeFigureOut">
              <a:rPr lang="en-GB" smtClean="0"/>
              <a:t>21/11/2017</a:t>
            </a:fld>
            <a:endParaRPr lang="en-GB" dirty="0"/>
          </a:p>
        </p:txBody>
      </p:sp>
      <p:sp>
        <p:nvSpPr>
          <p:cNvPr id="4" name="Slide Image Placeholder 3"/>
          <p:cNvSpPr>
            <a:spLocks noGrp="1" noRot="1" noChangeAspect="1"/>
          </p:cNvSpPr>
          <p:nvPr>
            <p:ph type="sldImg" idx="2"/>
          </p:nvPr>
        </p:nvSpPr>
        <p:spPr>
          <a:xfrm>
            <a:off x="82550" y="742950"/>
            <a:ext cx="6604000" cy="3714750"/>
          </a:xfrm>
          <a:prstGeom prst="rect">
            <a:avLst/>
          </a:prstGeom>
          <a:noFill/>
          <a:ln w="12700">
            <a:solidFill>
              <a:prstClr val="black"/>
            </a:solidFill>
          </a:ln>
        </p:spPr>
        <p:txBody>
          <a:bodyPr vert="horz" lIns="91166" tIns="45583" rIns="91166" bIns="45583" rtlCol="0" anchor="ctr"/>
          <a:lstStyle/>
          <a:p>
            <a:endParaRPr lang="en-GB" dirty="0"/>
          </a:p>
        </p:txBody>
      </p:sp>
      <p:sp>
        <p:nvSpPr>
          <p:cNvPr id="5" name="Notes Placeholder 4"/>
          <p:cNvSpPr>
            <a:spLocks noGrp="1"/>
          </p:cNvSpPr>
          <p:nvPr>
            <p:ph type="body" sz="quarter" idx="3"/>
          </p:nvPr>
        </p:nvSpPr>
        <p:spPr>
          <a:xfrm>
            <a:off x="676910" y="4705350"/>
            <a:ext cx="5415280" cy="4457700"/>
          </a:xfrm>
          <a:prstGeom prst="rect">
            <a:avLst/>
          </a:prstGeom>
        </p:spPr>
        <p:txBody>
          <a:bodyPr vert="horz" lIns="91166" tIns="45583" rIns="91166" bIns="45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08981"/>
            <a:ext cx="2933277" cy="495300"/>
          </a:xfrm>
          <a:prstGeom prst="rect">
            <a:avLst/>
          </a:prstGeom>
        </p:spPr>
        <p:txBody>
          <a:bodyPr vert="horz" lIns="91166" tIns="45583" rIns="91166" bIns="4558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34257" y="9408981"/>
            <a:ext cx="2933277" cy="495300"/>
          </a:xfrm>
          <a:prstGeom prst="rect">
            <a:avLst/>
          </a:prstGeom>
        </p:spPr>
        <p:txBody>
          <a:bodyPr vert="horz" lIns="91166" tIns="45583" rIns="91166" bIns="45583" rtlCol="0" anchor="b"/>
          <a:lstStyle>
            <a:lvl1pPr algn="r">
              <a:defRPr sz="1200"/>
            </a:lvl1pPr>
          </a:lstStyle>
          <a:p>
            <a:fld id="{18442EB0-A846-45C6-8FD9-7B3FFC696389}" type="slidenum">
              <a:rPr lang="en-GB" smtClean="0"/>
              <a:t>‹#›</a:t>
            </a:fld>
            <a:endParaRPr lang="en-GB" dirty="0"/>
          </a:p>
        </p:txBody>
      </p:sp>
    </p:spTree>
    <p:extLst>
      <p:ext uri="{BB962C8B-B14F-4D97-AF65-F5344CB8AC3E}">
        <p14:creationId xmlns:p14="http://schemas.microsoft.com/office/powerpoint/2010/main" val="962753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1</a:t>
            </a:fld>
            <a:endParaRPr lang="en-GB" dirty="0"/>
          </a:p>
        </p:txBody>
      </p:sp>
    </p:spTree>
    <p:extLst>
      <p:ext uri="{BB962C8B-B14F-4D97-AF65-F5344CB8AC3E}">
        <p14:creationId xmlns:p14="http://schemas.microsoft.com/office/powerpoint/2010/main" val="1096638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550" y="742950"/>
            <a:ext cx="6604000" cy="37147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47</a:t>
            </a:fld>
            <a:endParaRPr lang="en-GB" dirty="0"/>
          </a:p>
        </p:txBody>
      </p:sp>
    </p:spTree>
    <p:extLst>
      <p:ext uri="{BB962C8B-B14F-4D97-AF65-F5344CB8AC3E}">
        <p14:creationId xmlns:p14="http://schemas.microsoft.com/office/powerpoint/2010/main" val="1148409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87358BC-72FD-459C-8169-7E744053AAB5}"/>
              </a:ext>
            </a:extLst>
          </p:cNvPr>
          <p:cNvSpPr>
            <a:spLocks noGrp="1" noChangeArrowheads="1"/>
          </p:cNvSpPr>
          <p:nvPr>
            <p:ph type="sldNum" sz="quarter" idx="5"/>
          </p:nvPr>
        </p:nvSpPr>
        <p:spPr>
          <a:ln/>
        </p:spPr>
        <p:txBody>
          <a:bodyPr/>
          <a:lstStyle/>
          <a:p>
            <a:fld id="{441CEE92-5142-49F4-BD36-7B25FD3F0410}" type="slidenum">
              <a:rPr lang="en-US" altLang="en-US"/>
              <a:pPr/>
              <a:t>68</a:t>
            </a:fld>
            <a:endParaRPr lang="en-US" altLang="en-US"/>
          </a:p>
        </p:txBody>
      </p:sp>
      <p:sp>
        <p:nvSpPr>
          <p:cNvPr id="262146" name="Rectangle 2">
            <a:extLst>
              <a:ext uri="{FF2B5EF4-FFF2-40B4-BE49-F238E27FC236}">
                <a16:creationId xmlns:a16="http://schemas.microsoft.com/office/drawing/2014/main" id="{85B84EA5-93B7-4446-BE18-EBC72B7E01E7}"/>
              </a:ext>
            </a:extLst>
          </p:cNvPr>
          <p:cNvSpPr>
            <a:spLocks noRot="1" noChangeArrowheads="1" noTextEdit="1"/>
          </p:cNvSpPr>
          <p:nvPr>
            <p:ph type="sldImg"/>
          </p:nvPr>
        </p:nvSpPr>
        <p:spPr>
          <a:ln/>
        </p:spPr>
      </p:sp>
      <p:sp>
        <p:nvSpPr>
          <p:cNvPr id="262147" name="Rectangle 3">
            <a:extLst>
              <a:ext uri="{FF2B5EF4-FFF2-40B4-BE49-F238E27FC236}">
                <a16:creationId xmlns:a16="http://schemas.microsoft.com/office/drawing/2014/main" id="{3C468F2D-AAE1-40D1-AFB1-DA4C7B7B8DAB}"/>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3028879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719986B-A48E-41D7-920C-1A696B18019D}"/>
              </a:ext>
            </a:extLst>
          </p:cNvPr>
          <p:cNvSpPr>
            <a:spLocks noGrp="1" noChangeArrowheads="1"/>
          </p:cNvSpPr>
          <p:nvPr>
            <p:ph type="sldNum" sz="quarter" idx="5"/>
          </p:nvPr>
        </p:nvSpPr>
        <p:spPr>
          <a:ln/>
        </p:spPr>
        <p:txBody>
          <a:bodyPr/>
          <a:lstStyle/>
          <a:p>
            <a:fld id="{C7FD00F0-FEEE-40A3-BBB3-222A65E835CD}" type="slidenum">
              <a:rPr lang="en-US" altLang="en-US"/>
              <a:pPr/>
              <a:t>69</a:t>
            </a:fld>
            <a:endParaRPr lang="en-US" altLang="en-US"/>
          </a:p>
        </p:txBody>
      </p:sp>
      <p:sp>
        <p:nvSpPr>
          <p:cNvPr id="263170" name="Rectangle 2">
            <a:extLst>
              <a:ext uri="{FF2B5EF4-FFF2-40B4-BE49-F238E27FC236}">
                <a16:creationId xmlns:a16="http://schemas.microsoft.com/office/drawing/2014/main" id="{58781BAC-2502-4F92-BEEF-A5BB223E8792}"/>
              </a:ext>
            </a:extLst>
          </p:cNvPr>
          <p:cNvSpPr>
            <a:spLocks noRot="1" noChangeArrowheads="1" noTextEdit="1"/>
          </p:cNvSpPr>
          <p:nvPr>
            <p:ph type="sldImg"/>
          </p:nvPr>
        </p:nvSpPr>
        <p:spPr>
          <a:ln/>
        </p:spPr>
      </p:sp>
      <p:sp>
        <p:nvSpPr>
          <p:cNvPr id="263171" name="Rectangle 3">
            <a:extLst>
              <a:ext uri="{FF2B5EF4-FFF2-40B4-BE49-F238E27FC236}">
                <a16:creationId xmlns:a16="http://schemas.microsoft.com/office/drawing/2014/main" id="{8EB87B4A-8D95-4909-8500-83B8E91503C9}"/>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52688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72F6753-BF0D-48DA-AB9E-6E4D67F3E9DD}"/>
              </a:ext>
            </a:extLst>
          </p:cNvPr>
          <p:cNvSpPr>
            <a:spLocks noGrp="1" noChangeArrowheads="1"/>
          </p:cNvSpPr>
          <p:nvPr>
            <p:ph type="sldNum" sz="quarter" idx="5"/>
          </p:nvPr>
        </p:nvSpPr>
        <p:spPr>
          <a:ln/>
        </p:spPr>
        <p:txBody>
          <a:bodyPr/>
          <a:lstStyle/>
          <a:p>
            <a:fld id="{CA91AF10-FCAD-45E3-8A6B-7127E40FACEC}" type="slidenum">
              <a:rPr lang="en-US" altLang="en-US"/>
              <a:pPr/>
              <a:t>70</a:t>
            </a:fld>
            <a:endParaRPr lang="en-US" altLang="en-US"/>
          </a:p>
        </p:txBody>
      </p:sp>
      <p:sp>
        <p:nvSpPr>
          <p:cNvPr id="264194" name="Rectangle 2">
            <a:extLst>
              <a:ext uri="{FF2B5EF4-FFF2-40B4-BE49-F238E27FC236}">
                <a16:creationId xmlns:a16="http://schemas.microsoft.com/office/drawing/2014/main" id="{755FC164-1921-4096-9838-67D0E7B9698A}"/>
              </a:ext>
            </a:extLst>
          </p:cNvPr>
          <p:cNvSpPr>
            <a:spLocks noRot="1" noChangeArrowheads="1" noTextEdit="1"/>
          </p:cNvSpPr>
          <p:nvPr>
            <p:ph type="sldImg"/>
          </p:nvPr>
        </p:nvSpPr>
        <p:spPr>
          <a:ln/>
        </p:spPr>
      </p:sp>
      <p:sp>
        <p:nvSpPr>
          <p:cNvPr id="264195" name="Rectangle 3">
            <a:extLst>
              <a:ext uri="{FF2B5EF4-FFF2-40B4-BE49-F238E27FC236}">
                <a16:creationId xmlns:a16="http://schemas.microsoft.com/office/drawing/2014/main" id="{56E82355-870E-4784-9406-6F7A9A93FC74}"/>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555717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9CB6B42-5798-4A06-8B5C-069C9AB35DC5}"/>
              </a:ext>
            </a:extLst>
          </p:cNvPr>
          <p:cNvSpPr>
            <a:spLocks noGrp="1" noChangeArrowheads="1"/>
          </p:cNvSpPr>
          <p:nvPr>
            <p:ph type="sldNum" sz="quarter" idx="5"/>
          </p:nvPr>
        </p:nvSpPr>
        <p:spPr>
          <a:ln/>
        </p:spPr>
        <p:txBody>
          <a:bodyPr/>
          <a:lstStyle/>
          <a:p>
            <a:fld id="{AA9E306B-5D87-433A-92DC-0B2EABAA7109}" type="slidenum">
              <a:rPr lang="en-US" altLang="en-US"/>
              <a:pPr/>
              <a:t>71</a:t>
            </a:fld>
            <a:endParaRPr lang="en-US" altLang="en-US"/>
          </a:p>
        </p:txBody>
      </p:sp>
      <p:sp>
        <p:nvSpPr>
          <p:cNvPr id="265218" name="Rectangle 2">
            <a:extLst>
              <a:ext uri="{FF2B5EF4-FFF2-40B4-BE49-F238E27FC236}">
                <a16:creationId xmlns:a16="http://schemas.microsoft.com/office/drawing/2014/main" id="{FF811FC3-C452-4405-B234-A93667091DEC}"/>
              </a:ext>
            </a:extLst>
          </p:cNvPr>
          <p:cNvSpPr>
            <a:spLocks noRot="1" noChangeArrowheads="1" noTextEdit="1"/>
          </p:cNvSpPr>
          <p:nvPr>
            <p:ph type="sldImg"/>
          </p:nvPr>
        </p:nvSpPr>
        <p:spPr>
          <a:ln/>
        </p:spPr>
      </p:sp>
      <p:sp>
        <p:nvSpPr>
          <p:cNvPr id="265219" name="Rectangle 3">
            <a:extLst>
              <a:ext uri="{FF2B5EF4-FFF2-40B4-BE49-F238E27FC236}">
                <a16:creationId xmlns:a16="http://schemas.microsoft.com/office/drawing/2014/main" id="{B5A06C30-A332-4FDD-83AA-6B9188A213A6}"/>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3549307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2A9F7E2-704B-4C71-B07C-4A0A9C85CAED}"/>
              </a:ext>
            </a:extLst>
          </p:cNvPr>
          <p:cNvSpPr>
            <a:spLocks noGrp="1" noChangeArrowheads="1"/>
          </p:cNvSpPr>
          <p:nvPr>
            <p:ph type="sldNum" sz="quarter" idx="5"/>
          </p:nvPr>
        </p:nvSpPr>
        <p:spPr>
          <a:ln/>
        </p:spPr>
        <p:txBody>
          <a:bodyPr/>
          <a:lstStyle/>
          <a:p>
            <a:fld id="{CF64F599-60AB-4471-8A8D-A81A299C25D2}" type="slidenum">
              <a:rPr lang="en-US" altLang="en-US"/>
              <a:pPr/>
              <a:t>72</a:t>
            </a:fld>
            <a:endParaRPr lang="en-US" altLang="en-US"/>
          </a:p>
        </p:txBody>
      </p:sp>
      <p:sp>
        <p:nvSpPr>
          <p:cNvPr id="266242" name="Rectangle 2">
            <a:extLst>
              <a:ext uri="{FF2B5EF4-FFF2-40B4-BE49-F238E27FC236}">
                <a16:creationId xmlns:a16="http://schemas.microsoft.com/office/drawing/2014/main" id="{59ED25C9-3672-4AB3-89B3-3634A395BB01}"/>
              </a:ext>
            </a:extLst>
          </p:cNvPr>
          <p:cNvSpPr>
            <a:spLocks noRot="1" noChangeArrowheads="1" noTextEdit="1"/>
          </p:cNvSpPr>
          <p:nvPr>
            <p:ph type="sldImg"/>
          </p:nvPr>
        </p:nvSpPr>
        <p:spPr>
          <a:ln/>
        </p:spPr>
      </p:sp>
      <p:sp>
        <p:nvSpPr>
          <p:cNvPr id="266243" name="Rectangle 3">
            <a:extLst>
              <a:ext uri="{FF2B5EF4-FFF2-40B4-BE49-F238E27FC236}">
                <a16:creationId xmlns:a16="http://schemas.microsoft.com/office/drawing/2014/main" id="{95562848-9C56-49A6-B2C9-D1F400A0BAE9}"/>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870570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7F5ADB4-0D47-4DB9-8BB2-602644B9F206}"/>
              </a:ext>
            </a:extLst>
          </p:cNvPr>
          <p:cNvSpPr>
            <a:spLocks noGrp="1" noChangeArrowheads="1"/>
          </p:cNvSpPr>
          <p:nvPr>
            <p:ph type="sldNum" sz="quarter" idx="5"/>
          </p:nvPr>
        </p:nvSpPr>
        <p:spPr>
          <a:ln/>
        </p:spPr>
        <p:txBody>
          <a:bodyPr/>
          <a:lstStyle/>
          <a:p>
            <a:fld id="{A9A83E7B-C866-481D-908A-F5B05551BCD3}" type="slidenum">
              <a:rPr lang="en-US" altLang="en-US"/>
              <a:pPr/>
              <a:t>73</a:t>
            </a:fld>
            <a:endParaRPr lang="en-US" altLang="en-US"/>
          </a:p>
        </p:txBody>
      </p:sp>
      <p:sp>
        <p:nvSpPr>
          <p:cNvPr id="267266" name="Rectangle 2">
            <a:extLst>
              <a:ext uri="{FF2B5EF4-FFF2-40B4-BE49-F238E27FC236}">
                <a16:creationId xmlns:a16="http://schemas.microsoft.com/office/drawing/2014/main" id="{868E4F30-1082-4F86-B2C7-CA60EE391D6C}"/>
              </a:ext>
            </a:extLst>
          </p:cNvPr>
          <p:cNvSpPr>
            <a:spLocks noRot="1" noChangeArrowheads="1" noTextEdit="1"/>
          </p:cNvSpPr>
          <p:nvPr>
            <p:ph type="sldImg"/>
          </p:nvPr>
        </p:nvSpPr>
        <p:spPr>
          <a:ln/>
        </p:spPr>
      </p:sp>
      <p:sp>
        <p:nvSpPr>
          <p:cNvPr id="267267" name="Rectangle 3">
            <a:extLst>
              <a:ext uri="{FF2B5EF4-FFF2-40B4-BE49-F238E27FC236}">
                <a16:creationId xmlns:a16="http://schemas.microsoft.com/office/drawing/2014/main" id="{326D00E5-16B8-4AA8-AB43-467B74D4A836}"/>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446881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1CA4A50-B24D-4BE7-B472-F294655F7C81}"/>
              </a:ext>
            </a:extLst>
          </p:cNvPr>
          <p:cNvSpPr>
            <a:spLocks noGrp="1" noChangeArrowheads="1"/>
          </p:cNvSpPr>
          <p:nvPr>
            <p:ph type="sldNum" sz="quarter" idx="5"/>
          </p:nvPr>
        </p:nvSpPr>
        <p:spPr>
          <a:ln/>
        </p:spPr>
        <p:txBody>
          <a:bodyPr/>
          <a:lstStyle/>
          <a:p>
            <a:fld id="{D4BEB540-3441-49EC-BC69-5D757BCD35B4}" type="slidenum">
              <a:rPr lang="en-US" altLang="en-US"/>
              <a:pPr/>
              <a:t>74</a:t>
            </a:fld>
            <a:endParaRPr lang="en-US" altLang="en-US"/>
          </a:p>
        </p:txBody>
      </p:sp>
      <p:sp>
        <p:nvSpPr>
          <p:cNvPr id="268290" name="Rectangle 2">
            <a:extLst>
              <a:ext uri="{FF2B5EF4-FFF2-40B4-BE49-F238E27FC236}">
                <a16:creationId xmlns:a16="http://schemas.microsoft.com/office/drawing/2014/main" id="{AD492E5D-6FB7-4E60-91C6-8817FA0B3D40}"/>
              </a:ext>
            </a:extLst>
          </p:cNvPr>
          <p:cNvSpPr>
            <a:spLocks noRot="1" noChangeArrowheads="1" noTextEdit="1"/>
          </p:cNvSpPr>
          <p:nvPr>
            <p:ph type="sldImg"/>
          </p:nvPr>
        </p:nvSpPr>
        <p:spPr>
          <a:ln/>
        </p:spPr>
      </p:sp>
      <p:sp>
        <p:nvSpPr>
          <p:cNvPr id="268291" name="Rectangle 3">
            <a:extLst>
              <a:ext uri="{FF2B5EF4-FFF2-40B4-BE49-F238E27FC236}">
                <a16:creationId xmlns:a16="http://schemas.microsoft.com/office/drawing/2014/main" id="{202E9FA5-A1E0-4D5A-9955-FEEDD7DEB622}"/>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993857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13B3D49-A394-4D24-BAC3-A380EDE53B48}"/>
              </a:ext>
            </a:extLst>
          </p:cNvPr>
          <p:cNvSpPr>
            <a:spLocks noGrp="1" noChangeArrowheads="1"/>
          </p:cNvSpPr>
          <p:nvPr>
            <p:ph type="sldNum" sz="quarter" idx="5"/>
          </p:nvPr>
        </p:nvSpPr>
        <p:spPr>
          <a:ln/>
        </p:spPr>
        <p:txBody>
          <a:bodyPr/>
          <a:lstStyle/>
          <a:p>
            <a:fld id="{B3D84065-0AF7-4A16-8E1A-A10491F54494}" type="slidenum">
              <a:rPr lang="en-US" altLang="en-US"/>
              <a:pPr/>
              <a:t>75</a:t>
            </a:fld>
            <a:endParaRPr lang="en-US" altLang="en-US"/>
          </a:p>
        </p:txBody>
      </p:sp>
      <p:sp>
        <p:nvSpPr>
          <p:cNvPr id="269314" name="Rectangle 2">
            <a:extLst>
              <a:ext uri="{FF2B5EF4-FFF2-40B4-BE49-F238E27FC236}">
                <a16:creationId xmlns:a16="http://schemas.microsoft.com/office/drawing/2014/main" id="{C76F802F-AB0A-4E4F-BEDF-BDCFFC5D8AE5}"/>
              </a:ext>
            </a:extLst>
          </p:cNvPr>
          <p:cNvSpPr>
            <a:spLocks noRot="1" noChangeArrowheads="1" noTextEdit="1"/>
          </p:cNvSpPr>
          <p:nvPr>
            <p:ph type="sldImg"/>
          </p:nvPr>
        </p:nvSpPr>
        <p:spPr>
          <a:ln/>
        </p:spPr>
      </p:sp>
      <p:sp>
        <p:nvSpPr>
          <p:cNvPr id="269315" name="Rectangle 3">
            <a:extLst>
              <a:ext uri="{FF2B5EF4-FFF2-40B4-BE49-F238E27FC236}">
                <a16:creationId xmlns:a16="http://schemas.microsoft.com/office/drawing/2014/main" id="{69819D36-9E3E-4FD5-997F-295621C846F1}"/>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38725502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DA8DD18-B6E5-417E-937C-4A8F0FC8C557}"/>
              </a:ext>
            </a:extLst>
          </p:cNvPr>
          <p:cNvSpPr>
            <a:spLocks noGrp="1" noChangeArrowheads="1"/>
          </p:cNvSpPr>
          <p:nvPr>
            <p:ph type="sldNum" sz="quarter" idx="5"/>
          </p:nvPr>
        </p:nvSpPr>
        <p:spPr>
          <a:ln/>
        </p:spPr>
        <p:txBody>
          <a:bodyPr/>
          <a:lstStyle/>
          <a:p>
            <a:fld id="{E947EC25-529C-4CEB-9AC6-D8AB6B7019E1}" type="slidenum">
              <a:rPr lang="en-US" altLang="en-US"/>
              <a:pPr/>
              <a:t>76</a:t>
            </a:fld>
            <a:endParaRPr lang="en-US" altLang="en-US"/>
          </a:p>
        </p:txBody>
      </p:sp>
      <p:sp>
        <p:nvSpPr>
          <p:cNvPr id="270338" name="Rectangle 2">
            <a:extLst>
              <a:ext uri="{FF2B5EF4-FFF2-40B4-BE49-F238E27FC236}">
                <a16:creationId xmlns:a16="http://schemas.microsoft.com/office/drawing/2014/main" id="{5339BE23-8E4E-4F45-9801-ABB9B5993020}"/>
              </a:ext>
            </a:extLst>
          </p:cNvPr>
          <p:cNvSpPr>
            <a:spLocks noRot="1" noChangeArrowheads="1" noTextEdit="1"/>
          </p:cNvSpPr>
          <p:nvPr>
            <p:ph type="sldImg"/>
          </p:nvPr>
        </p:nvSpPr>
        <p:spPr>
          <a:ln/>
        </p:spPr>
      </p:sp>
      <p:sp>
        <p:nvSpPr>
          <p:cNvPr id="270339" name="Rectangle 3">
            <a:extLst>
              <a:ext uri="{FF2B5EF4-FFF2-40B4-BE49-F238E27FC236}">
                <a16:creationId xmlns:a16="http://schemas.microsoft.com/office/drawing/2014/main" id="{D5B5F39E-6A18-459B-B77E-E8EB537A410D}"/>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017673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0721" indent="-284893">
              <a:defRPr>
                <a:solidFill>
                  <a:schemeClr val="tx1"/>
                </a:solidFill>
                <a:latin typeface="Arial" charset="0"/>
              </a:defRPr>
            </a:lvl2pPr>
            <a:lvl3pPr marL="1139571" indent="-227914">
              <a:defRPr>
                <a:solidFill>
                  <a:schemeClr val="tx1"/>
                </a:solidFill>
                <a:latin typeface="Arial" charset="0"/>
              </a:defRPr>
            </a:lvl3pPr>
            <a:lvl4pPr marL="1595399" indent="-227914">
              <a:defRPr>
                <a:solidFill>
                  <a:schemeClr val="tx1"/>
                </a:solidFill>
                <a:latin typeface="Arial" charset="0"/>
              </a:defRPr>
            </a:lvl4pPr>
            <a:lvl5pPr marL="2051228" indent="-227914">
              <a:defRPr>
                <a:solidFill>
                  <a:schemeClr val="tx1"/>
                </a:solidFill>
                <a:latin typeface="Arial" charset="0"/>
              </a:defRPr>
            </a:lvl5pPr>
            <a:lvl6pPr marL="2507056" indent="-227914" eaLnBrk="0" fontAlgn="base" hangingPunct="0">
              <a:spcBef>
                <a:spcPct val="0"/>
              </a:spcBef>
              <a:spcAft>
                <a:spcPct val="0"/>
              </a:spcAft>
              <a:defRPr>
                <a:solidFill>
                  <a:schemeClr val="tx1"/>
                </a:solidFill>
                <a:latin typeface="Arial" charset="0"/>
              </a:defRPr>
            </a:lvl6pPr>
            <a:lvl7pPr marL="2962885" indent="-227914" eaLnBrk="0" fontAlgn="base" hangingPunct="0">
              <a:spcBef>
                <a:spcPct val="0"/>
              </a:spcBef>
              <a:spcAft>
                <a:spcPct val="0"/>
              </a:spcAft>
              <a:defRPr>
                <a:solidFill>
                  <a:schemeClr val="tx1"/>
                </a:solidFill>
                <a:latin typeface="Arial" charset="0"/>
              </a:defRPr>
            </a:lvl7pPr>
            <a:lvl8pPr marL="3418713" indent="-227914" eaLnBrk="0" fontAlgn="base" hangingPunct="0">
              <a:spcBef>
                <a:spcPct val="0"/>
              </a:spcBef>
              <a:spcAft>
                <a:spcPct val="0"/>
              </a:spcAft>
              <a:defRPr>
                <a:solidFill>
                  <a:schemeClr val="tx1"/>
                </a:solidFill>
                <a:latin typeface="Arial" charset="0"/>
              </a:defRPr>
            </a:lvl8pPr>
            <a:lvl9pPr marL="3874541" indent="-227914" eaLnBrk="0" fontAlgn="base" hangingPunct="0">
              <a:spcBef>
                <a:spcPct val="0"/>
              </a:spcBef>
              <a:spcAft>
                <a:spcPct val="0"/>
              </a:spcAft>
              <a:defRPr>
                <a:solidFill>
                  <a:schemeClr val="tx1"/>
                </a:solidFill>
                <a:latin typeface="Arial" charset="0"/>
              </a:defRPr>
            </a:lvl9pPr>
          </a:lstStyle>
          <a:p>
            <a:fld id="{398C1ECA-5BC7-47D9-A30D-B42269AFE5B6}" type="slidenum">
              <a:rPr lang="en-US"/>
              <a:pPr/>
              <a:t>2</a:t>
            </a:fld>
            <a:endParaRPr lang="en-US" dirty="0"/>
          </a:p>
        </p:txBody>
      </p:sp>
      <p:sp>
        <p:nvSpPr>
          <p:cNvPr id="41987" name="Rectangle 2"/>
          <p:cNvSpPr>
            <a:spLocks noGrp="1" noRot="1" noChangeAspect="1" noChangeArrowheads="1" noTextEdit="1"/>
          </p:cNvSpPr>
          <p:nvPr>
            <p:ph type="sldImg"/>
          </p:nvPr>
        </p:nvSpPr>
        <p:spPr>
          <a:xfrm>
            <a:off x="82550" y="742950"/>
            <a:ext cx="6604000" cy="3714750"/>
          </a:xfrm>
          <a:ln/>
        </p:spPr>
      </p:sp>
      <p:sp>
        <p:nvSpPr>
          <p:cNvPr id="4198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6754321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292FA96-8A51-4D26-BF00-DD7C2B8C3F03}"/>
              </a:ext>
            </a:extLst>
          </p:cNvPr>
          <p:cNvSpPr>
            <a:spLocks noGrp="1" noChangeArrowheads="1"/>
          </p:cNvSpPr>
          <p:nvPr>
            <p:ph type="sldNum" sz="quarter" idx="5"/>
          </p:nvPr>
        </p:nvSpPr>
        <p:spPr>
          <a:ln/>
        </p:spPr>
        <p:txBody>
          <a:bodyPr/>
          <a:lstStyle/>
          <a:p>
            <a:fld id="{CF18CC74-94E6-42E8-890B-982E97CDD4BF}" type="slidenum">
              <a:rPr lang="en-US" altLang="en-US"/>
              <a:pPr/>
              <a:t>77</a:t>
            </a:fld>
            <a:endParaRPr lang="en-US" altLang="en-US"/>
          </a:p>
        </p:txBody>
      </p:sp>
      <p:sp>
        <p:nvSpPr>
          <p:cNvPr id="271362" name="Rectangle 2">
            <a:extLst>
              <a:ext uri="{FF2B5EF4-FFF2-40B4-BE49-F238E27FC236}">
                <a16:creationId xmlns:a16="http://schemas.microsoft.com/office/drawing/2014/main" id="{E18B9962-501F-450B-B5A9-D85DF1D26610}"/>
              </a:ext>
            </a:extLst>
          </p:cNvPr>
          <p:cNvSpPr>
            <a:spLocks noRot="1" noChangeArrowheads="1" noTextEdit="1"/>
          </p:cNvSpPr>
          <p:nvPr>
            <p:ph type="sldImg"/>
          </p:nvPr>
        </p:nvSpPr>
        <p:spPr>
          <a:ln/>
        </p:spPr>
      </p:sp>
      <p:sp>
        <p:nvSpPr>
          <p:cNvPr id="271363" name="Rectangle 3">
            <a:extLst>
              <a:ext uri="{FF2B5EF4-FFF2-40B4-BE49-F238E27FC236}">
                <a16:creationId xmlns:a16="http://schemas.microsoft.com/office/drawing/2014/main" id="{A2BA20C1-9863-4872-97CE-560F43F86C17}"/>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41999682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C137BF0-9EBB-4435-BC8A-1593C4D65274}"/>
              </a:ext>
            </a:extLst>
          </p:cNvPr>
          <p:cNvSpPr>
            <a:spLocks noGrp="1" noChangeArrowheads="1"/>
          </p:cNvSpPr>
          <p:nvPr>
            <p:ph type="sldNum" sz="quarter" idx="5"/>
          </p:nvPr>
        </p:nvSpPr>
        <p:spPr>
          <a:ln/>
        </p:spPr>
        <p:txBody>
          <a:bodyPr/>
          <a:lstStyle/>
          <a:p>
            <a:fld id="{E1C93362-969A-4666-88EC-B3C9C0591059}" type="slidenum">
              <a:rPr lang="en-US" altLang="en-US"/>
              <a:pPr/>
              <a:t>78</a:t>
            </a:fld>
            <a:endParaRPr lang="en-US" altLang="en-US"/>
          </a:p>
        </p:txBody>
      </p:sp>
      <p:sp>
        <p:nvSpPr>
          <p:cNvPr id="272386" name="Rectangle 2">
            <a:extLst>
              <a:ext uri="{FF2B5EF4-FFF2-40B4-BE49-F238E27FC236}">
                <a16:creationId xmlns:a16="http://schemas.microsoft.com/office/drawing/2014/main" id="{CC3A8127-84CC-45DE-A11F-BB35A9B35CCD}"/>
              </a:ext>
            </a:extLst>
          </p:cNvPr>
          <p:cNvSpPr>
            <a:spLocks noRot="1" noChangeArrowheads="1" noTextEdit="1"/>
          </p:cNvSpPr>
          <p:nvPr>
            <p:ph type="sldImg"/>
          </p:nvPr>
        </p:nvSpPr>
        <p:spPr>
          <a:ln/>
        </p:spPr>
      </p:sp>
      <p:sp>
        <p:nvSpPr>
          <p:cNvPr id="272387" name="Rectangle 3">
            <a:extLst>
              <a:ext uri="{FF2B5EF4-FFF2-40B4-BE49-F238E27FC236}">
                <a16:creationId xmlns:a16="http://schemas.microsoft.com/office/drawing/2014/main" id="{68E89FE5-E085-4AAC-9033-386E4A46A439}"/>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1943886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2B33363-DF9A-4968-AF74-97810A8A4325}"/>
              </a:ext>
            </a:extLst>
          </p:cNvPr>
          <p:cNvSpPr>
            <a:spLocks noGrp="1" noChangeArrowheads="1"/>
          </p:cNvSpPr>
          <p:nvPr>
            <p:ph type="sldNum" sz="quarter" idx="5"/>
          </p:nvPr>
        </p:nvSpPr>
        <p:spPr>
          <a:ln/>
        </p:spPr>
        <p:txBody>
          <a:bodyPr/>
          <a:lstStyle/>
          <a:p>
            <a:fld id="{7836A2A8-791C-4463-ACB1-1E594F6C5776}" type="slidenum">
              <a:rPr lang="en-US" altLang="en-US"/>
              <a:pPr/>
              <a:t>79</a:t>
            </a:fld>
            <a:endParaRPr lang="en-US" altLang="en-US"/>
          </a:p>
        </p:txBody>
      </p:sp>
      <p:sp>
        <p:nvSpPr>
          <p:cNvPr id="273410" name="Rectangle 2">
            <a:extLst>
              <a:ext uri="{FF2B5EF4-FFF2-40B4-BE49-F238E27FC236}">
                <a16:creationId xmlns:a16="http://schemas.microsoft.com/office/drawing/2014/main" id="{48BD219E-6810-4728-B82F-39CD7F8FC337}"/>
              </a:ext>
            </a:extLst>
          </p:cNvPr>
          <p:cNvSpPr>
            <a:spLocks noRot="1" noChangeArrowheads="1" noTextEdit="1"/>
          </p:cNvSpPr>
          <p:nvPr>
            <p:ph type="sldImg"/>
          </p:nvPr>
        </p:nvSpPr>
        <p:spPr>
          <a:ln/>
        </p:spPr>
      </p:sp>
      <p:sp>
        <p:nvSpPr>
          <p:cNvPr id="273411" name="Rectangle 3">
            <a:extLst>
              <a:ext uri="{FF2B5EF4-FFF2-40B4-BE49-F238E27FC236}">
                <a16:creationId xmlns:a16="http://schemas.microsoft.com/office/drawing/2014/main" id="{1DF1AB56-DB39-49AF-AB15-5DF106CED94A}"/>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4436092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A0533A-C6F5-4B88-A6A6-126E138BFB0D}"/>
              </a:ext>
            </a:extLst>
          </p:cNvPr>
          <p:cNvSpPr>
            <a:spLocks noGrp="1" noChangeArrowheads="1"/>
          </p:cNvSpPr>
          <p:nvPr>
            <p:ph type="sldNum" sz="quarter" idx="5"/>
          </p:nvPr>
        </p:nvSpPr>
        <p:spPr>
          <a:ln/>
        </p:spPr>
        <p:txBody>
          <a:bodyPr/>
          <a:lstStyle/>
          <a:p>
            <a:fld id="{4F14B99A-85F3-480E-9A97-BD0B214C80B0}" type="slidenum">
              <a:rPr lang="en-US" altLang="en-US"/>
              <a:pPr/>
              <a:t>80</a:t>
            </a:fld>
            <a:endParaRPr lang="en-US" altLang="en-US"/>
          </a:p>
        </p:txBody>
      </p:sp>
      <p:sp>
        <p:nvSpPr>
          <p:cNvPr id="274434" name="Rectangle 2">
            <a:extLst>
              <a:ext uri="{FF2B5EF4-FFF2-40B4-BE49-F238E27FC236}">
                <a16:creationId xmlns:a16="http://schemas.microsoft.com/office/drawing/2014/main" id="{0947C029-D0D3-4BD3-89B0-98076EFBAFD1}"/>
              </a:ext>
            </a:extLst>
          </p:cNvPr>
          <p:cNvSpPr>
            <a:spLocks noRot="1" noChangeArrowheads="1" noTextEdit="1"/>
          </p:cNvSpPr>
          <p:nvPr>
            <p:ph type="sldImg"/>
          </p:nvPr>
        </p:nvSpPr>
        <p:spPr>
          <a:ln/>
        </p:spPr>
      </p:sp>
      <p:sp>
        <p:nvSpPr>
          <p:cNvPr id="274435" name="Rectangle 3">
            <a:extLst>
              <a:ext uri="{FF2B5EF4-FFF2-40B4-BE49-F238E27FC236}">
                <a16:creationId xmlns:a16="http://schemas.microsoft.com/office/drawing/2014/main" id="{81F64267-2FCD-4D9B-9985-C518F738539E}"/>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40613476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E08C604-F470-47C0-BF10-11F91339DD68}"/>
              </a:ext>
            </a:extLst>
          </p:cNvPr>
          <p:cNvSpPr>
            <a:spLocks noGrp="1" noChangeArrowheads="1"/>
          </p:cNvSpPr>
          <p:nvPr>
            <p:ph type="sldNum" sz="quarter" idx="5"/>
          </p:nvPr>
        </p:nvSpPr>
        <p:spPr>
          <a:ln/>
        </p:spPr>
        <p:txBody>
          <a:bodyPr/>
          <a:lstStyle/>
          <a:p>
            <a:fld id="{12AEC25F-77F7-4D11-B100-FA0A0E9737F8}" type="slidenum">
              <a:rPr lang="en-US" altLang="en-US"/>
              <a:pPr/>
              <a:t>81</a:t>
            </a:fld>
            <a:endParaRPr lang="en-US" altLang="en-US"/>
          </a:p>
        </p:txBody>
      </p:sp>
      <p:sp>
        <p:nvSpPr>
          <p:cNvPr id="275458" name="Rectangle 2">
            <a:extLst>
              <a:ext uri="{FF2B5EF4-FFF2-40B4-BE49-F238E27FC236}">
                <a16:creationId xmlns:a16="http://schemas.microsoft.com/office/drawing/2014/main" id="{EC93BC2E-D32D-427E-B90A-34F2EA7F8A16}"/>
              </a:ext>
            </a:extLst>
          </p:cNvPr>
          <p:cNvSpPr>
            <a:spLocks noRot="1" noChangeArrowheads="1" noTextEdit="1"/>
          </p:cNvSpPr>
          <p:nvPr>
            <p:ph type="sldImg"/>
          </p:nvPr>
        </p:nvSpPr>
        <p:spPr>
          <a:ln/>
        </p:spPr>
      </p:sp>
      <p:sp>
        <p:nvSpPr>
          <p:cNvPr id="275459" name="Rectangle 3">
            <a:extLst>
              <a:ext uri="{FF2B5EF4-FFF2-40B4-BE49-F238E27FC236}">
                <a16:creationId xmlns:a16="http://schemas.microsoft.com/office/drawing/2014/main" id="{A22483C3-3D9C-4853-AEEE-4592B331554D}"/>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1030326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4EFA8B6-9ECA-4611-845F-A9FACE5885D8}"/>
              </a:ext>
            </a:extLst>
          </p:cNvPr>
          <p:cNvSpPr>
            <a:spLocks noGrp="1" noChangeArrowheads="1"/>
          </p:cNvSpPr>
          <p:nvPr>
            <p:ph type="sldNum" sz="quarter" idx="5"/>
          </p:nvPr>
        </p:nvSpPr>
        <p:spPr>
          <a:ln/>
        </p:spPr>
        <p:txBody>
          <a:bodyPr/>
          <a:lstStyle/>
          <a:p>
            <a:fld id="{F7EB3481-E6FE-43C4-AE59-86B1843E4B4E}" type="slidenum">
              <a:rPr lang="en-US" altLang="en-US"/>
              <a:pPr/>
              <a:t>82</a:t>
            </a:fld>
            <a:endParaRPr lang="en-US" altLang="en-US"/>
          </a:p>
        </p:txBody>
      </p:sp>
      <p:sp>
        <p:nvSpPr>
          <p:cNvPr id="276482" name="Rectangle 2">
            <a:extLst>
              <a:ext uri="{FF2B5EF4-FFF2-40B4-BE49-F238E27FC236}">
                <a16:creationId xmlns:a16="http://schemas.microsoft.com/office/drawing/2014/main" id="{75377C02-B0C8-45C3-8836-E2817072FA02}"/>
              </a:ext>
            </a:extLst>
          </p:cNvPr>
          <p:cNvSpPr>
            <a:spLocks noRot="1" noChangeArrowheads="1" noTextEdit="1"/>
          </p:cNvSpPr>
          <p:nvPr>
            <p:ph type="sldImg"/>
          </p:nvPr>
        </p:nvSpPr>
        <p:spPr>
          <a:ln/>
        </p:spPr>
      </p:sp>
      <p:sp>
        <p:nvSpPr>
          <p:cNvPr id="276483" name="Rectangle 3">
            <a:extLst>
              <a:ext uri="{FF2B5EF4-FFF2-40B4-BE49-F238E27FC236}">
                <a16:creationId xmlns:a16="http://schemas.microsoft.com/office/drawing/2014/main" id="{54BE748D-B97D-4297-8649-606834CEB9CB}"/>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7965532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674EC27-8E38-4B25-B615-ED7B32FBF10F}"/>
              </a:ext>
            </a:extLst>
          </p:cNvPr>
          <p:cNvSpPr>
            <a:spLocks noGrp="1" noChangeArrowheads="1"/>
          </p:cNvSpPr>
          <p:nvPr>
            <p:ph type="sldNum" sz="quarter" idx="5"/>
          </p:nvPr>
        </p:nvSpPr>
        <p:spPr>
          <a:ln/>
        </p:spPr>
        <p:txBody>
          <a:bodyPr/>
          <a:lstStyle/>
          <a:p>
            <a:fld id="{6D949F0D-B0BE-416A-A39F-DC9963FF99CE}" type="slidenum">
              <a:rPr lang="en-US" altLang="en-US"/>
              <a:pPr/>
              <a:t>83</a:t>
            </a:fld>
            <a:endParaRPr lang="en-US" altLang="en-US"/>
          </a:p>
        </p:txBody>
      </p:sp>
      <p:sp>
        <p:nvSpPr>
          <p:cNvPr id="277506" name="Rectangle 2">
            <a:extLst>
              <a:ext uri="{FF2B5EF4-FFF2-40B4-BE49-F238E27FC236}">
                <a16:creationId xmlns:a16="http://schemas.microsoft.com/office/drawing/2014/main" id="{195EC3C4-94D9-4F31-B876-DC54A3B7E4F6}"/>
              </a:ext>
            </a:extLst>
          </p:cNvPr>
          <p:cNvSpPr>
            <a:spLocks noRot="1" noChangeArrowheads="1" noTextEdit="1"/>
          </p:cNvSpPr>
          <p:nvPr>
            <p:ph type="sldImg"/>
          </p:nvPr>
        </p:nvSpPr>
        <p:spPr>
          <a:ln/>
        </p:spPr>
      </p:sp>
      <p:sp>
        <p:nvSpPr>
          <p:cNvPr id="277507" name="Rectangle 3">
            <a:extLst>
              <a:ext uri="{FF2B5EF4-FFF2-40B4-BE49-F238E27FC236}">
                <a16:creationId xmlns:a16="http://schemas.microsoft.com/office/drawing/2014/main" id="{62E88940-70EF-4871-BA6C-D943E027D920}"/>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8007954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0A8C763-8AED-4D96-924B-176EAB738D60}"/>
              </a:ext>
            </a:extLst>
          </p:cNvPr>
          <p:cNvSpPr>
            <a:spLocks noGrp="1" noChangeArrowheads="1"/>
          </p:cNvSpPr>
          <p:nvPr>
            <p:ph type="sldNum" sz="quarter" idx="5"/>
          </p:nvPr>
        </p:nvSpPr>
        <p:spPr>
          <a:ln/>
        </p:spPr>
        <p:txBody>
          <a:bodyPr/>
          <a:lstStyle/>
          <a:p>
            <a:fld id="{5E2D0203-D723-4E82-A5E1-862DC67BA183}" type="slidenum">
              <a:rPr lang="en-US" altLang="en-US"/>
              <a:pPr/>
              <a:t>84</a:t>
            </a:fld>
            <a:endParaRPr lang="en-US" altLang="en-US"/>
          </a:p>
        </p:txBody>
      </p:sp>
      <p:sp>
        <p:nvSpPr>
          <p:cNvPr id="278530" name="Rectangle 2">
            <a:extLst>
              <a:ext uri="{FF2B5EF4-FFF2-40B4-BE49-F238E27FC236}">
                <a16:creationId xmlns:a16="http://schemas.microsoft.com/office/drawing/2014/main" id="{589CD016-7894-4D20-93C8-6B987E20FAE0}"/>
              </a:ext>
            </a:extLst>
          </p:cNvPr>
          <p:cNvSpPr>
            <a:spLocks noRot="1" noChangeArrowheads="1" noTextEdit="1"/>
          </p:cNvSpPr>
          <p:nvPr>
            <p:ph type="sldImg"/>
          </p:nvPr>
        </p:nvSpPr>
        <p:spPr>
          <a:ln/>
        </p:spPr>
      </p:sp>
      <p:sp>
        <p:nvSpPr>
          <p:cNvPr id="278531" name="Rectangle 3">
            <a:extLst>
              <a:ext uri="{FF2B5EF4-FFF2-40B4-BE49-F238E27FC236}">
                <a16:creationId xmlns:a16="http://schemas.microsoft.com/office/drawing/2014/main" id="{42E2218A-956C-4EC9-AA17-9B4E9B7EC612}"/>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7469039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9A56AE7-D990-4744-966D-59124F0D3D6F}"/>
              </a:ext>
            </a:extLst>
          </p:cNvPr>
          <p:cNvSpPr>
            <a:spLocks noGrp="1" noChangeArrowheads="1"/>
          </p:cNvSpPr>
          <p:nvPr>
            <p:ph type="sldNum" sz="quarter" idx="5"/>
          </p:nvPr>
        </p:nvSpPr>
        <p:spPr>
          <a:ln/>
        </p:spPr>
        <p:txBody>
          <a:bodyPr/>
          <a:lstStyle/>
          <a:p>
            <a:fld id="{3A7E247E-1AE3-42E4-909F-7ED82B264D41}" type="slidenum">
              <a:rPr lang="en-US" altLang="en-US"/>
              <a:pPr/>
              <a:t>85</a:t>
            </a:fld>
            <a:endParaRPr lang="en-US" altLang="en-US"/>
          </a:p>
        </p:txBody>
      </p:sp>
      <p:sp>
        <p:nvSpPr>
          <p:cNvPr id="279554" name="Rectangle 2">
            <a:extLst>
              <a:ext uri="{FF2B5EF4-FFF2-40B4-BE49-F238E27FC236}">
                <a16:creationId xmlns:a16="http://schemas.microsoft.com/office/drawing/2014/main" id="{651EF72C-73B1-4F48-A6A1-B85C3FFBCE23}"/>
              </a:ext>
            </a:extLst>
          </p:cNvPr>
          <p:cNvSpPr>
            <a:spLocks noRot="1" noChangeArrowheads="1" noTextEdit="1"/>
          </p:cNvSpPr>
          <p:nvPr>
            <p:ph type="sldImg"/>
          </p:nvPr>
        </p:nvSpPr>
        <p:spPr>
          <a:ln/>
        </p:spPr>
      </p:sp>
      <p:sp>
        <p:nvSpPr>
          <p:cNvPr id="279555" name="Rectangle 3">
            <a:extLst>
              <a:ext uri="{FF2B5EF4-FFF2-40B4-BE49-F238E27FC236}">
                <a16:creationId xmlns:a16="http://schemas.microsoft.com/office/drawing/2014/main" id="{11352A58-77BE-454D-AB4A-1963FBBC2A3F}"/>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38385087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80E2FF0-455C-44B3-AFCD-A197CAA3B94C}"/>
              </a:ext>
            </a:extLst>
          </p:cNvPr>
          <p:cNvSpPr>
            <a:spLocks noGrp="1" noChangeArrowheads="1"/>
          </p:cNvSpPr>
          <p:nvPr>
            <p:ph type="sldNum" sz="quarter" idx="5"/>
          </p:nvPr>
        </p:nvSpPr>
        <p:spPr>
          <a:ln/>
        </p:spPr>
        <p:txBody>
          <a:bodyPr/>
          <a:lstStyle/>
          <a:p>
            <a:fld id="{CA72CCF9-1249-4A84-BC4B-A5AFB9E3ED5F}" type="slidenum">
              <a:rPr lang="en-US" altLang="en-US"/>
              <a:pPr/>
              <a:t>86</a:t>
            </a:fld>
            <a:endParaRPr lang="en-US" altLang="en-US"/>
          </a:p>
        </p:txBody>
      </p:sp>
      <p:sp>
        <p:nvSpPr>
          <p:cNvPr id="280578" name="Rectangle 2">
            <a:extLst>
              <a:ext uri="{FF2B5EF4-FFF2-40B4-BE49-F238E27FC236}">
                <a16:creationId xmlns:a16="http://schemas.microsoft.com/office/drawing/2014/main" id="{6467E962-4545-4AD2-83FB-8BAC71E16A48}"/>
              </a:ext>
            </a:extLst>
          </p:cNvPr>
          <p:cNvSpPr>
            <a:spLocks noRot="1" noChangeArrowheads="1" noTextEdit="1"/>
          </p:cNvSpPr>
          <p:nvPr>
            <p:ph type="sldImg"/>
          </p:nvPr>
        </p:nvSpPr>
        <p:spPr>
          <a:ln/>
        </p:spPr>
      </p:sp>
      <p:sp>
        <p:nvSpPr>
          <p:cNvPr id="280579" name="Rectangle 3">
            <a:extLst>
              <a:ext uri="{FF2B5EF4-FFF2-40B4-BE49-F238E27FC236}">
                <a16:creationId xmlns:a16="http://schemas.microsoft.com/office/drawing/2014/main" id="{22FEBCFE-21AB-4C97-A3EA-4F28674E32E0}"/>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1542758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dt" sz="quarter" idx="1"/>
          </p:nvPr>
        </p:nvSpPr>
        <p:spPr>
          <a:noFill/>
        </p:spPr>
        <p:txBody>
          <a:bodyPr/>
          <a:lstStyle/>
          <a:p>
            <a:r>
              <a:rPr lang="en-GB" dirty="0"/>
              <a:t>Date</a:t>
            </a:r>
          </a:p>
        </p:txBody>
      </p:sp>
      <p:sp>
        <p:nvSpPr>
          <p:cNvPr id="80899" name="Rectangle 7"/>
          <p:cNvSpPr>
            <a:spLocks noGrp="1" noChangeArrowheads="1"/>
          </p:cNvSpPr>
          <p:nvPr>
            <p:ph type="sldNum" sz="quarter" idx="5"/>
          </p:nvPr>
        </p:nvSpPr>
        <p:spPr>
          <a:noFill/>
        </p:spPr>
        <p:txBody>
          <a:bodyPr/>
          <a:lstStyle/>
          <a:p>
            <a:fld id="{96BA0FF7-33CA-4C78-8D32-DDB614B1B5FF}" type="slidenum">
              <a:rPr lang="en-GB" smtClean="0"/>
              <a:pPr/>
              <a:t>3</a:t>
            </a:fld>
            <a:endParaRPr lang="en-GB" dirty="0"/>
          </a:p>
        </p:txBody>
      </p:sp>
      <p:sp>
        <p:nvSpPr>
          <p:cNvPr id="80900" name="Rectangle 2"/>
          <p:cNvSpPr>
            <a:spLocks noGrp="1" noRot="1" noChangeAspect="1" noChangeArrowheads="1" noTextEdit="1"/>
          </p:cNvSpPr>
          <p:nvPr>
            <p:ph type="sldImg"/>
          </p:nvPr>
        </p:nvSpPr>
        <p:spPr>
          <a:xfrm>
            <a:off x="87313" y="742950"/>
            <a:ext cx="6605587" cy="3716338"/>
          </a:xfrm>
          <a:ln/>
        </p:spPr>
      </p:sp>
      <p:sp>
        <p:nvSpPr>
          <p:cNvPr id="80901" name="Rectangle 3"/>
          <p:cNvSpPr>
            <a:spLocks noGrp="1" noChangeArrowheads="1"/>
          </p:cNvSpPr>
          <p:nvPr>
            <p:ph type="body" idx="1"/>
          </p:nvPr>
        </p:nvSpPr>
        <p:spPr>
          <a:xfrm>
            <a:off x="678478" y="4705350"/>
            <a:ext cx="5412146" cy="4457700"/>
          </a:xfrm>
          <a:noFill/>
          <a:ln/>
        </p:spPr>
        <p:txBody>
          <a:bodyPr/>
          <a:lstStyle/>
          <a:p>
            <a:pPr eaLnBrk="1" hangingPunct="1"/>
            <a:endParaRPr lang="en-US" dirty="0"/>
          </a:p>
        </p:txBody>
      </p:sp>
    </p:spTree>
    <p:extLst>
      <p:ext uri="{BB962C8B-B14F-4D97-AF65-F5344CB8AC3E}">
        <p14:creationId xmlns:p14="http://schemas.microsoft.com/office/powerpoint/2010/main" val="8960828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01CA9A1-6CF2-480C-AC38-5C3573730F34}"/>
              </a:ext>
            </a:extLst>
          </p:cNvPr>
          <p:cNvSpPr>
            <a:spLocks noGrp="1" noChangeArrowheads="1"/>
          </p:cNvSpPr>
          <p:nvPr>
            <p:ph type="sldNum" sz="quarter" idx="5"/>
          </p:nvPr>
        </p:nvSpPr>
        <p:spPr>
          <a:ln/>
        </p:spPr>
        <p:txBody>
          <a:bodyPr/>
          <a:lstStyle/>
          <a:p>
            <a:fld id="{D258BD45-2237-4BC8-AC14-C96AFB8A7956}" type="slidenum">
              <a:rPr lang="en-US" altLang="en-US"/>
              <a:pPr/>
              <a:t>87</a:t>
            </a:fld>
            <a:endParaRPr lang="en-US" altLang="en-US"/>
          </a:p>
        </p:txBody>
      </p:sp>
      <p:sp>
        <p:nvSpPr>
          <p:cNvPr id="281602" name="Rectangle 2">
            <a:extLst>
              <a:ext uri="{FF2B5EF4-FFF2-40B4-BE49-F238E27FC236}">
                <a16:creationId xmlns:a16="http://schemas.microsoft.com/office/drawing/2014/main" id="{DF3BFDB0-7095-44B2-B4FA-B171AD029A80}"/>
              </a:ext>
            </a:extLst>
          </p:cNvPr>
          <p:cNvSpPr>
            <a:spLocks noRot="1" noChangeArrowheads="1" noTextEdit="1"/>
          </p:cNvSpPr>
          <p:nvPr>
            <p:ph type="sldImg"/>
          </p:nvPr>
        </p:nvSpPr>
        <p:spPr>
          <a:ln/>
        </p:spPr>
      </p:sp>
      <p:sp>
        <p:nvSpPr>
          <p:cNvPr id="281603" name="Rectangle 3">
            <a:extLst>
              <a:ext uri="{FF2B5EF4-FFF2-40B4-BE49-F238E27FC236}">
                <a16:creationId xmlns:a16="http://schemas.microsoft.com/office/drawing/2014/main" id="{106105DA-CD0A-477A-8130-F325E2830CCA}"/>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29471966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13676D3-D598-4E03-80FD-8F65223C6250}"/>
              </a:ext>
            </a:extLst>
          </p:cNvPr>
          <p:cNvSpPr>
            <a:spLocks noGrp="1" noChangeArrowheads="1"/>
          </p:cNvSpPr>
          <p:nvPr>
            <p:ph type="sldNum" sz="quarter" idx="5"/>
          </p:nvPr>
        </p:nvSpPr>
        <p:spPr>
          <a:ln/>
        </p:spPr>
        <p:txBody>
          <a:bodyPr/>
          <a:lstStyle/>
          <a:p>
            <a:fld id="{48442A91-4AF6-45FC-95EE-A6242D50CE74}" type="slidenum">
              <a:rPr lang="en-US" altLang="en-US"/>
              <a:pPr/>
              <a:t>88</a:t>
            </a:fld>
            <a:endParaRPr lang="en-US" altLang="en-US"/>
          </a:p>
        </p:txBody>
      </p:sp>
      <p:sp>
        <p:nvSpPr>
          <p:cNvPr id="282626" name="Rectangle 2">
            <a:extLst>
              <a:ext uri="{FF2B5EF4-FFF2-40B4-BE49-F238E27FC236}">
                <a16:creationId xmlns:a16="http://schemas.microsoft.com/office/drawing/2014/main" id="{453217E6-17E8-4E79-8693-BC74E1D9E76F}"/>
              </a:ext>
            </a:extLst>
          </p:cNvPr>
          <p:cNvSpPr>
            <a:spLocks noRot="1" noChangeArrowheads="1" noTextEdit="1"/>
          </p:cNvSpPr>
          <p:nvPr>
            <p:ph type="sldImg"/>
          </p:nvPr>
        </p:nvSpPr>
        <p:spPr>
          <a:ln/>
        </p:spPr>
      </p:sp>
      <p:sp>
        <p:nvSpPr>
          <p:cNvPr id="282627" name="Rectangle 3">
            <a:extLst>
              <a:ext uri="{FF2B5EF4-FFF2-40B4-BE49-F238E27FC236}">
                <a16:creationId xmlns:a16="http://schemas.microsoft.com/office/drawing/2014/main" id="{DCF906EA-1B49-431B-8B60-468E900E1078}"/>
              </a:ext>
            </a:extLst>
          </p:cNvPr>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33109172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550" y="742950"/>
            <a:ext cx="6604000" cy="37147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93</a:t>
            </a:fld>
            <a:endParaRPr lang="en-GB" dirty="0"/>
          </a:p>
        </p:txBody>
      </p:sp>
    </p:spTree>
    <p:extLst>
      <p:ext uri="{BB962C8B-B14F-4D97-AF65-F5344CB8AC3E}">
        <p14:creationId xmlns:p14="http://schemas.microsoft.com/office/powerpoint/2010/main" val="1854968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6</a:t>
            </a:fld>
            <a:endParaRPr lang="en-GB" dirty="0"/>
          </a:p>
        </p:txBody>
      </p:sp>
    </p:spTree>
    <p:extLst>
      <p:ext uri="{BB962C8B-B14F-4D97-AF65-F5344CB8AC3E}">
        <p14:creationId xmlns:p14="http://schemas.microsoft.com/office/powerpoint/2010/main" val="1640191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12</a:t>
            </a:fld>
            <a:endParaRPr lang="en-GB" dirty="0"/>
          </a:p>
        </p:txBody>
      </p:sp>
    </p:spTree>
    <p:extLst>
      <p:ext uri="{BB962C8B-B14F-4D97-AF65-F5344CB8AC3E}">
        <p14:creationId xmlns:p14="http://schemas.microsoft.com/office/powerpoint/2010/main" val="1549835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16</a:t>
            </a:fld>
            <a:endParaRPr lang="en-GB" dirty="0"/>
          </a:p>
        </p:txBody>
      </p:sp>
    </p:spTree>
    <p:extLst>
      <p:ext uri="{BB962C8B-B14F-4D97-AF65-F5344CB8AC3E}">
        <p14:creationId xmlns:p14="http://schemas.microsoft.com/office/powerpoint/2010/main" val="689564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550" y="742950"/>
            <a:ext cx="6604000" cy="37147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28</a:t>
            </a:fld>
            <a:endParaRPr lang="en-GB" dirty="0"/>
          </a:p>
        </p:txBody>
      </p:sp>
    </p:spTree>
    <p:extLst>
      <p:ext uri="{BB962C8B-B14F-4D97-AF65-F5344CB8AC3E}">
        <p14:creationId xmlns:p14="http://schemas.microsoft.com/office/powerpoint/2010/main" val="2641448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550" y="742950"/>
            <a:ext cx="6604000" cy="37147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442EB0-A846-45C6-8FD9-7B3FFC696389}" type="slidenum">
              <a:rPr lang="en-GB" smtClean="0"/>
              <a:t>31</a:t>
            </a:fld>
            <a:endParaRPr lang="en-GB" dirty="0"/>
          </a:p>
        </p:txBody>
      </p:sp>
    </p:spTree>
    <p:extLst>
      <p:ext uri="{BB962C8B-B14F-4D97-AF65-F5344CB8AC3E}">
        <p14:creationId xmlns:p14="http://schemas.microsoft.com/office/powerpoint/2010/main" val="3766148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D64A72-8734-4FD6-B500-58E46770B218}" type="slidenum">
              <a:rPr lang="en-US" altLang="en-US"/>
              <a:pPr/>
              <a:t>32</a:t>
            </a:fld>
            <a:endParaRPr lang="en-US" altLang="en-US" dirty="0"/>
          </a:p>
        </p:txBody>
      </p:sp>
      <p:sp>
        <p:nvSpPr>
          <p:cNvPr id="154626" name="Rectangle 2"/>
          <p:cNvSpPr>
            <a:spLocks noGrp="1" noRot="1" noChangeAspect="1" noChangeArrowheads="1" noTextEdit="1"/>
          </p:cNvSpPr>
          <p:nvPr>
            <p:ph type="sldImg"/>
          </p:nvPr>
        </p:nvSpPr>
        <p:spPr>
          <a:xfrm>
            <a:off x="82550" y="742950"/>
            <a:ext cx="6604000" cy="3714750"/>
          </a:xfrm>
          <a:ln/>
        </p:spPr>
      </p:sp>
      <p:sp>
        <p:nvSpPr>
          <p:cNvPr id="154627"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86551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1762EF06-CAC3-4510-96AD-091B6CC62CFB}"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9436" y="206628"/>
            <a:ext cx="10972800" cy="1143000"/>
          </a:xfrm>
        </p:spPr>
        <p:txBody>
          <a:bodyPr/>
          <a:lstStyle/>
          <a:p>
            <a:r>
              <a:rPr kumimoji="0" lang="en-US" dirty="0"/>
              <a:t>Click to edit Master title style</a:t>
            </a:r>
          </a:p>
        </p:txBody>
      </p:sp>
      <p:sp>
        <p:nvSpPr>
          <p:cNvPr id="3" name="Content Placeholder 2"/>
          <p:cNvSpPr>
            <a:spLocks noGrp="1"/>
          </p:cNvSpPr>
          <p:nvPr>
            <p:ph idx="1"/>
          </p:nvPr>
        </p:nvSpPr>
        <p:spPr>
          <a:xfrm>
            <a:off x="1019436" y="1643189"/>
            <a:ext cx="10117124" cy="438912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62EF06-CAC3-4510-96AD-091B6CC62CFB}"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3432" y="271773"/>
            <a:ext cx="10972800" cy="1143000"/>
          </a:xfrm>
        </p:spPr>
        <p:txBody>
          <a:bodyPr/>
          <a:lstStyle/>
          <a:p>
            <a:r>
              <a:rPr kumimoji="0" lang="en-US" dirty="0"/>
              <a:t>Click to edit Master title style</a:t>
            </a:r>
          </a:p>
        </p:txBody>
      </p:sp>
      <p:sp>
        <p:nvSpPr>
          <p:cNvPr id="3" name="Content Placeholder 2"/>
          <p:cNvSpPr>
            <a:spLocks noGrp="1"/>
          </p:cNvSpPr>
          <p:nvPr>
            <p:ph sz="half" idx="1"/>
          </p:nvPr>
        </p:nvSpPr>
        <p:spPr>
          <a:xfrm>
            <a:off x="1085032" y="1698467"/>
            <a:ext cx="5010968"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6194708" y="1698467"/>
            <a:ext cx="491226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06192" y="26064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dirty="0"/>
              <a:t>Click to edit Master title style</a:t>
            </a:r>
          </a:p>
        </p:txBody>
      </p:sp>
      <p:sp>
        <p:nvSpPr>
          <p:cNvPr id="3" name="Date Placeholder 2"/>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62EF06-CAC3-4510-96AD-091B6CC62CFB}"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132973C-BC0E-499B-8DDE-2AA734AC9C48}" type="datetimeFigureOut">
              <a:rPr lang="en-GB" smtClean="0"/>
              <a:t>21/11/2017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10769600" y="6356351"/>
            <a:ext cx="812800" cy="365125"/>
          </a:xfrm>
        </p:spPr>
        <p:txBody>
          <a:bodyPr/>
          <a:lstStyle/>
          <a:p>
            <a:fld id="{1762EF06-CAC3-4510-96AD-091B6CC62CFB}" type="slidenum">
              <a:rPr lang="en-GB" smtClean="0"/>
              <a:t>‹#›</a:t>
            </a:fld>
            <a:endParaRPr lang="en-GB"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32973C-BC0E-499B-8DDE-2AA734AC9C48}" type="datetimeFigureOut">
              <a:rPr lang="en-GB" smtClean="0"/>
              <a:t>21/11/2017</a:t>
            </a:fld>
            <a:endParaRPr lang="en-GB"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62EF06-CAC3-4510-96AD-091B6CC62CFB}" type="slidenum">
              <a:rPr lang="en-GB" smtClean="0"/>
              <a:t>‹#›</a:t>
            </a:fld>
            <a:endParaRPr lang="en-GB"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www.constitution.org/cons/medina/con_medina.tx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463" y="2649488"/>
            <a:ext cx="8215064" cy="779512"/>
          </a:xfrm>
        </p:spPr>
        <p:txBody>
          <a:bodyPr>
            <a:normAutofit/>
          </a:bodyPr>
          <a:lstStyle/>
          <a:p>
            <a:pPr algn="l"/>
            <a:r>
              <a:rPr lang="en-GB" sz="4800" dirty="0"/>
              <a:t>Islam – A Religion of Peace</a:t>
            </a:r>
          </a:p>
        </p:txBody>
      </p:sp>
      <p:sp>
        <p:nvSpPr>
          <p:cNvPr id="3" name="Subtitle 2"/>
          <p:cNvSpPr>
            <a:spLocks noGrp="1"/>
          </p:cNvSpPr>
          <p:nvPr>
            <p:ph type="subTitle" idx="1"/>
          </p:nvPr>
        </p:nvSpPr>
        <p:spPr>
          <a:xfrm>
            <a:off x="1775520" y="4149080"/>
            <a:ext cx="9757084" cy="1080120"/>
          </a:xfrm>
        </p:spPr>
        <p:txBody>
          <a:bodyPr>
            <a:noAutofit/>
          </a:bodyPr>
          <a:lstStyle/>
          <a:p>
            <a:pPr algn="l"/>
            <a:r>
              <a:rPr lang="en-GB" sz="2800" dirty="0"/>
              <a:t>Mohammed Amin </a:t>
            </a:r>
            <a:r>
              <a:rPr lang="it-IT" sz="2000" dirty="0"/>
              <a:t>MBE FRSA MA FCA AMCT CTA(Fellow)</a:t>
            </a:r>
            <a:endParaRPr lang="en-GB" sz="2000" dirty="0"/>
          </a:p>
          <a:p>
            <a:pPr algn="l"/>
            <a:r>
              <a:rPr lang="en-GB" sz="2800" dirty="0">
                <a:latin typeface="Arial" pitchFamily="34" charset="0"/>
                <a:cs typeface="Arial" pitchFamily="34" charset="0"/>
              </a:rPr>
              <a:t>21 November 2017</a:t>
            </a:r>
          </a:p>
        </p:txBody>
      </p:sp>
      <p:sp>
        <p:nvSpPr>
          <p:cNvPr id="4" name="Subtitle 2"/>
          <p:cNvSpPr txBox="1">
            <a:spLocks/>
          </p:cNvSpPr>
          <p:nvPr/>
        </p:nvSpPr>
        <p:spPr>
          <a:xfrm>
            <a:off x="1763463" y="1619939"/>
            <a:ext cx="7854696" cy="587983"/>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en-GB" dirty="0">
                <a:latin typeface="Arial" pitchFamily="34" charset="0"/>
                <a:cs typeface="Arial" pitchFamily="34" charset="0"/>
              </a:rPr>
              <a:t>Nazarene Theological College</a:t>
            </a:r>
            <a:endParaRPr lang="en-GB" dirty="0"/>
          </a:p>
        </p:txBody>
      </p:sp>
    </p:spTree>
    <p:extLst>
      <p:ext uri="{BB962C8B-B14F-4D97-AF65-F5344CB8AC3E}">
        <p14:creationId xmlns:p14="http://schemas.microsoft.com/office/powerpoint/2010/main" val="2443513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8A253-3C92-47F8-8A1C-373A965ECFC9}"/>
              </a:ext>
            </a:extLst>
          </p:cNvPr>
          <p:cNvSpPr>
            <a:spLocks noGrp="1"/>
          </p:cNvSpPr>
          <p:nvPr>
            <p:ph type="title"/>
          </p:nvPr>
        </p:nvSpPr>
        <p:spPr/>
        <p:txBody>
          <a:bodyPr/>
          <a:lstStyle/>
          <a:p>
            <a:r>
              <a:rPr lang="en-GB" dirty="0"/>
              <a:t>Islam</a:t>
            </a:r>
          </a:p>
        </p:txBody>
      </p:sp>
      <p:sp>
        <p:nvSpPr>
          <p:cNvPr id="3" name="Content Placeholder 2">
            <a:extLst>
              <a:ext uri="{FF2B5EF4-FFF2-40B4-BE49-F238E27FC236}">
                <a16:creationId xmlns:a16="http://schemas.microsoft.com/office/drawing/2014/main" id="{2363EC06-B25F-4671-833E-0F7D33D93694}"/>
              </a:ext>
            </a:extLst>
          </p:cNvPr>
          <p:cNvSpPr>
            <a:spLocks noGrp="1"/>
          </p:cNvSpPr>
          <p:nvPr>
            <p:ph idx="1"/>
          </p:nvPr>
        </p:nvSpPr>
        <p:spPr/>
        <p:txBody>
          <a:bodyPr/>
          <a:lstStyle/>
          <a:p>
            <a:r>
              <a:rPr lang="en-GB" dirty="0"/>
              <a:t>Persecuted minority while Prophet in Mecca</a:t>
            </a:r>
          </a:p>
          <a:p>
            <a:r>
              <a:rPr lang="en-GB" dirty="0"/>
              <a:t>From 622 AD Prophet ruled mixed society in Medina</a:t>
            </a:r>
          </a:p>
          <a:p>
            <a:r>
              <a:rPr lang="en-GB" dirty="0"/>
              <a:t>Arab conquests </a:t>
            </a:r>
            <a:r>
              <a:rPr lang="en-GB" dirty="0">
                <a:sym typeface="Wingdings" panose="05000000000000000000" pitchFamily="2" charset="2"/>
              </a:rPr>
              <a:t> Arab empire</a:t>
            </a:r>
          </a:p>
          <a:p>
            <a:pPr lvl="1"/>
            <a:r>
              <a:rPr lang="en-GB" dirty="0">
                <a:sym typeface="Wingdings" panose="05000000000000000000" pitchFamily="2" charset="2"/>
              </a:rPr>
              <a:t>Ottoman Empire</a:t>
            </a:r>
          </a:p>
          <a:p>
            <a:pPr lvl="1"/>
            <a:r>
              <a:rPr lang="en-GB" dirty="0">
                <a:sym typeface="Wingdings" panose="05000000000000000000" pitchFamily="2" charset="2"/>
              </a:rPr>
              <a:t>Mughal Empire</a:t>
            </a:r>
          </a:p>
          <a:p>
            <a:r>
              <a:rPr lang="en-GB" dirty="0">
                <a:sym typeface="Wingdings" panose="05000000000000000000" pitchFamily="2" charset="2"/>
              </a:rPr>
              <a:t>Religious minorities in SE Asia  majorities</a:t>
            </a:r>
          </a:p>
          <a:p>
            <a:r>
              <a:rPr lang="en-GB" dirty="0">
                <a:sym typeface="Wingdings" panose="05000000000000000000" pitchFamily="2" charset="2"/>
              </a:rPr>
              <a:t>19’th, 20’th centuries, conflicts between secularisation and increased religiosity</a:t>
            </a:r>
            <a:endParaRPr lang="en-GB" dirty="0"/>
          </a:p>
        </p:txBody>
      </p:sp>
      <p:sp>
        <p:nvSpPr>
          <p:cNvPr id="4" name="TextBox 3">
            <a:extLst>
              <a:ext uri="{FF2B5EF4-FFF2-40B4-BE49-F238E27FC236}">
                <a16:creationId xmlns:a16="http://schemas.microsoft.com/office/drawing/2014/main" id="{96D51897-DD0A-47DE-B069-7900F1188799}"/>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10</a:t>
            </a:fld>
            <a:endParaRPr lang="en-GB" dirty="0"/>
          </a:p>
        </p:txBody>
      </p:sp>
    </p:spTree>
    <p:extLst>
      <p:ext uri="{BB962C8B-B14F-4D97-AF65-F5344CB8AC3E}">
        <p14:creationId xmlns:p14="http://schemas.microsoft.com/office/powerpoint/2010/main" val="3431337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161C4-8070-4929-99C3-94E4F21D0155}"/>
              </a:ext>
            </a:extLst>
          </p:cNvPr>
          <p:cNvSpPr>
            <a:spLocks noGrp="1"/>
          </p:cNvSpPr>
          <p:nvPr>
            <p:ph type="title"/>
          </p:nvPr>
        </p:nvSpPr>
        <p:spPr>
          <a:xfrm>
            <a:off x="1107908" y="676876"/>
            <a:ext cx="11074400" cy="722344"/>
          </a:xfrm>
        </p:spPr>
        <p:txBody>
          <a:bodyPr>
            <a:normAutofit fontScale="90000"/>
          </a:bodyPr>
          <a:lstStyle/>
          <a:p>
            <a:r>
              <a:rPr lang="en-GB" dirty="0"/>
              <a:t>The Arab Empire - </a:t>
            </a:r>
            <a:r>
              <a:rPr lang="en-US" dirty="0"/>
              <a:t>Wikimedia Commons</a:t>
            </a:r>
            <a:endParaRPr lang="en-GB" dirty="0"/>
          </a:p>
        </p:txBody>
      </p:sp>
      <p:pic>
        <p:nvPicPr>
          <p:cNvPr id="4" name="Picture 3">
            <a:extLst>
              <a:ext uri="{FF2B5EF4-FFF2-40B4-BE49-F238E27FC236}">
                <a16:creationId xmlns:a16="http://schemas.microsoft.com/office/drawing/2014/main" id="{B32424EB-F492-4695-B224-72FD6A8971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908" y="1462852"/>
            <a:ext cx="9272568" cy="4349656"/>
          </a:xfrm>
          <a:prstGeom prst="rect">
            <a:avLst/>
          </a:prstGeom>
        </p:spPr>
      </p:pic>
      <p:sp>
        <p:nvSpPr>
          <p:cNvPr id="5" name="TextBox 4">
            <a:extLst>
              <a:ext uri="{FF2B5EF4-FFF2-40B4-BE49-F238E27FC236}">
                <a16:creationId xmlns:a16="http://schemas.microsoft.com/office/drawing/2014/main" id="{5A5BF516-03A6-4D4E-BC5F-2A7994DEEE1D}"/>
              </a:ext>
            </a:extLst>
          </p:cNvPr>
          <p:cNvSpPr txBox="1"/>
          <p:nvPr/>
        </p:nvSpPr>
        <p:spPr>
          <a:xfrm>
            <a:off x="983432" y="5996458"/>
            <a:ext cx="1080120" cy="369332"/>
          </a:xfrm>
          <a:prstGeom prst="rect">
            <a:avLst/>
          </a:prstGeom>
          <a:noFill/>
        </p:spPr>
        <p:txBody>
          <a:bodyPr wrap="square" rtlCol="0">
            <a:spAutoFit/>
          </a:bodyPr>
          <a:lstStyle/>
          <a:p>
            <a:r>
              <a:rPr lang="en-GB" dirty="0"/>
              <a:t>Slide </a:t>
            </a:r>
            <a:fld id="{B8D4D8F1-594F-4164-A7A5-512E320BA361}" type="slidenum">
              <a:rPr lang="en-GB"/>
              <a:t>11</a:t>
            </a:fld>
            <a:endParaRPr lang="en-GB" dirty="0"/>
          </a:p>
        </p:txBody>
      </p:sp>
    </p:spTree>
    <p:extLst>
      <p:ext uri="{BB962C8B-B14F-4D97-AF65-F5344CB8AC3E}">
        <p14:creationId xmlns:p14="http://schemas.microsoft.com/office/powerpoint/2010/main" val="758292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271B2-FB62-4DD6-A710-A88BE1D2B00E}"/>
              </a:ext>
            </a:extLst>
          </p:cNvPr>
          <p:cNvSpPr>
            <a:spLocks noGrp="1"/>
          </p:cNvSpPr>
          <p:nvPr>
            <p:ph type="title"/>
          </p:nvPr>
        </p:nvSpPr>
        <p:spPr>
          <a:xfrm>
            <a:off x="1048444" y="332460"/>
            <a:ext cx="10972800" cy="1143000"/>
          </a:xfrm>
        </p:spPr>
        <p:txBody>
          <a:bodyPr>
            <a:normAutofit/>
          </a:bodyPr>
          <a:lstStyle/>
          <a:p>
            <a:r>
              <a:rPr lang="en-GB" dirty="0"/>
              <a:t>Quoted today</a:t>
            </a:r>
          </a:p>
        </p:txBody>
      </p:sp>
      <p:sp>
        <p:nvSpPr>
          <p:cNvPr id="3" name="Content Placeholder 2">
            <a:extLst>
              <a:ext uri="{FF2B5EF4-FFF2-40B4-BE49-F238E27FC236}">
                <a16:creationId xmlns:a16="http://schemas.microsoft.com/office/drawing/2014/main" id="{EDECAACF-9860-47DE-AF53-8DDD3691A39B}"/>
              </a:ext>
            </a:extLst>
          </p:cNvPr>
          <p:cNvSpPr>
            <a:spLocks noGrp="1"/>
          </p:cNvSpPr>
          <p:nvPr>
            <p:ph idx="1"/>
          </p:nvPr>
        </p:nvSpPr>
        <p:spPr>
          <a:xfrm>
            <a:off x="1053411" y="1736812"/>
            <a:ext cx="10081120" cy="3977796"/>
          </a:xfrm>
        </p:spPr>
        <p:txBody>
          <a:bodyPr/>
          <a:lstStyle/>
          <a:p>
            <a:pPr marL="0" indent="0">
              <a:buNone/>
            </a:pPr>
            <a:r>
              <a:rPr lang="en-US" dirty="0"/>
              <a:t>The Prophet, Allah bless him and grant him salvation, has said:</a:t>
            </a:r>
          </a:p>
          <a:p>
            <a:pPr marL="0" indent="0">
              <a:buNone/>
            </a:pPr>
            <a:r>
              <a:rPr lang="en-US" dirty="0"/>
              <a:t>"The Day of Judgement will not come about until Moslems fight the Jews (killing the Jews), when the Jew will hide behind stones and trees. The stones and trees will say O Moslems, O Abdulla, there is a Jew behind me, come and kill him. Only the Gharkad tree, (evidently a certain kind of tree) would not do that because it is one of the trees of the Jews." (related by al-Bukhari and Moslem).</a:t>
            </a:r>
          </a:p>
          <a:p>
            <a:pPr marL="0" indent="0" algn="r">
              <a:buNone/>
            </a:pPr>
            <a:r>
              <a:rPr lang="en-US" dirty="0">
                <a:solidFill>
                  <a:srgbClr val="0070C0"/>
                </a:solidFill>
              </a:rPr>
              <a:t>Hamas Covenant of 1988, extract from Article 7</a:t>
            </a:r>
          </a:p>
          <a:p>
            <a:pPr marL="0" indent="0" algn="r">
              <a:buNone/>
            </a:pPr>
            <a:r>
              <a:rPr lang="en-GB" dirty="0">
                <a:solidFill>
                  <a:srgbClr val="0070C0"/>
                </a:solidFill>
              </a:rPr>
              <a:t>http://avalon.law.yale.edu/20th_century/hamas.asp</a:t>
            </a:r>
          </a:p>
        </p:txBody>
      </p:sp>
      <p:sp>
        <p:nvSpPr>
          <p:cNvPr id="4" name="TextBox 3">
            <a:extLst>
              <a:ext uri="{FF2B5EF4-FFF2-40B4-BE49-F238E27FC236}">
                <a16:creationId xmlns:a16="http://schemas.microsoft.com/office/drawing/2014/main" id="{4DE76052-C083-4B7C-83C5-0100B97393BB}"/>
              </a:ext>
            </a:extLst>
          </p:cNvPr>
          <p:cNvSpPr txBox="1"/>
          <p:nvPr/>
        </p:nvSpPr>
        <p:spPr>
          <a:xfrm>
            <a:off x="983432" y="6057292"/>
            <a:ext cx="1080120" cy="369332"/>
          </a:xfrm>
          <a:prstGeom prst="rect">
            <a:avLst/>
          </a:prstGeom>
          <a:noFill/>
        </p:spPr>
        <p:txBody>
          <a:bodyPr wrap="square" rtlCol="0">
            <a:spAutoFit/>
          </a:bodyPr>
          <a:lstStyle/>
          <a:p>
            <a:r>
              <a:rPr lang="en-GB" dirty="0"/>
              <a:t>Slide </a:t>
            </a:r>
            <a:fld id="{B8D4D8F1-594F-4164-A7A5-512E320BA361}" type="slidenum">
              <a:rPr lang="en-GB"/>
              <a:t>12</a:t>
            </a:fld>
            <a:endParaRPr lang="en-GB" dirty="0"/>
          </a:p>
        </p:txBody>
      </p:sp>
    </p:spTree>
    <p:extLst>
      <p:ext uri="{BB962C8B-B14F-4D97-AF65-F5344CB8AC3E}">
        <p14:creationId xmlns:p14="http://schemas.microsoft.com/office/powerpoint/2010/main" val="2126801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764B-1706-44E0-B6CF-33CC27F2D7DC}"/>
              </a:ext>
            </a:extLst>
          </p:cNvPr>
          <p:cNvSpPr>
            <a:spLocks noGrp="1"/>
          </p:cNvSpPr>
          <p:nvPr>
            <p:ph type="title"/>
          </p:nvPr>
        </p:nvSpPr>
        <p:spPr>
          <a:xfrm>
            <a:off x="1055440" y="728700"/>
            <a:ext cx="10972800" cy="686340"/>
          </a:xfrm>
        </p:spPr>
        <p:txBody>
          <a:bodyPr>
            <a:normAutofit fontScale="90000"/>
          </a:bodyPr>
          <a:lstStyle/>
          <a:p>
            <a:r>
              <a:rPr lang="en-GB" dirty="0"/>
              <a:t>Jewish refugees to Israel 1947-1957</a:t>
            </a:r>
          </a:p>
        </p:txBody>
      </p:sp>
      <p:graphicFrame>
        <p:nvGraphicFramePr>
          <p:cNvPr id="4" name="Content Placeholder 3">
            <a:extLst>
              <a:ext uri="{FF2B5EF4-FFF2-40B4-BE49-F238E27FC236}">
                <a16:creationId xmlns:a16="http://schemas.microsoft.com/office/drawing/2014/main" id="{41F25F5B-9103-4DDF-9347-82D67E071789}"/>
              </a:ext>
            </a:extLst>
          </p:cNvPr>
          <p:cNvGraphicFramePr>
            <a:graphicFrameLocks noGrp="1"/>
          </p:cNvGraphicFramePr>
          <p:nvPr>
            <p:ph idx="1"/>
            <p:extLst/>
          </p:nvPr>
        </p:nvGraphicFramePr>
        <p:xfrm>
          <a:off x="1055440" y="1556792"/>
          <a:ext cx="9397044" cy="2595880"/>
        </p:xfrm>
        <a:graphic>
          <a:graphicData uri="http://schemas.openxmlformats.org/drawingml/2006/table">
            <a:tbl>
              <a:tblPr firstRow="1" bandRow="1">
                <a:tableStyleId>{5C22544A-7EE6-4342-B048-85BDC9FD1C3A}</a:tableStyleId>
              </a:tblPr>
              <a:tblGrid>
                <a:gridCol w="4698522">
                  <a:extLst>
                    <a:ext uri="{9D8B030D-6E8A-4147-A177-3AD203B41FA5}">
                      <a16:colId xmlns:a16="http://schemas.microsoft.com/office/drawing/2014/main" val="1794350110"/>
                    </a:ext>
                  </a:extLst>
                </a:gridCol>
                <a:gridCol w="4698522">
                  <a:extLst>
                    <a:ext uri="{9D8B030D-6E8A-4147-A177-3AD203B41FA5}">
                      <a16:colId xmlns:a16="http://schemas.microsoft.com/office/drawing/2014/main" val="2291108641"/>
                    </a:ext>
                  </a:extLst>
                </a:gridCol>
              </a:tblGrid>
              <a:tr h="370840">
                <a:tc>
                  <a:txBody>
                    <a:bodyPr/>
                    <a:lstStyle/>
                    <a:p>
                      <a:r>
                        <a:rPr lang="en-GB" dirty="0"/>
                        <a:t>Country</a:t>
                      </a:r>
                    </a:p>
                  </a:txBody>
                  <a:tcPr/>
                </a:tc>
                <a:tc>
                  <a:txBody>
                    <a:bodyPr/>
                    <a:lstStyle/>
                    <a:p>
                      <a:r>
                        <a:rPr lang="en-GB" dirty="0"/>
                        <a:t>Refugees</a:t>
                      </a:r>
                    </a:p>
                  </a:txBody>
                  <a:tcPr/>
                </a:tc>
                <a:extLst>
                  <a:ext uri="{0D108BD9-81ED-4DB2-BD59-A6C34878D82A}">
                    <a16:rowId xmlns:a16="http://schemas.microsoft.com/office/drawing/2014/main" val="4124709949"/>
                  </a:ext>
                </a:extLst>
              </a:tr>
              <a:tr h="370840">
                <a:tc>
                  <a:txBody>
                    <a:bodyPr/>
                    <a:lstStyle/>
                    <a:p>
                      <a:r>
                        <a:rPr lang="en-GB" dirty="0"/>
                        <a:t>Morocco</a:t>
                      </a:r>
                    </a:p>
                  </a:txBody>
                  <a:tcPr/>
                </a:tc>
                <a:tc>
                  <a:txBody>
                    <a:bodyPr/>
                    <a:lstStyle/>
                    <a:p>
                      <a:r>
                        <a:rPr lang="en-GB" dirty="0"/>
                        <a:t>260,000</a:t>
                      </a:r>
                    </a:p>
                  </a:txBody>
                  <a:tcPr/>
                </a:tc>
                <a:extLst>
                  <a:ext uri="{0D108BD9-81ED-4DB2-BD59-A6C34878D82A}">
                    <a16:rowId xmlns:a16="http://schemas.microsoft.com/office/drawing/2014/main" val="915193738"/>
                  </a:ext>
                </a:extLst>
              </a:tr>
              <a:tr h="370840">
                <a:tc>
                  <a:txBody>
                    <a:bodyPr/>
                    <a:lstStyle/>
                    <a:p>
                      <a:r>
                        <a:rPr lang="en-GB" dirty="0"/>
                        <a:t>Iraq</a:t>
                      </a:r>
                    </a:p>
                  </a:txBody>
                  <a:tcPr/>
                </a:tc>
                <a:tc>
                  <a:txBody>
                    <a:bodyPr/>
                    <a:lstStyle/>
                    <a:p>
                      <a:r>
                        <a:rPr lang="en-GB" dirty="0"/>
                        <a:t>129,290</a:t>
                      </a:r>
                    </a:p>
                  </a:txBody>
                  <a:tcPr/>
                </a:tc>
                <a:extLst>
                  <a:ext uri="{0D108BD9-81ED-4DB2-BD59-A6C34878D82A}">
                    <a16:rowId xmlns:a16="http://schemas.microsoft.com/office/drawing/2014/main" val="320328749"/>
                  </a:ext>
                </a:extLst>
              </a:tr>
              <a:tr h="370840">
                <a:tc>
                  <a:txBody>
                    <a:bodyPr/>
                    <a:lstStyle/>
                    <a:p>
                      <a:r>
                        <a:rPr lang="en-GB" dirty="0"/>
                        <a:t>Yemen and Aden</a:t>
                      </a:r>
                    </a:p>
                  </a:txBody>
                  <a:tcPr/>
                </a:tc>
                <a:tc>
                  <a:txBody>
                    <a:bodyPr/>
                    <a:lstStyle/>
                    <a:p>
                      <a:r>
                        <a:rPr lang="en-GB" dirty="0"/>
                        <a:t>50,552</a:t>
                      </a:r>
                    </a:p>
                  </a:txBody>
                  <a:tcPr/>
                </a:tc>
                <a:extLst>
                  <a:ext uri="{0D108BD9-81ED-4DB2-BD59-A6C34878D82A}">
                    <a16:rowId xmlns:a16="http://schemas.microsoft.com/office/drawing/2014/main" val="3938273357"/>
                  </a:ext>
                </a:extLst>
              </a:tr>
              <a:tr h="370840">
                <a:tc>
                  <a:txBody>
                    <a:bodyPr/>
                    <a:lstStyle/>
                    <a:p>
                      <a:r>
                        <a:rPr lang="en-GB" dirty="0"/>
                        <a:t>Tunisia</a:t>
                      </a:r>
                    </a:p>
                  </a:txBody>
                  <a:tcPr/>
                </a:tc>
                <a:tc>
                  <a:txBody>
                    <a:bodyPr/>
                    <a:lstStyle/>
                    <a:p>
                      <a:r>
                        <a:rPr lang="en-GB" dirty="0"/>
                        <a:t>56,000</a:t>
                      </a:r>
                    </a:p>
                  </a:txBody>
                  <a:tcPr/>
                </a:tc>
                <a:extLst>
                  <a:ext uri="{0D108BD9-81ED-4DB2-BD59-A6C34878D82A}">
                    <a16:rowId xmlns:a16="http://schemas.microsoft.com/office/drawing/2014/main" val="28764857"/>
                  </a:ext>
                </a:extLst>
              </a:tr>
              <a:tr h="370840">
                <a:tc>
                  <a:txBody>
                    <a:bodyPr/>
                    <a:lstStyle/>
                    <a:p>
                      <a:r>
                        <a:rPr lang="en-GB" dirty="0"/>
                        <a:t>Algeria</a:t>
                      </a:r>
                    </a:p>
                  </a:txBody>
                  <a:tcPr/>
                </a:tc>
                <a:tc>
                  <a:txBody>
                    <a:bodyPr/>
                    <a:lstStyle/>
                    <a:p>
                      <a:r>
                        <a:rPr lang="en-GB" dirty="0"/>
                        <a:t>14,000</a:t>
                      </a:r>
                    </a:p>
                  </a:txBody>
                  <a:tcPr/>
                </a:tc>
                <a:extLst>
                  <a:ext uri="{0D108BD9-81ED-4DB2-BD59-A6C34878D82A}">
                    <a16:rowId xmlns:a16="http://schemas.microsoft.com/office/drawing/2014/main" val="1781957594"/>
                  </a:ext>
                </a:extLst>
              </a:tr>
              <a:tr h="370840">
                <a:tc>
                  <a:txBody>
                    <a:bodyPr/>
                    <a:lstStyle/>
                    <a:p>
                      <a:r>
                        <a:rPr lang="en-GB" dirty="0"/>
                        <a:t>Iran</a:t>
                      </a:r>
                    </a:p>
                  </a:txBody>
                  <a:tcPr/>
                </a:tc>
                <a:tc>
                  <a:txBody>
                    <a:bodyPr/>
                    <a:lstStyle/>
                    <a:p>
                      <a:r>
                        <a:rPr lang="en-GB" dirty="0"/>
                        <a:t>31,000</a:t>
                      </a:r>
                    </a:p>
                  </a:txBody>
                  <a:tcPr/>
                </a:tc>
                <a:extLst>
                  <a:ext uri="{0D108BD9-81ED-4DB2-BD59-A6C34878D82A}">
                    <a16:rowId xmlns:a16="http://schemas.microsoft.com/office/drawing/2014/main" val="2031447434"/>
                  </a:ext>
                </a:extLst>
              </a:tr>
            </a:tbl>
          </a:graphicData>
        </a:graphic>
      </p:graphicFrame>
      <p:sp>
        <p:nvSpPr>
          <p:cNvPr id="5" name="TextBox 4">
            <a:extLst>
              <a:ext uri="{FF2B5EF4-FFF2-40B4-BE49-F238E27FC236}">
                <a16:creationId xmlns:a16="http://schemas.microsoft.com/office/drawing/2014/main" id="{978BD37C-982B-41AE-80B1-F5FED3521146}"/>
              </a:ext>
            </a:extLst>
          </p:cNvPr>
          <p:cNvSpPr txBox="1"/>
          <p:nvPr/>
        </p:nvSpPr>
        <p:spPr>
          <a:xfrm>
            <a:off x="911424" y="4293048"/>
            <a:ext cx="9937104" cy="892552"/>
          </a:xfrm>
          <a:prstGeom prst="rect">
            <a:avLst/>
          </a:prstGeom>
          <a:noFill/>
        </p:spPr>
        <p:txBody>
          <a:bodyPr wrap="square" rtlCol="0">
            <a:spAutoFit/>
          </a:bodyPr>
          <a:lstStyle/>
          <a:p>
            <a:r>
              <a:rPr lang="en-GB" sz="2600" dirty="0">
                <a:solidFill>
                  <a:srgbClr val="0070C0"/>
                </a:solidFill>
              </a:rPr>
              <a:t>Source: </a:t>
            </a:r>
            <a:r>
              <a:rPr lang="en-US" sz="2600" dirty="0">
                <a:solidFill>
                  <a:srgbClr val="0070C0"/>
                </a:solidFill>
              </a:rPr>
              <a:t>"In Ishmael’s House – A History of Jews in Muslim Lands" by Martin Gilbert</a:t>
            </a:r>
            <a:endParaRPr lang="en-GB" sz="2600" dirty="0">
              <a:solidFill>
                <a:srgbClr val="0070C0"/>
              </a:solidFill>
            </a:endParaRPr>
          </a:p>
        </p:txBody>
      </p:sp>
      <p:sp>
        <p:nvSpPr>
          <p:cNvPr id="6" name="TextBox 5">
            <a:extLst>
              <a:ext uri="{FF2B5EF4-FFF2-40B4-BE49-F238E27FC236}">
                <a16:creationId xmlns:a16="http://schemas.microsoft.com/office/drawing/2014/main" id="{28DB0B2B-F740-4025-AB63-A52DC83ACEA5}"/>
              </a:ext>
            </a:extLst>
          </p:cNvPr>
          <p:cNvSpPr txBox="1"/>
          <p:nvPr/>
        </p:nvSpPr>
        <p:spPr>
          <a:xfrm>
            <a:off x="1052197" y="6021288"/>
            <a:ext cx="1080120" cy="369332"/>
          </a:xfrm>
          <a:prstGeom prst="rect">
            <a:avLst/>
          </a:prstGeom>
          <a:noFill/>
        </p:spPr>
        <p:txBody>
          <a:bodyPr wrap="square" rtlCol="0">
            <a:spAutoFit/>
          </a:bodyPr>
          <a:lstStyle/>
          <a:p>
            <a:r>
              <a:rPr lang="en-GB" dirty="0"/>
              <a:t>Slide </a:t>
            </a:r>
            <a:fld id="{B8D4D8F1-594F-4164-A7A5-512E320BA361}" type="slidenum">
              <a:rPr lang="en-GB"/>
              <a:t>13</a:t>
            </a:fld>
            <a:endParaRPr lang="en-GB" dirty="0"/>
          </a:p>
        </p:txBody>
      </p:sp>
    </p:spTree>
    <p:extLst>
      <p:ext uri="{BB962C8B-B14F-4D97-AF65-F5344CB8AC3E}">
        <p14:creationId xmlns:p14="http://schemas.microsoft.com/office/powerpoint/2010/main" val="3686533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8EF25-4782-4C65-8CF8-18D2ADFA4292}"/>
              </a:ext>
            </a:extLst>
          </p:cNvPr>
          <p:cNvSpPr>
            <a:spLocks noGrp="1"/>
          </p:cNvSpPr>
          <p:nvPr>
            <p:ph type="title"/>
          </p:nvPr>
        </p:nvSpPr>
        <p:spPr>
          <a:xfrm>
            <a:off x="1055440" y="251356"/>
            <a:ext cx="10972800" cy="1143000"/>
          </a:xfrm>
        </p:spPr>
        <p:txBody>
          <a:bodyPr>
            <a:normAutofit/>
          </a:bodyPr>
          <a:lstStyle/>
          <a:p>
            <a:r>
              <a:rPr lang="en-GB" dirty="0"/>
              <a:t>Christians in Middle East - Wikipedia</a:t>
            </a:r>
          </a:p>
        </p:txBody>
      </p:sp>
      <p:graphicFrame>
        <p:nvGraphicFramePr>
          <p:cNvPr id="4" name="Content Placeholder 3">
            <a:extLst>
              <a:ext uri="{FF2B5EF4-FFF2-40B4-BE49-F238E27FC236}">
                <a16:creationId xmlns:a16="http://schemas.microsoft.com/office/drawing/2014/main" id="{6F3FA48F-BF3E-4FDE-A34B-4AEFF01E5A37}"/>
              </a:ext>
            </a:extLst>
          </p:cNvPr>
          <p:cNvGraphicFramePr>
            <a:graphicFrameLocks noGrp="1"/>
          </p:cNvGraphicFramePr>
          <p:nvPr>
            <p:ph idx="1"/>
            <p:extLst/>
          </p:nvPr>
        </p:nvGraphicFramePr>
        <p:xfrm>
          <a:off x="1055440" y="1935163"/>
          <a:ext cx="9361040" cy="1854200"/>
        </p:xfrm>
        <a:graphic>
          <a:graphicData uri="http://schemas.openxmlformats.org/drawingml/2006/table">
            <a:tbl>
              <a:tblPr firstRow="1" bandRow="1">
                <a:tableStyleId>{5C22544A-7EE6-4342-B048-85BDC9FD1C3A}</a:tableStyleId>
              </a:tblPr>
              <a:tblGrid>
                <a:gridCol w="1301816">
                  <a:extLst>
                    <a:ext uri="{9D8B030D-6E8A-4147-A177-3AD203B41FA5}">
                      <a16:colId xmlns:a16="http://schemas.microsoft.com/office/drawing/2014/main" val="1332355188"/>
                    </a:ext>
                  </a:extLst>
                </a:gridCol>
                <a:gridCol w="8059224">
                  <a:extLst>
                    <a:ext uri="{9D8B030D-6E8A-4147-A177-3AD203B41FA5}">
                      <a16:colId xmlns:a16="http://schemas.microsoft.com/office/drawing/2014/main" val="4100037582"/>
                    </a:ext>
                  </a:extLst>
                </a:gridCol>
              </a:tblGrid>
              <a:tr h="370840">
                <a:tc>
                  <a:txBody>
                    <a:bodyPr/>
                    <a:lstStyle/>
                    <a:p>
                      <a:r>
                        <a:rPr lang="en-GB" dirty="0"/>
                        <a:t>Country</a:t>
                      </a:r>
                    </a:p>
                  </a:txBody>
                  <a:tcPr/>
                </a:tc>
                <a:tc>
                  <a:txBody>
                    <a:bodyPr/>
                    <a:lstStyle/>
                    <a:p>
                      <a:r>
                        <a:rPr lang="en-GB" dirty="0"/>
                        <a:t>Number</a:t>
                      </a:r>
                    </a:p>
                  </a:txBody>
                  <a:tcPr/>
                </a:tc>
                <a:extLst>
                  <a:ext uri="{0D108BD9-81ED-4DB2-BD59-A6C34878D82A}">
                    <a16:rowId xmlns:a16="http://schemas.microsoft.com/office/drawing/2014/main" val="3076647325"/>
                  </a:ext>
                </a:extLst>
              </a:tr>
              <a:tr h="370840">
                <a:tc>
                  <a:txBody>
                    <a:bodyPr/>
                    <a:lstStyle/>
                    <a:p>
                      <a:r>
                        <a:rPr lang="en-GB" dirty="0"/>
                        <a:t>Egypt</a:t>
                      </a:r>
                    </a:p>
                  </a:txBody>
                  <a:tcPr/>
                </a:tc>
                <a:tc>
                  <a:txBody>
                    <a:bodyPr/>
                    <a:lstStyle/>
                    <a:p>
                      <a:r>
                        <a:rPr lang="en-GB" dirty="0"/>
                        <a:t>12-16 million in 2008 per Coptic claims</a:t>
                      </a:r>
                    </a:p>
                  </a:txBody>
                  <a:tcPr/>
                </a:tc>
                <a:extLst>
                  <a:ext uri="{0D108BD9-81ED-4DB2-BD59-A6C34878D82A}">
                    <a16:rowId xmlns:a16="http://schemas.microsoft.com/office/drawing/2014/main" val="749106682"/>
                  </a:ext>
                </a:extLst>
              </a:tr>
              <a:tr h="370840">
                <a:tc>
                  <a:txBody>
                    <a:bodyPr/>
                    <a:lstStyle/>
                    <a:p>
                      <a:r>
                        <a:rPr lang="en-GB" dirty="0"/>
                        <a:t>Iraq</a:t>
                      </a:r>
                    </a:p>
                  </a:txBody>
                  <a:tcPr/>
                </a:tc>
                <a:tc>
                  <a:txBody>
                    <a:bodyPr/>
                    <a:lstStyle/>
                    <a:p>
                      <a:r>
                        <a:rPr lang="en-GB" dirty="0"/>
                        <a:t>About 1.6 million in 2003</a:t>
                      </a:r>
                    </a:p>
                  </a:txBody>
                  <a:tcPr/>
                </a:tc>
                <a:extLst>
                  <a:ext uri="{0D108BD9-81ED-4DB2-BD59-A6C34878D82A}">
                    <a16:rowId xmlns:a16="http://schemas.microsoft.com/office/drawing/2014/main" val="1744287758"/>
                  </a:ext>
                </a:extLst>
              </a:tr>
              <a:tr h="370840">
                <a:tc>
                  <a:txBody>
                    <a:bodyPr/>
                    <a:lstStyle/>
                    <a:p>
                      <a:r>
                        <a:rPr lang="en-GB" dirty="0"/>
                        <a:t>Lebanon</a:t>
                      </a:r>
                    </a:p>
                  </a:txBody>
                  <a:tcPr/>
                </a:tc>
                <a:tc>
                  <a:txBody>
                    <a:bodyPr/>
                    <a:lstStyle/>
                    <a:p>
                      <a:r>
                        <a:rPr lang="en-GB" dirty="0"/>
                        <a:t>Last official census 1932, Christians were 51%</a:t>
                      </a:r>
                    </a:p>
                  </a:txBody>
                  <a:tcPr/>
                </a:tc>
                <a:extLst>
                  <a:ext uri="{0D108BD9-81ED-4DB2-BD59-A6C34878D82A}">
                    <a16:rowId xmlns:a16="http://schemas.microsoft.com/office/drawing/2014/main" val="255804059"/>
                  </a:ext>
                </a:extLst>
              </a:tr>
              <a:tr h="370840">
                <a:tc>
                  <a:txBody>
                    <a:bodyPr/>
                    <a:lstStyle/>
                    <a:p>
                      <a:r>
                        <a:rPr lang="en-GB" dirty="0"/>
                        <a:t>Syria</a:t>
                      </a:r>
                    </a:p>
                  </a:txBody>
                  <a:tcPr/>
                </a:tc>
                <a:tc>
                  <a:txBody>
                    <a:bodyPr/>
                    <a:lstStyle/>
                    <a:p>
                      <a:r>
                        <a:rPr lang="en-GB" dirty="0"/>
                        <a:t>1.2 million in 1960 census</a:t>
                      </a:r>
                    </a:p>
                  </a:txBody>
                  <a:tcPr/>
                </a:tc>
                <a:extLst>
                  <a:ext uri="{0D108BD9-81ED-4DB2-BD59-A6C34878D82A}">
                    <a16:rowId xmlns:a16="http://schemas.microsoft.com/office/drawing/2014/main" val="4122888105"/>
                  </a:ext>
                </a:extLst>
              </a:tr>
            </a:tbl>
          </a:graphicData>
        </a:graphic>
      </p:graphicFrame>
      <p:sp>
        <p:nvSpPr>
          <p:cNvPr id="5" name="TextBox 4">
            <a:extLst>
              <a:ext uri="{FF2B5EF4-FFF2-40B4-BE49-F238E27FC236}">
                <a16:creationId xmlns:a16="http://schemas.microsoft.com/office/drawing/2014/main" id="{ED11006A-E6FD-4BF5-A5F8-2D7A363A8A74}"/>
              </a:ext>
            </a:extLst>
          </p:cNvPr>
          <p:cNvSpPr txBox="1"/>
          <p:nvPr/>
        </p:nvSpPr>
        <p:spPr>
          <a:xfrm>
            <a:off x="947428" y="6021288"/>
            <a:ext cx="1080120" cy="369332"/>
          </a:xfrm>
          <a:prstGeom prst="rect">
            <a:avLst/>
          </a:prstGeom>
          <a:noFill/>
        </p:spPr>
        <p:txBody>
          <a:bodyPr wrap="square" rtlCol="0">
            <a:spAutoFit/>
          </a:bodyPr>
          <a:lstStyle/>
          <a:p>
            <a:r>
              <a:rPr lang="en-GB" dirty="0"/>
              <a:t>Slide </a:t>
            </a:r>
            <a:fld id="{B8D4D8F1-594F-4164-A7A5-512E320BA361}" type="slidenum">
              <a:rPr lang="en-GB"/>
              <a:t>14</a:t>
            </a:fld>
            <a:endParaRPr lang="en-GB" dirty="0"/>
          </a:p>
        </p:txBody>
      </p:sp>
    </p:spTree>
    <p:extLst>
      <p:ext uri="{BB962C8B-B14F-4D97-AF65-F5344CB8AC3E}">
        <p14:creationId xmlns:p14="http://schemas.microsoft.com/office/powerpoint/2010/main" val="346485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8545F-F946-4FA9-B3B1-91642DCFC2D7}"/>
              </a:ext>
            </a:extLst>
          </p:cNvPr>
          <p:cNvSpPr>
            <a:spLocks noGrp="1"/>
          </p:cNvSpPr>
          <p:nvPr>
            <p:ph type="title"/>
          </p:nvPr>
        </p:nvSpPr>
        <p:spPr/>
        <p:txBody>
          <a:bodyPr/>
          <a:lstStyle/>
          <a:p>
            <a:r>
              <a:rPr lang="en-GB" dirty="0"/>
              <a:t>Disentangling theology from history</a:t>
            </a:r>
          </a:p>
        </p:txBody>
      </p:sp>
      <p:sp>
        <p:nvSpPr>
          <p:cNvPr id="3" name="TextBox 2">
            <a:extLst>
              <a:ext uri="{FF2B5EF4-FFF2-40B4-BE49-F238E27FC236}">
                <a16:creationId xmlns:a16="http://schemas.microsoft.com/office/drawing/2014/main" id="{00A6E63F-5088-4CA6-8F78-EAD19C14A3A7}"/>
              </a:ext>
            </a:extLst>
          </p:cNvPr>
          <p:cNvSpPr txBox="1"/>
          <p:nvPr/>
        </p:nvSpPr>
        <p:spPr>
          <a:xfrm>
            <a:off x="1008780" y="2816932"/>
            <a:ext cx="10163784" cy="830997"/>
          </a:xfrm>
          <a:prstGeom prst="rect">
            <a:avLst/>
          </a:prstGeom>
          <a:noFill/>
        </p:spPr>
        <p:txBody>
          <a:bodyPr wrap="square" rtlCol="0">
            <a:spAutoFit/>
          </a:bodyPr>
          <a:lstStyle/>
          <a:p>
            <a:r>
              <a:rPr lang="en-GB" sz="4800" dirty="0">
                <a:solidFill>
                  <a:srgbClr val="FF0000"/>
                </a:solidFill>
              </a:rPr>
              <a:t>Ultimately, religion is about theology</a:t>
            </a:r>
          </a:p>
        </p:txBody>
      </p:sp>
      <p:sp>
        <p:nvSpPr>
          <p:cNvPr id="4" name="TextBox 3">
            <a:extLst>
              <a:ext uri="{FF2B5EF4-FFF2-40B4-BE49-F238E27FC236}">
                <a16:creationId xmlns:a16="http://schemas.microsoft.com/office/drawing/2014/main" id="{20A288C4-EB12-4580-9650-B71D23D414E2}"/>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15</a:t>
            </a:fld>
            <a:endParaRPr lang="en-GB" dirty="0"/>
          </a:p>
        </p:txBody>
      </p:sp>
    </p:spTree>
    <p:extLst>
      <p:ext uri="{BB962C8B-B14F-4D97-AF65-F5344CB8AC3E}">
        <p14:creationId xmlns:p14="http://schemas.microsoft.com/office/powerpoint/2010/main" val="3161062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5760" y="2747772"/>
            <a:ext cx="3276364" cy="1362456"/>
          </a:xfrm>
        </p:spPr>
        <p:txBody>
          <a:bodyPr/>
          <a:lstStyle/>
          <a:p>
            <a:r>
              <a:rPr lang="en-GB" dirty="0"/>
              <a:t>Islam</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16</a:t>
            </a:fld>
            <a:endParaRPr lang="en-GB" dirty="0"/>
          </a:p>
        </p:txBody>
      </p:sp>
    </p:spTree>
    <p:extLst>
      <p:ext uri="{BB962C8B-B14F-4D97-AF65-F5344CB8AC3E}">
        <p14:creationId xmlns:p14="http://schemas.microsoft.com/office/powerpoint/2010/main" val="2140962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9CB75-1B0D-4B02-9E64-70F1890B1F74}"/>
              </a:ext>
            </a:extLst>
          </p:cNvPr>
          <p:cNvSpPr>
            <a:spLocks noGrp="1"/>
          </p:cNvSpPr>
          <p:nvPr>
            <p:ph type="title"/>
          </p:nvPr>
        </p:nvSpPr>
        <p:spPr/>
        <p:txBody>
          <a:bodyPr/>
          <a:lstStyle/>
          <a:p>
            <a:r>
              <a:rPr lang="en-GB" dirty="0"/>
              <a:t>Authority in Islam</a:t>
            </a:r>
          </a:p>
        </p:txBody>
      </p:sp>
      <p:sp>
        <p:nvSpPr>
          <p:cNvPr id="3" name="Content Placeholder 2">
            <a:extLst>
              <a:ext uri="{FF2B5EF4-FFF2-40B4-BE49-F238E27FC236}">
                <a16:creationId xmlns:a16="http://schemas.microsoft.com/office/drawing/2014/main" id="{6C34BF02-5889-4A8F-B56D-937DCFF84BAD}"/>
              </a:ext>
            </a:extLst>
          </p:cNvPr>
          <p:cNvSpPr>
            <a:spLocks noGrp="1"/>
          </p:cNvSpPr>
          <p:nvPr>
            <p:ph idx="1"/>
          </p:nvPr>
        </p:nvSpPr>
        <p:spPr/>
        <p:txBody>
          <a:bodyPr/>
          <a:lstStyle/>
          <a:p>
            <a:r>
              <a:rPr lang="en-GB" dirty="0"/>
              <a:t>Ismaili Muslims = Aga Khan</a:t>
            </a:r>
          </a:p>
          <a:p>
            <a:r>
              <a:rPr lang="en-GB" dirty="0"/>
              <a:t>Other Shia Muslim groups = various authority figures</a:t>
            </a:r>
          </a:p>
          <a:p>
            <a:r>
              <a:rPr lang="en-GB" dirty="0"/>
              <a:t>Ahmadiyya Muslims = His Holiness the Khalifa of Islam Mirza </a:t>
            </a:r>
            <a:r>
              <a:rPr lang="en-GB" dirty="0" err="1"/>
              <a:t>Masroor</a:t>
            </a:r>
            <a:r>
              <a:rPr lang="en-GB" dirty="0"/>
              <a:t> Ahmad</a:t>
            </a:r>
          </a:p>
          <a:p>
            <a:r>
              <a:rPr lang="en-GB" dirty="0"/>
              <a:t>Sunni Muslims = ?</a:t>
            </a:r>
          </a:p>
          <a:p>
            <a:pPr lvl="1"/>
            <a:r>
              <a:rPr lang="en-GB" dirty="0"/>
              <a:t>State appointed Grand Muftis?</a:t>
            </a:r>
          </a:p>
          <a:p>
            <a:endParaRPr lang="en-GB" dirty="0"/>
          </a:p>
        </p:txBody>
      </p:sp>
      <p:sp>
        <p:nvSpPr>
          <p:cNvPr id="4" name="TextBox 3">
            <a:extLst>
              <a:ext uri="{FF2B5EF4-FFF2-40B4-BE49-F238E27FC236}">
                <a16:creationId xmlns:a16="http://schemas.microsoft.com/office/drawing/2014/main" id="{04A260DF-BBA3-4AA0-A5A8-345875182F74}"/>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17</a:t>
            </a:fld>
            <a:endParaRPr lang="en-GB" dirty="0"/>
          </a:p>
        </p:txBody>
      </p:sp>
    </p:spTree>
    <p:extLst>
      <p:ext uri="{BB962C8B-B14F-4D97-AF65-F5344CB8AC3E}">
        <p14:creationId xmlns:p14="http://schemas.microsoft.com/office/powerpoint/2010/main" val="3532059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F6A7-017E-45F6-BA2B-120F5359C257}"/>
              </a:ext>
            </a:extLst>
          </p:cNvPr>
          <p:cNvSpPr>
            <a:spLocks noGrp="1"/>
          </p:cNvSpPr>
          <p:nvPr>
            <p:ph type="title"/>
          </p:nvPr>
        </p:nvSpPr>
        <p:spPr>
          <a:xfrm>
            <a:off x="4367808" y="1376772"/>
            <a:ext cx="3816424" cy="1362456"/>
          </a:xfrm>
        </p:spPr>
        <p:txBody>
          <a:bodyPr/>
          <a:lstStyle/>
          <a:p>
            <a:r>
              <a:rPr lang="en-GB" dirty="0"/>
              <a:t>Islam</a:t>
            </a:r>
          </a:p>
        </p:txBody>
      </p:sp>
      <p:sp>
        <p:nvSpPr>
          <p:cNvPr id="3" name="Text Placeholder 2">
            <a:extLst>
              <a:ext uri="{FF2B5EF4-FFF2-40B4-BE49-F238E27FC236}">
                <a16:creationId xmlns:a16="http://schemas.microsoft.com/office/drawing/2014/main" id="{D882EC6E-B4C5-44D5-89E3-C956A3F19FD9}"/>
              </a:ext>
            </a:extLst>
          </p:cNvPr>
          <p:cNvSpPr>
            <a:spLocks noGrp="1"/>
          </p:cNvSpPr>
          <p:nvPr>
            <p:ph type="body" idx="1"/>
          </p:nvPr>
        </p:nvSpPr>
        <p:spPr>
          <a:xfrm>
            <a:off x="3052784" y="3104964"/>
            <a:ext cx="5148572" cy="1509712"/>
          </a:xfrm>
        </p:spPr>
        <p:txBody>
          <a:bodyPr/>
          <a:lstStyle/>
          <a:p>
            <a:pPr lvl="1"/>
            <a:r>
              <a:rPr lang="en-GB" sz="4400" dirty="0"/>
              <a:t>What I believe</a:t>
            </a:r>
          </a:p>
          <a:p>
            <a:endParaRPr lang="en-GB" dirty="0"/>
          </a:p>
        </p:txBody>
      </p:sp>
      <p:sp>
        <p:nvSpPr>
          <p:cNvPr id="4" name="TextBox 3">
            <a:extLst>
              <a:ext uri="{FF2B5EF4-FFF2-40B4-BE49-F238E27FC236}">
                <a16:creationId xmlns:a16="http://schemas.microsoft.com/office/drawing/2014/main" id="{D9AA5B18-B3B1-4C9F-9C56-EF0D08434AA7}"/>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18</a:t>
            </a:fld>
            <a:endParaRPr lang="en-GB" dirty="0"/>
          </a:p>
        </p:txBody>
      </p:sp>
    </p:spTree>
    <p:extLst>
      <p:ext uri="{BB962C8B-B14F-4D97-AF65-F5344CB8AC3E}">
        <p14:creationId xmlns:p14="http://schemas.microsoft.com/office/powerpoint/2010/main" val="4256534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0D64-66A8-4483-86DF-4BD774982655}"/>
              </a:ext>
            </a:extLst>
          </p:cNvPr>
          <p:cNvSpPr>
            <a:spLocks noGrp="1"/>
          </p:cNvSpPr>
          <p:nvPr>
            <p:ph type="title"/>
          </p:nvPr>
        </p:nvSpPr>
        <p:spPr/>
        <p:txBody>
          <a:bodyPr>
            <a:normAutofit/>
          </a:bodyPr>
          <a:lstStyle/>
          <a:p>
            <a:r>
              <a:rPr lang="en-GB" dirty="0"/>
              <a:t>Who speaks for Sunni Islam?</a:t>
            </a:r>
          </a:p>
        </p:txBody>
      </p:sp>
      <p:sp>
        <p:nvSpPr>
          <p:cNvPr id="3" name="Content Placeholder 2">
            <a:extLst>
              <a:ext uri="{FF2B5EF4-FFF2-40B4-BE49-F238E27FC236}">
                <a16:creationId xmlns:a16="http://schemas.microsoft.com/office/drawing/2014/main" id="{2AA85186-999E-4608-B3AB-29952FC1C388}"/>
              </a:ext>
            </a:extLst>
          </p:cNvPr>
          <p:cNvSpPr>
            <a:spLocks noGrp="1"/>
          </p:cNvSpPr>
          <p:nvPr>
            <p:ph idx="1"/>
          </p:nvPr>
        </p:nvSpPr>
        <p:spPr/>
        <p:txBody>
          <a:bodyPr/>
          <a:lstStyle/>
          <a:p>
            <a:r>
              <a:rPr lang="en-GB" dirty="0"/>
              <a:t>Mohammed Amin MBE</a:t>
            </a:r>
          </a:p>
          <a:p>
            <a:r>
              <a:rPr lang="en-GB" dirty="0"/>
              <a:t>Abu Bakr al-Baghdadi</a:t>
            </a:r>
          </a:p>
          <a:p>
            <a:r>
              <a:rPr lang="en-GB" dirty="0"/>
              <a:t>Two Muslims, wildly divergent views</a:t>
            </a:r>
          </a:p>
        </p:txBody>
      </p:sp>
      <p:sp>
        <p:nvSpPr>
          <p:cNvPr id="4" name="TextBox 3">
            <a:extLst>
              <a:ext uri="{FF2B5EF4-FFF2-40B4-BE49-F238E27FC236}">
                <a16:creationId xmlns:a16="http://schemas.microsoft.com/office/drawing/2014/main" id="{34CE0C15-F236-4785-9998-D9B8AEF51C82}"/>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19</a:t>
            </a:fld>
            <a:endParaRPr lang="en-GB" dirty="0"/>
          </a:p>
        </p:txBody>
      </p:sp>
    </p:spTree>
    <p:extLst>
      <p:ext uri="{BB962C8B-B14F-4D97-AF65-F5344CB8AC3E}">
        <p14:creationId xmlns:p14="http://schemas.microsoft.com/office/powerpoint/2010/main" val="258031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91444" y="260648"/>
            <a:ext cx="8229600" cy="1143000"/>
          </a:xfrm>
        </p:spPr>
        <p:txBody>
          <a:bodyPr/>
          <a:lstStyle/>
          <a:p>
            <a:pPr eaLnBrk="1" hangingPunct="1"/>
            <a:r>
              <a:rPr lang="en-GB" dirty="0"/>
              <a:t>Synopsis</a:t>
            </a:r>
          </a:p>
        </p:txBody>
      </p:sp>
      <p:sp>
        <p:nvSpPr>
          <p:cNvPr id="4099" name="Rectangle 3"/>
          <p:cNvSpPr>
            <a:spLocks noGrp="1" noChangeArrowheads="1"/>
          </p:cNvSpPr>
          <p:nvPr>
            <p:ph idx="1"/>
          </p:nvPr>
        </p:nvSpPr>
        <p:spPr>
          <a:xfrm>
            <a:off x="1085408" y="1484784"/>
            <a:ext cx="7704856" cy="4114800"/>
          </a:xfrm>
        </p:spPr>
        <p:txBody>
          <a:bodyPr>
            <a:normAutofit fontScale="92500" lnSpcReduction="10000"/>
          </a:bodyPr>
          <a:lstStyle/>
          <a:p>
            <a:pPr eaLnBrk="1" hangingPunct="1"/>
            <a:r>
              <a:rPr lang="en-GB" dirty="0"/>
              <a:t>The speaker</a:t>
            </a:r>
          </a:p>
          <a:p>
            <a:pPr eaLnBrk="1" hangingPunct="1"/>
            <a:r>
              <a:rPr lang="en-GB" dirty="0"/>
              <a:t>Scene setting: “A religion of peace?”</a:t>
            </a:r>
          </a:p>
          <a:p>
            <a:pPr eaLnBrk="1" hangingPunct="1"/>
            <a:r>
              <a:rPr lang="en-GB" dirty="0"/>
              <a:t>A religion v its adherents</a:t>
            </a:r>
          </a:p>
          <a:p>
            <a:pPr eaLnBrk="1" hangingPunct="1"/>
            <a:r>
              <a:rPr lang="en-GB" dirty="0"/>
              <a:t>Islam</a:t>
            </a:r>
          </a:p>
          <a:p>
            <a:pPr lvl="1"/>
            <a:r>
              <a:rPr lang="en-GB" dirty="0"/>
              <a:t>Structure of authority</a:t>
            </a:r>
          </a:p>
          <a:p>
            <a:pPr lvl="1"/>
            <a:r>
              <a:rPr lang="en-GB" dirty="0"/>
              <a:t>What I believe</a:t>
            </a:r>
          </a:p>
          <a:p>
            <a:pPr lvl="1"/>
            <a:r>
              <a:rPr lang="en-GB" dirty="0"/>
              <a:t>Abrogation</a:t>
            </a:r>
          </a:p>
          <a:p>
            <a:pPr lvl="1"/>
            <a:r>
              <a:rPr lang="en-GB" dirty="0"/>
              <a:t>Salafi-Jihadism</a:t>
            </a:r>
          </a:p>
          <a:p>
            <a:pPr eaLnBrk="1" hangingPunct="1"/>
            <a:r>
              <a:rPr lang="en-GB" dirty="0"/>
              <a:t>Bibliography</a:t>
            </a:r>
          </a:p>
          <a:p>
            <a:pPr eaLnBrk="1" hangingPunct="1"/>
            <a:r>
              <a:rPr lang="en-GB" dirty="0"/>
              <a:t>Q&amp;A</a:t>
            </a:r>
          </a:p>
        </p:txBody>
      </p:sp>
      <p:sp>
        <p:nvSpPr>
          <p:cNvPr id="2" name="TextBox 1"/>
          <p:cNvSpPr txBox="1"/>
          <p:nvPr/>
        </p:nvSpPr>
        <p:spPr>
          <a:xfrm>
            <a:off x="983432" y="6057292"/>
            <a:ext cx="1080120" cy="369332"/>
          </a:xfrm>
          <a:prstGeom prst="rect">
            <a:avLst/>
          </a:prstGeom>
          <a:noFill/>
        </p:spPr>
        <p:txBody>
          <a:bodyPr wrap="square" rtlCol="0">
            <a:spAutoFit/>
          </a:bodyPr>
          <a:lstStyle/>
          <a:p>
            <a:r>
              <a:rPr lang="en-GB" dirty="0"/>
              <a:t>Slide </a:t>
            </a:r>
            <a:fld id="{B8D4D8F1-594F-4164-A7A5-512E320BA361}" type="slidenum">
              <a:rPr lang="en-GB"/>
              <a:t>2</a:t>
            </a:fld>
            <a:endParaRPr lang="en-GB" dirty="0"/>
          </a:p>
        </p:txBody>
      </p:sp>
    </p:spTree>
    <p:extLst>
      <p:ext uri="{BB962C8B-B14F-4D97-AF65-F5344CB8AC3E}">
        <p14:creationId xmlns:p14="http://schemas.microsoft.com/office/powerpoint/2010/main" val="2983407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3499-3658-477B-A747-B1D0361DBBED}"/>
              </a:ext>
            </a:extLst>
          </p:cNvPr>
          <p:cNvSpPr>
            <a:spLocks noGrp="1"/>
          </p:cNvSpPr>
          <p:nvPr>
            <p:ph type="title"/>
          </p:nvPr>
        </p:nvSpPr>
        <p:spPr/>
        <p:txBody>
          <a:bodyPr/>
          <a:lstStyle/>
          <a:p>
            <a:r>
              <a:rPr lang="en-GB" dirty="0"/>
              <a:t>Islam is simple</a:t>
            </a:r>
          </a:p>
        </p:txBody>
      </p:sp>
      <p:sp>
        <p:nvSpPr>
          <p:cNvPr id="3" name="Content Placeholder 2">
            <a:extLst>
              <a:ext uri="{FF2B5EF4-FFF2-40B4-BE49-F238E27FC236}">
                <a16:creationId xmlns:a16="http://schemas.microsoft.com/office/drawing/2014/main" id="{330F84FF-2E47-451E-97A2-98B5092B39B1}"/>
              </a:ext>
            </a:extLst>
          </p:cNvPr>
          <p:cNvSpPr>
            <a:spLocks noGrp="1"/>
          </p:cNvSpPr>
          <p:nvPr>
            <p:ph idx="1"/>
          </p:nvPr>
        </p:nvSpPr>
        <p:spPr>
          <a:xfrm>
            <a:off x="1019436" y="1643189"/>
            <a:ext cx="10117124" cy="3838039"/>
          </a:xfrm>
        </p:spPr>
        <p:txBody>
          <a:bodyPr/>
          <a:lstStyle/>
          <a:p>
            <a:r>
              <a:rPr lang="en-GB" dirty="0"/>
              <a:t>God created you</a:t>
            </a:r>
          </a:p>
          <a:p>
            <a:r>
              <a:rPr lang="en-GB" dirty="0"/>
              <a:t>He gave you free will</a:t>
            </a:r>
          </a:p>
          <a:p>
            <a:r>
              <a:rPr lang="en-GB" dirty="0"/>
              <a:t>He tells you your responsibilities:</a:t>
            </a:r>
          </a:p>
          <a:p>
            <a:pPr lvl="1"/>
            <a:r>
              <a:rPr lang="en-GB" dirty="0"/>
              <a:t>to God</a:t>
            </a:r>
          </a:p>
          <a:p>
            <a:pPr lvl="1"/>
            <a:r>
              <a:rPr lang="en-GB" dirty="0"/>
              <a:t>to other people</a:t>
            </a:r>
          </a:p>
          <a:p>
            <a:r>
              <a:rPr lang="en-GB" dirty="0"/>
              <a:t>He will judge how you performed</a:t>
            </a:r>
          </a:p>
          <a:p>
            <a:pPr lvl="1"/>
            <a:r>
              <a:rPr lang="en-GB" dirty="0"/>
              <a:t>Reward?</a:t>
            </a:r>
          </a:p>
          <a:p>
            <a:pPr lvl="1"/>
            <a:r>
              <a:rPr lang="en-GB" dirty="0"/>
              <a:t>Punish?</a:t>
            </a:r>
          </a:p>
        </p:txBody>
      </p:sp>
      <p:sp>
        <p:nvSpPr>
          <p:cNvPr id="4" name="TextBox 3">
            <a:extLst>
              <a:ext uri="{FF2B5EF4-FFF2-40B4-BE49-F238E27FC236}">
                <a16:creationId xmlns:a16="http://schemas.microsoft.com/office/drawing/2014/main" id="{B89FA0F8-D8A4-4F14-B212-419FFB3A7B65}"/>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20</a:t>
            </a:fld>
            <a:endParaRPr lang="en-GB" dirty="0"/>
          </a:p>
        </p:txBody>
      </p:sp>
    </p:spTree>
    <p:extLst>
      <p:ext uri="{BB962C8B-B14F-4D97-AF65-F5344CB8AC3E}">
        <p14:creationId xmlns:p14="http://schemas.microsoft.com/office/powerpoint/2010/main" val="3325679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F9256-1172-47C9-BD08-ED3B0D8472EC}"/>
              </a:ext>
            </a:extLst>
          </p:cNvPr>
          <p:cNvSpPr>
            <a:spLocks noGrp="1"/>
          </p:cNvSpPr>
          <p:nvPr>
            <p:ph type="title"/>
          </p:nvPr>
        </p:nvSpPr>
        <p:spPr>
          <a:xfrm>
            <a:off x="1039240" y="224644"/>
            <a:ext cx="11074400" cy="1143000"/>
          </a:xfrm>
        </p:spPr>
        <p:txBody>
          <a:bodyPr/>
          <a:lstStyle/>
          <a:p>
            <a:r>
              <a:rPr lang="en-GB" dirty="0"/>
              <a:t>The Abrahamic Faiths</a:t>
            </a:r>
          </a:p>
        </p:txBody>
      </p:sp>
      <p:sp>
        <p:nvSpPr>
          <p:cNvPr id="3" name="Oval 2">
            <a:extLst>
              <a:ext uri="{FF2B5EF4-FFF2-40B4-BE49-F238E27FC236}">
                <a16:creationId xmlns:a16="http://schemas.microsoft.com/office/drawing/2014/main" id="{18A56F8E-5718-4D59-8B9E-A59BC3B94DB8}"/>
              </a:ext>
            </a:extLst>
          </p:cNvPr>
          <p:cNvSpPr/>
          <p:nvPr/>
        </p:nvSpPr>
        <p:spPr>
          <a:xfrm>
            <a:off x="1235460" y="1876716"/>
            <a:ext cx="2808312" cy="190821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712B3C14-D1C4-42AF-89F4-5F9A1EE3B396}"/>
              </a:ext>
            </a:extLst>
          </p:cNvPr>
          <p:cNvSpPr txBox="1"/>
          <p:nvPr/>
        </p:nvSpPr>
        <p:spPr>
          <a:xfrm>
            <a:off x="1685510" y="2456892"/>
            <a:ext cx="1908212" cy="646331"/>
          </a:xfrm>
          <a:prstGeom prst="rect">
            <a:avLst/>
          </a:prstGeom>
          <a:noFill/>
        </p:spPr>
        <p:txBody>
          <a:bodyPr wrap="square" rtlCol="0">
            <a:spAutoFit/>
          </a:bodyPr>
          <a:lstStyle/>
          <a:p>
            <a:r>
              <a:rPr lang="en-GB" sz="3600" dirty="0">
                <a:solidFill>
                  <a:srgbClr val="002060"/>
                </a:solidFill>
              </a:rPr>
              <a:t>Judaism</a:t>
            </a:r>
          </a:p>
        </p:txBody>
      </p:sp>
      <p:sp>
        <p:nvSpPr>
          <p:cNvPr id="5" name="Oval 4">
            <a:extLst>
              <a:ext uri="{FF2B5EF4-FFF2-40B4-BE49-F238E27FC236}">
                <a16:creationId xmlns:a16="http://schemas.microsoft.com/office/drawing/2014/main" id="{CD553D4E-45D5-46C9-A2E1-5DC57C890A01}"/>
              </a:ext>
            </a:extLst>
          </p:cNvPr>
          <p:cNvSpPr/>
          <p:nvPr/>
        </p:nvSpPr>
        <p:spPr>
          <a:xfrm>
            <a:off x="8117704" y="1856062"/>
            <a:ext cx="2808312" cy="190821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857F02D6-67AB-4287-BD6D-4A558D4FFC3C}"/>
              </a:ext>
            </a:extLst>
          </p:cNvPr>
          <p:cNvSpPr txBox="1"/>
          <p:nvPr/>
        </p:nvSpPr>
        <p:spPr>
          <a:xfrm>
            <a:off x="8252719" y="2456892"/>
            <a:ext cx="2538282" cy="646331"/>
          </a:xfrm>
          <a:prstGeom prst="rect">
            <a:avLst/>
          </a:prstGeom>
          <a:noFill/>
        </p:spPr>
        <p:txBody>
          <a:bodyPr wrap="square" rtlCol="0">
            <a:spAutoFit/>
          </a:bodyPr>
          <a:lstStyle/>
          <a:p>
            <a:r>
              <a:rPr lang="en-GB" sz="3600" dirty="0">
                <a:solidFill>
                  <a:srgbClr val="FF0000"/>
                </a:solidFill>
              </a:rPr>
              <a:t>Christianity</a:t>
            </a:r>
          </a:p>
        </p:txBody>
      </p:sp>
      <p:sp>
        <p:nvSpPr>
          <p:cNvPr id="7" name="Oval 6">
            <a:extLst>
              <a:ext uri="{FF2B5EF4-FFF2-40B4-BE49-F238E27FC236}">
                <a16:creationId xmlns:a16="http://schemas.microsoft.com/office/drawing/2014/main" id="{B67A6B10-028C-42A8-9D6E-8175EF5159CC}"/>
              </a:ext>
            </a:extLst>
          </p:cNvPr>
          <p:cNvSpPr/>
          <p:nvPr/>
        </p:nvSpPr>
        <p:spPr>
          <a:xfrm>
            <a:off x="4691845" y="4056807"/>
            <a:ext cx="2808312" cy="1908212"/>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F5441B62-4527-4A42-AED9-BDC76F962704}"/>
              </a:ext>
            </a:extLst>
          </p:cNvPr>
          <p:cNvSpPr txBox="1"/>
          <p:nvPr/>
        </p:nvSpPr>
        <p:spPr>
          <a:xfrm>
            <a:off x="5375920" y="4687747"/>
            <a:ext cx="1908212" cy="646331"/>
          </a:xfrm>
          <a:prstGeom prst="rect">
            <a:avLst/>
          </a:prstGeom>
          <a:noFill/>
        </p:spPr>
        <p:txBody>
          <a:bodyPr wrap="square" rtlCol="0">
            <a:spAutoFit/>
          </a:bodyPr>
          <a:lstStyle/>
          <a:p>
            <a:r>
              <a:rPr lang="en-GB" sz="3600" dirty="0">
                <a:solidFill>
                  <a:srgbClr val="00B050"/>
                </a:solidFill>
              </a:rPr>
              <a:t>Islam</a:t>
            </a:r>
          </a:p>
        </p:txBody>
      </p:sp>
      <p:cxnSp>
        <p:nvCxnSpPr>
          <p:cNvPr id="10" name="Straight Arrow Connector 9">
            <a:extLst>
              <a:ext uri="{FF2B5EF4-FFF2-40B4-BE49-F238E27FC236}">
                <a16:creationId xmlns:a16="http://schemas.microsoft.com/office/drawing/2014/main" id="{8ECDC719-569A-4F5A-9091-A4C763DEF302}"/>
              </a:ext>
            </a:extLst>
          </p:cNvPr>
          <p:cNvCxnSpPr>
            <a:cxnSpLocks/>
          </p:cNvCxnSpPr>
          <p:nvPr/>
        </p:nvCxnSpPr>
        <p:spPr>
          <a:xfrm>
            <a:off x="3995004" y="2456892"/>
            <a:ext cx="4122700" cy="0"/>
          </a:xfrm>
          <a:prstGeom prst="straightConnector1">
            <a:avLst/>
          </a:prstGeom>
          <a:ln w="635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A85163F-46F9-462B-A943-8090F31EAC94}"/>
              </a:ext>
            </a:extLst>
          </p:cNvPr>
          <p:cNvCxnSpPr>
            <a:cxnSpLocks/>
          </p:cNvCxnSpPr>
          <p:nvPr/>
        </p:nvCxnSpPr>
        <p:spPr>
          <a:xfrm>
            <a:off x="3635104" y="3572113"/>
            <a:ext cx="1082465" cy="1012772"/>
          </a:xfrm>
          <a:prstGeom prst="straightConnector1">
            <a:avLst/>
          </a:prstGeom>
          <a:ln w="635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4746222-14D6-4E0F-9809-C5B62A5BA026}"/>
              </a:ext>
            </a:extLst>
          </p:cNvPr>
          <p:cNvCxnSpPr>
            <a:cxnSpLocks/>
          </p:cNvCxnSpPr>
          <p:nvPr/>
        </p:nvCxnSpPr>
        <p:spPr>
          <a:xfrm flipH="1">
            <a:off x="7477032" y="3546141"/>
            <a:ext cx="1080118" cy="972108"/>
          </a:xfrm>
          <a:prstGeom prst="straightConnector1">
            <a:avLst/>
          </a:prstGeom>
          <a:ln w="635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53D991D-C9C9-41B2-AEF0-2C02EAFA8750}"/>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21</a:t>
            </a:fld>
            <a:endParaRPr lang="en-GB" dirty="0"/>
          </a:p>
        </p:txBody>
      </p:sp>
    </p:spTree>
    <p:extLst>
      <p:ext uri="{BB962C8B-B14F-4D97-AF65-F5344CB8AC3E}">
        <p14:creationId xmlns:p14="http://schemas.microsoft.com/office/powerpoint/2010/main" val="1247810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E2EBC-7730-4CF0-BDF7-1F1195D7ED8D}"/>
              </a:ext>
            </a:extLst>
          </p:cNvPr>
          <p:cNvSpPr>
            <a:spLocks noGrp="1"/>
          </p:cNvSpPr>
          <p:nvPr>
            <p:ph type="title"/>
          </p:nvPr>
        </p:nvSpPr>
        <p:spPr/>
        <p:txBody>
          <a:bodyPr/>
          <a:lstStyle/>
          <a:p>
            <a:r>
              <a:rPr lang="en-GB" dirty="0"/>
              <a:t>Reading the texts with sympathy</a:t>
            </a:r>
          </a:p>
        </p:txBody>
      </p:sp>
      <p:sp>
        <p:nvSpPr>
          <p:cNvPr id="3" name="Content Placeholder 2">
            <a:extLst>
              <a:ext uri="{FF2B5EF4-FFF2-40B4-BE49-F238E27FC236}">
                <a16:creationId xmlns:a16="http://schemas.microsoft.com/office/drawing/2014/main" id="{19EAAB32-C6A7-46EF-B977-99330E36B070}"/>
              </a:ext>
            </a:extLst>
          </p:cNvPr>
          <p:cNvSpPr>
            <a:spLocks noGrp="1"/>
          </p:cNvSpPr>
          <p:nvPr>
            <p:ph idx="1"/>
          </p:nvPr>
        </p:nvSpPr>
        <p:spPr/>
        <p:txBody>
          <a:bodyPr/>
          <a:lstStyle/>
          <a:p>
            <a:r>
              <a:rPr lang="en-GB" dirty="0"/>
              <a:t>Who is the most misrepresented person in the Old Testament?</a:t>
            </a:r>
          </a:p>
        </p:txBody>
      </p:sp>
      <p:sp>
        <p:nvSpPr>
          <p:cNvPr id="4" name="TextBox 3">
            <a:extLst>
              <a:ext uri="{FF2B5EF4-FFF2-40B4-BE49-F238E27FC236}">
                <a16:creationId xmlns:a16="http://schemas.microsoft.com/office/drawing/2014/main" id="{11A52237-0B00-424F-97CA-66691D77FE04}"/>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22</a:t>
            </a:fld>
            <a:endParaRPr lang="en-GB" dirty="0"/>
          </a:p>
        </p:txBody>
      </p:sp>
    </p:spTree>
    <p:extLst>
      <p:ext uri="{BB962C8B-B14F-4D97-AF65-F5344CB8AC3E}">
        <p14:creationId xmlns:p14="http://schemas.microsoft.com/office/powerpoint/2010/main" val="1911586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E2EBC-7730-4CF0-BDF7-1F1195D7ED8D}"/>
              </a:ext>
            </a:extLst>
          </p:cNvPr>
          <p:cNvSpPr>
            <a:spLocks noGrp="1"/>
          </p:cNvSpPr>
          <p:nvPr>
            <p:ph type="title"/>
          </p:nvPr>
        </p:nvSpPr>
        <p:spPr>
          <a:xfrm>
            <a:off x="1019436" y="296652"/>
            <a:ext cx="10972800" cy="1143000"/>
          </a:xfrm>
        </p:spPr>
        <p:txBody>
          <a:bodyPr/>
          <a:lstStyle/>
          <a:p>
            <a:r>
              <a:rPr lang="en-GB" dirty="0"/>
              <a:t>Reading the texts with sympathy</a:t>
            </a:r>
          </a:p>
        </p:txBody>
      </p:sp>
      <p:sp>
        <p:nvSpPr>
          <p:cNvPr id="3" name="Content Placeholder 2">
            <a:extLst>
              <a:ext uri="{FF2B5EF4-FFF2-40B4-BE49-F238E27FC236}">
                <a16:creationId xmlns:a16="http://schemas.microsoft.com/office/drawing/2014/main" id="{19EAAB32-C6A7-46EF-B977-99330E36B070}"/>
              </a:ext>
            </a:extLst>
          </p:cNvPr>
          <p:cNvSpPr>
            <a:spLocks noGrp="1"/>
          </p:cNvSpPr>
          <p:nvPr>
            <p:ph idx="1"/>
          </p:nvPr>
        </p:nvSpPr>
        <p:spPr/>
        <p:txBody>
          <a:bodyPr/>
          <a:lstStyle/>
          <a:p>
            <a:r>
              <a:rPr lang="en-GB" dirty="0"/>
              <a:t>Who is the most misrepresented person in the Old Testament?</a:t>
            </a:r>
          </a:p>
          <a:p>
            <a:r>
              <a:rPr lang="en-GB" dirty="0"/>
              <a:t>Clue</a:t>
            </a:r>
          </a:p>
          <a:p>
            <a:pPr lvl="1"/>
            <a:r>
              <a:rPr lang="en-GB" dirty="0"/>
              <a:t>Not a human being</a:t>
            </a:r>
          </a:p>
        </p:txBody>
      </p:sp>
      <p:sp>
        <p:nvSpPr>
          <p:cNvPr id="4" name="TextBox 3">
            <a:extLst>
              <a:ext uri="{FF2B5EF4-FFF2-40B4-BE49-F238E27FC236}">
                <a16:creationId xmlns:a16="http://schemas.microsoft.com/office/drawing/2014/main" id="{E99E9055-77E0-4212-BB15-EFBD1836A524}"/>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23</a:t>
            </a:fld>
            <a:endParaRPr lang="en-GB" dirty="0"/>
          </a:p>
        </p:txBody>
      </p:sp>
    </p:spTree>
    <p:extLst>
      <p:ext uri="{BB962C8B-B14F-4D97-AF65-F5344CB8AC3E}">
        <p14:creationId xmlns:p14="http://schemas.microsoft.com/office/powerpoint/2010/main" val="1608604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9696" y="2384884"/>
            <a:ext cx="5652628" cy="1362456"/>
          </a:xfrm>
        </p:spPr>
        <p:txBody>
          <a:bodyPr/>
          <a:lstStyle/>
          <a:p>
            <a:r>
              <a:rPr lang="en-GB" dirty="0"/>
              <a:t>Islamic sources</a:t>
            </a:r>
          </a:p>
        </p:txBody>
      </p:sp>
      <p:sp>
        <p:nvSpPr>
          <p:cNvPr id="3" name="Text Placeholder 2"/>
          <p:cNvSpPr>
            <a:spLocks noGrp="1"/>
          </p:cNvSpPr>
          <p:nvPr>
            <p:ph type="body" idx="1"/>
          </p:nvPr>
        </p:nvSpPr>
        <p:spPr>
          <a:xfrm>
            <a:off x="4727848" y="3825044"/>
            <a:ext cx="2916324" cy="1188132"/>
          </a:xfrm>
        </p:spPr>
        <p:txBody>
          <a:bodyPr>
            <a:normAutofit/>
          </a:bodyPr>
          <a:lstStyle/>
          <a:p>
            <a:r>
              <a:rPr lang="en-GB" sz="5400" dirty="0"/>
              <a:t>Quran</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24</a:t>
            </a:fld>
            <a:endParaRPr lang="en-GB" dirty="0"/>
          </a:p>
        </p:txBody>
      </p:sp>
    </p:spTree>
    <p:extLst>
      <p:ext uri="{BB962C8B-B14F-4D97-AF65-F5344CB8AC3E}">
        <p14:creationId xmlns:p14="http://schemas.microsoft.com/office/powerpoint/2010/main" val="550502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221" y="316881"/>
            <a:ext cx="11074400" cy="1143000"/>
          </a:xfrm>
        </p:spPr>
        <p:txBody>
          <a:bodyPr/>
          <a:lstStyle/>
          <a:p>
            <a:r>
              <a:rPr lang="en-GB" dirty="0"/>
              <a:t>Origins</a:t>
            </a:r>
          </a:p>
        </p:txBody>
      </p:sp>
      <p:sp>
        <p:nvSpPr>
          <p:cNvPr id="5" name="TextBox 4"/>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25</a:t>
            </a:fld>
            <a:endParaRPr lang="en-GB" dirty="0"/>
          </a:p>
        </p:txBody>
      </p:sp>
      <p:grpSp>
        <p:nvGrpSpPr>
          <p:cNvPr id="9" name="Group 8"/>
          <p:cNvGrpSpPr/>
          <p:nvPr/>
        </p:nvGrpSpPr>
        <p:grpSpPr>
          <a:xfrm>
            <a:off x="1981200" y="3140969"/>
            <a:ext cx="8305800" cy="1015663"/>
            <a:chOff x="256657" y="2348878"/>
            <a:chExt cx="8239779" cy="1015663"/>
          </a:xfrm>
        </p:grpSpPr>
        <p:sp>
          <p:nvSpPr>
            <p:cNvPr id="3" name="TextBox 2"/>
            <p:cNvSpPr txBox="1"/>
            <p:nvPr/>
          </p:nvSpPr>
          <p:spPr>
            <a:xfrm>
              <a:off x="6156176" y="2348878"/>
              <a:ext cx="2340260" cy="1015663"/>
            </a:xfrm>
            <a:prstGeom prst="rect">
              <a:avLst/>
            </a:prstGeom>
            <a:noFill/>
            <a:ln w="38100">
              <a:solidFill>
                <a:srgbClr val="00B050"/>
              </a:solidFill>
            </a:ln>
          </p:spPr>
          <p:txBody>
            <a:bodyPr wrap="square" rtlCol="0">
              <a:spAutoFit/>
            </a:bodyPr>
            <a:lstStyle/>
            <a:p>
              <a:r>
                <a:rPr lang="en-GB" sz="6000" dirty="0"/>
                <a:t>Quran</a:t>
              </a:r>
            </a:p>
          </p:txBody>
        </p:sp>
        <p:sp>
          <p:nvSpPr>
            <p:cNvPr id="6" name="TextBox 5"/>
            <p:cNvSpPr txBox="1"/>
            <p:nvPr/>
          </p:nvSpPr>
          <p:spPr>
            <a:xfrm>
              <a:off x="256657" y="2672044"/>
              <a:ext cx="756084" cy="369332"/>
            </a:xfrm>
            <a:prstGeom prst="rect">
              <a:avLst/>
            </a:prstGeom>
            <a:noFill/>
          </p:spPr>
          <p:txBody>
            <a:bodyPr wrap="square" rtlCol="0">
              <a:spAutoFit/>
            </a:bodyPr>
            <a:lstStyle/>
            <a:p>
              <a:r>
                <a:rPr lang="en-GB" dirty="0"/>
                <a:t>God</a:t>
              </a:r>
            </a:p>
          </p:txBody>
        </p:sp>
        <p:sp>
          <p:nvSpPr>
            <p:cNvPr id="7" name="TextBox 6"/>
            <p:cNvSpPr txBox="1"/>
            <p:nvPr/>
          </p:nvSpPr>
          <p:spPr>
            <a:xfrm>
              <a:off x="1691680" y="2533545"/>
              <a:ext cx="1242138" cy="646331"/>
            </a:xfrm>
            <a:prstGeom prst="rect">
              <a:avLst/>
            </a:prstGeom>
            <a:noFill/>
          </p:spPr>
          <p:txBody>
            <a:bodyPr wrap="square" rtlCol="0">
              <a:spAutoFit/>
            </a:bodyPr>
            <a:lstStyle/>
            <a:p>
              <a:r>
                <a:rPr lang="en-GB" dirty="0"/>
                <a:t>Archangel Gabriel</a:t>
              </a:r>
            </a:p>
          </p:txBody>
        </p:sp>
        <p:sp>
          <p:nvSpPr>
            <p:cNvPr id="8" name="TextBox 7"/>
            <p:cNvSpPr txBox="1"/>
            <p:nvPr/>
          </p:nvSpPr>
          <p:spPr>
            <a:xfrm>
              <a:off x="3753545" y="2538706"/>
              <a:ext cx="1755195" cy="646331"/>
            </a:xfrm>
            <a:prstGeom prst="rect">
              <a:avLst/>
            </a:prstGeom>
            <a:noFill/>
          </p:spPr>
          <p:txBody>
            <a:bodyPr wrap="square" rtlCol="0">
              <a:spAutoFit/>
            </a:bodyPr>
            <a:lstStyle/>
            <a:p>
              <a:r>
                <a:rPr lang="en-GB" dirty="0"/>
                <a:t>Prophet Muhammad</a:t>
              </a:r>
            </a:p>
          </p:txBody>
        </p:sp>
        <p:cxnSp>
          <p:nvCxnSpPr>
            <p:cNvPr id="10" name="Straight Arrow Connector 9"/>
            <p:cNvCxnSpPr/>
            <p:nvPr/>
          </p:nvCxnSpPr>
          <p:spPr>
            <a:xfrm>
              <a:off x="1012741" y="2856710"/>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131840" y="2856709"/>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256076" y="2836655"/>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14878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316472"/>
            <a:ext cx="10972800" cy="1143000"/>
          </a:xfrm>
        </p:spPr>
        <p:txBody>
          <a:bodyPr/>
          <a:lstStyle/>
          <a:p>
            <a:r>
              <a:rPr lang="en-GB" dirty="0"/>
              <a:t>Quran</a:t>
            </a:r>
          </a:p>
        </p:txBody>
      </p:sp>
      <p:sp>
        <p:nvSpPr>
          <p:cNvPr id="3" name="Content Placeholder 2"/>
          <p:cNvSpPr>
            <a:spLocks noGrp="1"/>
          </p:cNvSpPr>
          <p:nvPr>
            <p:ph idx="1"/>
          </p:nvPr>
        </p:nvSpPr>
        <p:spPr>
          <a:xfrm>
            <a:off x="1055440" y="1573552"/>
            <a:ext cx="10081120" cy="3329724"/>
          </a:xfrm>
        </p:spPr>
        <p:txBody>
          <a:bodyPr/>
          <a:lstStyle/>
          <a:p>
            <a:r>
              <a:rPr lang="en-GB" dirty="0"/>
              <a:t>Revealed in small parts 610 AD – 632 AD</a:t>
            </a:r>
          </a:p>
          <a:p>
            <a:r>
              <a:rPr lang="en-GB" dirty="0"/>
              <a:t>Taught by Muhammad to other believers</a:t>
            </a:r>
          </a:p>
          <a:p>
            <a:r>
              <a:rPr lang="en-GB" dirty="0"/>
              <a:t>Widely memorised</a:t>
            </a:r>
          </a:p>
          <a:p>
            <a:r>
              <a:rPr lang="en-GB" dirty="0"/>
              <a:t>Written compilation under Caliph Abu Bakr </a:t>
            </a:r>
          </a:p>
          <a:p>
            <a:r>
              <a:rPr lang="en-GB" dirty="0"/>
              <a:t>Harmonised codex under Caliph </a:t>
            </a:r>
            <a:r>
              <a:rPr lang="en-GB" dirty="0" err="1"/>
              <a:t>Uthman</a:t>
            </a:r>
            <a:r>
              <a:rPr lang="en-GB" dirty="0"/>
              <a:t> with other copies destroyed</a:t>
            </a:r>
          </a:p>
          <a:p>
            <a:r>
              <a:rPr lang="en-GB" dirty="0"/>
              <a:t>Stable text since then</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26</a:t>
            </a:fld>
            <a:endParaRPr lang="en-GB" dirty="0"/>
          </a:p>
        </p:txBody>
      </p:sp>
    </p:spTree>
    <p:extLst>
      <p:ext uri="{BB962C8B-B14F-4D97-AF65-F5344CB8AC3E}">
        <p14:creationId xmlns:p14="http://schemas.microsoft.com/office/powerpoint/2010/main" val="3364382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46598"/>
            <a:ext cx="10972800" cy="1143000"/>
          </a:xfrm>
        </p:spPr>
        <p:txBody>
          <a:bodyPr/>
          <a:lstStyle/>
          <a:p>
            <a:r>
              <a:rPr lang="en-GB" dirty="0"/>
              <a:t>Quran interpretation</a:t>
            </a:r>
          </a:p>
        </p:txBody>
      </p:sp>
      <p:sp>
        <p:nvSpPr>
          <p:cNvPr id="3" name="Content Placeholder 2"/>
          <p:cNvSpPr>
            <a:spLocks noGrp="1"/>
          </p:cNvSpPr>
          <p:nvPr>
            <p:ph idx="1"/>
          </p:nvPr>
        </p:nvSpPr>
        <p:spPr>
          <a:xfrm>
            <a:off x="1091444" y="1628800"/>
            <a:ext cx="10081120" cy="3473740"/>
          </a:xfrm>
        </p:spPr>
        <p:txBody>
          <a:bodyPr>
            <a:normAutofit/>
          </a:bodyPr>
          <a:lstStyle/>
          <a:p>
            <a:r>
              <a:rPr lang="en-GB" dirty="0"/>
              <a:t>Quran is from God</a:t>
            </a:r>
          </a:p>
          <a:p>
            <a:r>
              <a:rPr lang="en-GB" dirty="0"/>
              <a:t>Quran must be read and understood as a whole</a:t>
            </a:r>
          </a:p>
          <a:p>
            <a:r>
              <a:rPr lang="en-GB" dirty="0"/>
              <a:t>What did God want mankind</a:t>
            </a:r>
            <a:r>
              <a:rPr lang="en-GB" baseline="0" dirty="0"/>
              <a:t> to do?</a:t>
            </a:r>
          </a:p>
          <a:p>
            <a:pPr lvl="1"/>
            <a:r>
              <a:rPr lang="en-GB" dirty="0"/>
              <a:t>When the text was revealed</a:t>
            </a:r>
          </a:p>
          <a:p>
            <a:pPr lvl="1"/>
            <a:r>
              <a:rPr lang="en-GB" dirty="0"/>
              <a:t>Now</a:t>
            </a:r>
          </a:p>
          <a:p>
            <a:r>
              <a:rPr lang="en-GB" dirty="0"/>
              <a:t>Islam unchangeable?</a:t>
            </a:r>
          </a:p>
          <a:p>
            <a:pPr lvl="1"/>
            <a:r>
              <a:rPr lang="en-GB" dirty="0"/>
              <a:t>Caliph Umar deviated from Prophet’s practice and from  Quranic text</a:t>
            </a:r>
          </a:p>
        </p:txBody>
      </p:sp>
      <p:sp>
        <p:nvSpPr>
          <p:cNvPr id="4" name="TextBox 3"/>
          <p:cNvSpPr txBox="1"/>
          <p:nvPr/>
        </p:nvSpPr>
        <p:spPr>
          <a:xfrm>
            <a:off x="1019436" y="6057292"/>
            <a:ext cx="1080120" cy="369332"/>
          </a:xfrm>
          <a:prstGeom prst="rect">
            <a:avLst/>
          </a:prstGeom>
          <a:noFill/>
        </p:spPr>
        <p:txBody>
          <a:bodyPr wrap="square" rtlCol="0">
            <a:spAutoFit/>
          </a:bodyPr>
          <a:lstStyle/>
          <a:p>
            <a:r>
              <a:rPr lang="en-GB" dirty="0"/>
              <a:t>Slide </a:t>
            </a:r>
            <a:fld id="{B8D4D8F1-594F-4164-A7A5-512E320BA361}" type="slidenum">
              <a:rPr lang="en-GB"/>
              <a:t>27</a:t>
            </a:fld>
            <a:endParaRPr lang="en-GB" dirty="0"/>
          </a:p>
        </p:txBody>
      </p:sp>
    </p:spTree>
    <p:extLst>
      <p:ext uri="{BB962C8B-B14F-4D97-AF65-F5344CB8AC3E}">
        <p14:creationId xmlns:p14="http://schemas.microsoft.com/office/powerpoint/2010/main" val="16049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10972800" cy="1143000"/>
          </a:xfrm>
        </p:spPr>
        <p:txBody>
          <a:bodyPr/>
          <a:lstStyle/>
          <a:p>
            <a:r>
              <a:rPr lang="en-GB" dirty="0"/>
              <a:t>Zakat distribution</a:t>
            </a:r>
          </a:p>
        </p:txBody>
      </p:sp>
      <p:sp>
        <p:nvSpPr>
          <p:cNvPr id="3" name="Content Placeholder 2"/>
          <p:cNvSpPr>
            <a:spLocks noGrp="1"/>
          </p:cNvSpPr>
          <p:nvPr>
            <p:ph idx="1"/>
          </p:nvPr>
        </p:nvSpPr>
        <p:spPr>
          <a:xfrm>
            <a:off x="1091444" y="1592796"/>
            <a:ext cx="10045116" cy="3977796"/>
          </a:xfrm>
        </p:spPr>
        <p:txBody>
          <a:bodyPr/>
          <a:lstStyle/>
          <a:p>
            <a:pPr marL="0" indent="0">
              <a:buNone/>
            </a:pPr>
            <a:r>
              <a:rPr lang="en-GB" dirty="0"/>
              <a:t>The offerings given for the sake of God are [meant] only for the poor and the needy, and those who are in charge thereof, and those whose hearts are to be won over,…</a:t>
            </a:r>
          </a:p>
          <a:p>
            <a:pPr marL="0" indent="0" algn="r">
              <a:buNone/>
            </a:pPr>
            <a:r>
              <a:rPr lang="en-GB" dirty="0">
                <a:solidFill>
                  <a:srgbClr val="0070C0"/>
                </a:solidFill>
              </a:rPr>
              <a:t>Quran 9:60 Muhammad Asad</a:t>
            </a:r>
          </a:p>
          <a:p>
            <a:r>
              <a:rPr lang="en-GB" dirty="0"/>
              <a:t>Prophet distributed Zakat to former Meccan enemies, even if wealthy</a:t>
            </a:r>
          </a:p>
          <a:p>
            <a:r>
              <a:rPr lang="en-GB" dirty="0"/>
              <a:t>Umar decided no longer necessary. </a:t>
            </a:r>
          </a:p>
          <a:p>
            <a:pPr lvl="1"/>
            <a:r>
              <a:rPr lang="en-GB" dirty="0"/>
              <a:t>Circumstances had changed.</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28</a:t>
            </a:fld>
            <a:endParaRPr lang="en-GB" dirty="0"/>
          </a:p>
        </p:txBody>
      </p:sp>
    </p:spTree>
    <p:extLst>
      <p:ext uri="{BB962C8B-B14F-4D97-AF65-F5344CB8AC3E}">
        <p14:creationId xmlns:p14="http://schemas.microsoft.com/office/powerpoint/2010/main" val="504871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9696" y="2384884"/>
            <a:ext cx="5652628" cy="1362456"/>
          </a:xfrm>
        </p:spPr>
        <p:txBody>
          <a:bodyPr/>
          <a:lstStyle/>
          <a:p>
            <a:r>
              <a:rPr lang="en-GB" dirty="0"/>
              <a:t>Islamic sources</a:t>
            </a:r>
          </a:p>
        </p:txBody>
      </p:sp>
      <p:sp>
        <p:nvSpPr>
          <p:cNvPr id="3" name="Text Placeholder 2"/>
          <p:cNvSpPr>
            <a:spLocks noGrp="1"/>
          </p:cNvSpPr>
          <p:nvPr>
            <p:ph type="body" idx="1"/>
          </p:nvPr>
        </p:nvSpPr>
        <p:spPr>
          <a:xfrm>
            <a:off x="4727848" y="3825044"/>
            <a:ext cx="2916324" cy="1188132"/>
          </a:xfrm>
        </p:spPr>
        <p:txBody>
          <a:bodyPr>
            <a:normAutofit/>
          </a:bodyPr>
          <a:lstStyle/>
          <a:p>
            <a:r>
              <a:rPr lang="en-GB" sz="5400" dirty="0"/>
              <a:t>Hadith</a:t>
            </a:r>
          </a:p>
        </p:txBody>
      </p:sp>
      <p:sp>
        <p:nvSpPr>
          <p:cNvPr id="4" name="TextBox 3"/>
          <p:cNvSpPr txBox="1"/>
          <p:nvPr/>
        </p:nvSpPr>
        <p:spPr>
          <a:xfrm>
            <a:off x="983432" y="5985284"/>
            <a:ext cx="1080120" cy="369332"/>
          </a:xfrm>
          <a:prstGeom prst="rect">
            <a:avLst/>
          </a:prstGeom>
          <a:noFill/>
        </p:spPr>
        <p:txBody>
          <a:bodyPr wrap="square" rtlCol="0">
            <a:spAutoFit/>
          </a:bodyPr>
          <a:lstStyle/>
          <a:p>
            <a:r>
              <a:rPr lang="en-GB" dirty="0"/>
              <a:t>Slide </a:t>
            </a:r>
            <a:fld id="{B8D4D8F1-594F-4164-A7A5-512E320BA361}" type="slidenum">
              <a:rPr lang="en-GB"/>
              <a:t>29</a:t>
            </a:fld>
            <a:endParaRPr lang="en-GB" dirty="0"/>
          </a:p>
        </p:txBody>
      </p:sp>
    </p:spTree>
    <p:extLst>
      <p:ext uri="{BB962C8B-B14F-4D97-AF65-F5344CB8AC3E}">
        <p14:creationId xmlns:p14="http://schemas.microsoft.com/office/powerpoint/2010/main" val="3587714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1019436" y="849937"/>
            <a:ext cx="8456641" cy="595312"/>
          </a:xfrm>
        </p:spPr>
        <p:txBody>
          <a:bodyPr>
            <a:noAutofit/>
          </a:bodyPr>
          <a:lstStyle/>
          <a:p>
            <a:pPr algn="l" eaLnBrk="1" hangingPunct="1"/>
            <a:r>
              <a:rPr lang="en-GB" dirty="0"/>
              <a:t>Mohammed Amin</a:t>
            </a:r>
          </a:p>
        </p:txBody>
      </p:sp>
      <p:sp>
        <p:nvSpPr>
          <p:cNvPr id="7172" name="Rectangle 3"/>
          <p:cNvSpPr>
            <a:spLocks noChangeArrowheads="1"/>
          </p:cNvSpPr>
          <p:nvPr/>
        </p:nvSpPr>
        <p:spPr bwMode="auto">
          <a:xfrm>
            <a:off x="3948262" y="1477775"/>
            <a:ext cx="7152294" cy="3067349"/>
          </a:xfrm>
          <a:prstGeom prst="rect">
            <a:avLst/>
          </a:prstGeom>
          <a:noFill/>
          <a:ln w="9525">
            <a:noFill/>
            <a:miter lim="800000"/>
            <a:headEnd/>
            <a:tailEnd/>
          </a:ln>
        </p:spPr>
        <p:txBody>
          <a:bodyPr lIns="0" tIns="0" rIns="0" bIns="0"/>
          <a:lstStyle/>
          <a:p>
            <a:pPr defTabSz="695325"/>
            <a:r>
              <a:rPr lang="en-GB" sz="1600" dirty="0"/>
              <a:t>Mohammed Amin has lived in the UK since the age of 2. He graduated in mathematics from Cambridge University and before retirement was a tax partner in PricewaterhouseCoopers.</a:t>
            </a:r>
          </a:p>
          <a:p>
            <a:pPr defTabSz="695325"/>
            <a:endParaRPr lang="en-GB" sz="1600" dirty="0"/>
          </a:p>
          <a:p>
            <a:pPr defTabSz="695325"/>
            <a:r>
              <a:rPr lang="en-GB" sz="1600" dirty="0"/>
              <a:t>Amongst other things, he is:</a:t>
            </a:r>
          </a:p>
          <a:p>
            <a:pPr defTabSz="695325"/>
            <a:endParaRPr lang="en-GB" sz="1600" dirty="0"/>
          </a:p>
          <a:p>
            <a:pPr marL="358775" lvl="1" indent="-357188" defTabSz="695325">
              <a:spcBef>
                <a:spcPct val="0"/>
              </a:spcBef>
              <a:buFontTx/>
              <a:buChar char="•"/>
            </a:pPr>
            <a:r>
              <a:rPr lang="en-GB" sz="1600" dirty="0"/>
              <a:t>Co-Chair of the Muslim Jewish Forum of Greater Manchester</a:t>
            </a:r>
          </a:p>
          <a:p>
            <a:pPr marL="358775" lvl="1" indent="-357188" defTabSz="695325">
              <a:spcBef>
                <a:spcPct val="0"/>
              </a:spcBef>
              <a:buFontTx/>
              <a:buChar char="•"/>
            </a:pPr>
            <a:r>
              <a:rPr lang="en-GB" sz="1600" dirty="0"/>
              <a:t>Chairman of the Conservative Muslim Forum, part of the Conservative Party</a:t>
            </a:r>
          </a:p>
          <a:p>
            <a:pPr marL="358775" lvl="1" indent="-357188" defTabSz="695325">
              <a:spcBef>
                <a:spcPct val="0"/>
              </a:spcBef>
              <a:buFontTx/>
              <a:buChar char="•"/>
            </a:pPr>
            <a:r>
              <a:rPr lang="en-GB" sz="1600" dirty="0"/>
              <a:t>A member of the Consultative Council of the Three Faiths Forum</a:t>
            </a:r>
          </a:p>
          <a:p>
            <a:pPr marL="358775" lvl="1" indent="-357188" defTabSz="695325">
              <a:spcBef>
                <a:spcPct val="0"/>
              </a:spcBef>
              <a:buFontTx/>
              <a:buChar char="•"/>
            </a:pPr>
            <a:r>
              <a:rPr lang="en-GB" sz="1600" dirty="0"/>
              <a:t>A Trustee of Curriculum for Cohesion</a:t>
            </a:r>
          </a:p>
          <a:p>
            <a:pPr marL="358775" lvl="1" indent="-357188" defTabSz="695325">
              <a:spcBef>
                <a:spcPct val="0"/>
              </a:spcBef>
              <a:buFontTx/>
              <a:buChar char="•"/>
            </a:pPr>
            <a:r>
              <a:rPr lang="en-GB" sz="1600" dirty="0"/>
              <a:t>A Council member of the Istanbul Network for Liberty</a:t>
            </a:r>
          </a:p>
          <a:p>
            <a:pPr marL="358775" lvl="1" indent="-357188" defTabSz="695325">
              <a:spcBef>
                <a:spcPct val="0"/>
              </a:spcBef>
            </a:pPr>
            <a:endParaRPr lang="en-GB" sz="1600" dirty="0"/>
          </a:p>
        </p:txBody>
      </p:sp>
      <p:sp>
        <p:nvSpPr>
          <p:cNvPr id="7175" name="Text Box 7"/>
          <p:cNvSpPr txBox="1">
            <a:spLocks noChangeArrowheads="1"/>
          </p:cNvSpPr>
          <p:nvPr>
            <p:custDataLst>
              <p:tags r:id="rId1"/>
            </p:custDataLst>
          </p:nvPr>
        </p:nvSpPr>
        <p:spPr bwMode="blackWhite">
          <a:xfrm>
            <a:off x="1535114" y="12701"/>
            <a:ext cx="128587" cy="276999"/>
          </a:xfrm>
          <a:prstGeom prst="rect">
            <a:avLst/>
          </a:prstGeom>
          <a:noFill/>
          <a:ln w="9525" algn="ctr">
            <a:noFill/>
            <a:miter lim="800000"/>
            <a:headEnd/>
            <a:tailEnd/>
          </a:ln>
        </p:spPr>
        <p:txBody>
          <a:bodyPr lIns="63500" tIns="0" rIns="64800" bIns="0">
            <a:spAutoFit/>
          </a:bodyPr>
          <a:lstStyle/>
          <a:p>
            <a:endParaRPr lang="en-US" dirty="0"/>
          </a:p>
        </p:txBody>
      </p:sp>
      <p:sp>
        <p:nvSpPr>
          <p:cNvPr id="3" name="TextBox 2"/>
          <p:cNvSpPr txBox="1"/>
          <p:nvPr/>
        </p:nvSpPr>
        <p:spPr>
          <a:xfrm>
            <a:off x="3948262" y="4577650"/>
            <a:ext cx="7152294" cy="1200329"/>
          </a:xfrm>
          <a:prstGeom prst="rect">
            <a:avLst/>
          </a:prstGeom>
          <a:noFill/>
        </p:spPr>
        <p:txBody>
          <a:bodyPr wrap="square" rtlCol="0">
            <a:spAutoFit/>
          </a:bodyPr>
          <a:lstStyle/>
          <a:p>
            <a:r>
              <a:rPr lang="en-GB" dirty="0"/>
              <a:t>Most of his previous writings on religion and other topics are on his website:</a:t>
            </a:r>
          </a:p>
          <a:p>
            <a:endParaRPr lang="en-GB" dirty="0"/>
          </a:p>
          <a:p>
            <a:r>
              <a:rPr lang="en-GB" b="1" dirty="0">
                <a:solidFill>
                  <a:srgbClr val="FF0000"/>
                </a:solidFill>
              </a:rPr>
              <a:t>www.mohammedamin.com</a:t>
            </a:r>
            <a:endParaRPr lang="en-GB" dirty="0"/>
          </a:p>
        </p:txBody>
      </p:sp>
      <p:sp>
        <p:nvSpPr>
          <p:cNvPr id="10" name="TextBox 9"/>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3</a:t>
            </a:fld>
            <a:endParaRPr lang="en-GB"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1444" y="1490423"/>
            <a:ext cx="2438400" cy="3657600"/>
          </a:xfrm>
          <a:prstGeom prst="rect">
            <a:avLst/>
          </a:prstGeom>
        </p:spPr>
      </p:pic>
    </p:spTree>
    <p:extLst>
      <p:ext uri="{BB962C8B-B14F-4D97-AF65-F5344CB8AC3E}">
        <p14:creationId xmlns:p14="http://schemas.microsoft.com/office/powerpoint/2010/main" val="2483827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509" y="246598"/>
            <a:ext cx="11074400" cy="1143000"/>
          </a:xfrm>
        </p:spPr>
        <p:txBody>
          <a:bodyPr/>
          <a:lstStyle/>
          <a:p>
            <a:r>
              <a:rPr lang="en-GB" dirty="0"/>
              <a:t>Origins</a:t>
            </a:r>
          </a:p>
        </p:txBody>
      </p:sp>
      <p:sp>
        <p:nvSpPr>
          <p:cNvPr id="5" name="TextBox 4"/>
          <p:cNvSpPr txBox="1"/>
          <p:nvPr/>
        </p:nvSpPr>
        <p:spPr>
          <a:xfrm>
            <a:off x="983432" y="5985284"/>
            <a:ext cx="1080120" cy="369332"/>
          </a:xfrm>
          <a:prstGeom prst="rect">
            <a:avLst/>
          </a:prstGeom>
          <a:noFill/>
        </p:spPr>
        <p:txBody>
          <a:bodyPr wrap="square" rtlCol="0">
            <a:spAutoFit/>
          </a:bodyPr>
          <a:lstStyle/>
          <a:p>
            <a:r>
              <a:rPr lang="en-GB" dirty="0"/>
              <a:t>Slide </a:t>
            </a:r>
            <a:fld id="{B8D4D8F1-594F-4164-A7A5-512E320BA361}" type="slidenum">
              <a:rPr lang="en-GB"/>
              <a:t>30</a:t>
            </a:fld>
            <a:endParaRPr lang="en-GB" dirty="0"/>
          </a:p>
        </p:txBody>
      </p:sp>
      <p:grpSp>
        <p:nvGrpSpPr>
          <p:cNvPr id="9" name="Group 8"/>
          <p:cNvGrpSpPr/>
          <p:nvPr/>
        </p:nvGrpSpPr>
        <p:grpSpPr>
          <a:xfrm>
            <a:off x="1775521" y="3026537"/>
            <a:ext cx="8347791" cy="1015663"/>
            <a:chOff x="256657" y="4214854"/>
            <a:chExt cx="8347791" cy="1015663"/>
          </a:xfrm>
        </p:grpSpPr>
        <p:sp>
          <p:nvSpPr>
            <p:cNvPr id="4" name="TextBox 3"/>
            <p:cNvSpPr txBox="1"/>
            <p:nvPr/>
          </p:nvSpPr>
          <p:spPr>
            <a:xfrm>
              <a:off x="6156176" y="4214854"/>
              <a:ext cx="2448272" cy="1015663"/>
            </a:xfrm>
            <a:prstGeom prst="rect">
              <a:avLst/>
            </a:prstGeom>
            <a:noFill/>
            <a:ln w="38100">
              <a:solidFill>
                <a:srgbClr val="00B050"/>
              </a:solidFill>
            </a:ln>
          </p:spPr>
          <p:txBody>
            <a:bodyPr wrap="square" rtlCol="0">
              <a:spAutoFit/>
            </a:bodyPr>
            <a:lstStyle/>
            <a:p>
              <a:r>
                <a:rPr lang="en-GB" sz="6000" dirty="0"/>
                <a:t>Hadith</a:t>
              </a:r>
            </a:p>
          </p:txBody>
        </p:sp>
        <p:sp>
          <p:nvSpPr>
            <p:cNvPr id="13" name="TextBox 12"/>
            <p:cNvSpPr txBox="1"/>
            <p:nvPr/>
          </p:nvSpPr>
          <p:spPr>
            <a:xfrm>
              <a:off x="256657" y="4399521"/>
              <a:ext cx="1755195" cy="646331"/>
            </a:xfrm>
            <a:prstGeom prst="rect">
              <a:avLst/>
            </a:prstGeom>
            <a:noFill/>
          </p:spPr>
          <p:txBody>
            <a:bodyPr wrap="square" rtlCol="0">
              <a:spAutoFit/>
            </a:bodyPr>
            <a:lstStyle/>
            <a:p>
              <a:r>
                <a:rPr lang="en-GB" dirty="0"/>
                <a:t>Prophet Muhammad</a:t>
              </a:r>
            </a:p>
          </p:txBody>
        </p:sp>
        <p:sp>
          <p:nvSpPr>
            <p:cNvPr id="14" name="TextBox 13"/>
            <p:cNvSpPr txBox="1"/>
            <p:nvPr/>
          </p:nvSpPr>
          <p:spPr>
            <a:xfrm>
              <a:off x="2110339" y="4401702"/>
              <a:ext cx="1755195" cy="646331"/>
            </a:xfrm>
            <a:prstGeom prst="rect">
              <a:avLst/>
            </a:prstGeom>
            <a:noFill/>
          </p:spPr>
          <p:txBody>
            <a:bodyPr wrap="square" rtlCol="0">
              <a:spAutoFit/>
            </a:bodyPr>
            <a:lstStyle/>
            <a:p>
              <a:r>
                <a:rPr lang="en-GB" dirty="0"/>
                <a:t>Muslim Observers</a:t>
              </a:r>
            </a:p>
          </p:txBody>
        </p:sp>
        <p:sp>
          <p:nvSpPr>
            <p:cNvPr id="15" name="TextBox 14"/>
            <p:cNvSpPr txBox="1"/>
            <p:nvPr/>
          </p:nvSpPr>
          <p:spPr>
            <a:xfrm>
              <a:off x="3753545" y="4390488"/>
              <a:ext cx="1260141" cy="646331"/>
            </a:xfrm>
            <a:prstGeom prst="rect">
              <a:avLst/>
            </a:prstGeom>
            <a:noFill/>
          </p:spPr>
          <p:txBody>
            <a:bodyPr wrap="square" rtlCol="0">
              <a:spAutoFit/>
            </a:bodyPr>
            <a:lstStyle/>
            <a:p>
              <a:r>
                <a:rPr lang="en-GB" dirty="0"/>
                <a:t>Hadith Collectors</a:t>
              </a:r>
            </a:p>
          </p:txBody>
        </p:sp>
        <p:cxnSp>
          <p:nvCxnSpPr>
            <p:cNvPr id="16" name="Straight Arrow Connector 15"/>
            <p:cNvCxnSpPr/>
            <p:nvPr/>
          </p:nvCxnSpPr>
          <p:spPr>
            <a:xfrm>
              <a:off x="1615808" y="4722685"/>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329862" y="4722685"/>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314376" y="4668407"/>
              <a:ext cx="3960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42189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51356"/>
            <a:ext cx="10972800" cy="1143000"/>
          </a:xfrm>
        </p:spPr>
        <p:txBody>
          <a:bodyPr/>
          <a:lstStyle/>
          <a:p>
            <a:r>
              <a:rPr lang="en-GB" dirty="0"/>
              <a:t>Background to Hadith</a:t>
            </a:r>
          </a:p>
        </p:txBody>
      </p:sp>
      <p:sp>
        <p:nvSpPr>
          <p:cNvPr id="3" name="Content Placeholder 2"/>
          <p:cNvSpPr>
            <a:spLocks noGrp="1"/>
          </p:cNvSpPr>
          <p:nvPr>
            <p:ph idx="1"/>
          </p:nvPr>
        </p:nvSpPr>
        <p:spPr>
          <a:xfrm>
            <a:off x="1055440" y="1566148"/>
            <a:ext cx="10972800" cy="4049804"/>
          </a:xfrm>
        </p:spPr>
        <p:txBody>
          <a:bodyPr>
            <a:normAutofit/>
          </a:bodyPr>
          <a:lstStyle/>
          <a:p>
            <a:r>
              <a:rPr lang="en-GB" dirty="0"/>
              <a:t>Prophet discouraged writing of his sayings</a:t>
            </a:r>
          </a:p>
          <a:p>
            <a:pPr lvl="1"/>
            <a:r>
              <a:rPr lang="en-GB" dirty="0"/>
              <a:t>Avoid confusion with Quran</a:t>
            </a:r>
          </a:p>
          <a:p>
            <a:r>
              <a:rPr lang="en-GB" dirty="0"/>
              <a:t>Collected long after his death</a:t>
            </a:r>
          </a:p>
          <a:p>
            <a:r>
              <a:rPr lang="en-GB" dirty="0"/>
              <a:t>Scholars emphasise the chain of transmission (</a:t>
            </a:r>
            <a:r>
              <a:rPr lang="en-GB" i="1" dirty="0">
                <a:latin typeface="Times New Roman" panose="02020603050405020304" pitchFamily="18" charset="0"/>
                <a:cs typeface="Times New Roman" panose="02020603050405020304" pitchFamily="18" charset="0"/>
              </a:rPr>
              <a:t>isnad</a:t>
            </a:r>
            <a:r>
              <a:rPr lang="en-GB" dirty="0"/>
              <a:t>)</a:t>
            </a:r>
          </a:p>
          <a:p>
            <a:pPr lvl="1"/>
            <a:r>
              <a:rPr lang="en-GB" dirty="0"/>
              <a:t>Strongest hadith have multiple parallel chains of reliable transmitters</a:t>
            </a:r>
          </a:p>
          <a:p>
            <a:pPr lvl="1"/>
            <a:r>
              <a:rPr lang="en-GB" dirty="0"/>
              <a:t>Some hadith have solitary chains, or weak links</a:t>
            </a:r>
          </a:p>
          <a:p>
            <a:r>
              <a:rPr lang="en-GB" dirty="0"/>
              <a:t>All scholars recognise that hadith are of varying reliability</a:t>
            </a:r>
          </a:p>
          <a:p>
            <a:r>
              <a:rPr lang="en-GB" dirty="0"/>
              <a:t>“Laity” often taught “Bukhari” = “Gospel”</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31</a:t>
            </a:fld>
            <a:endParaRPr lang="en-GB" dirty="0"/>
          </a:p>
        </p:txBody>
      </p:sp>
    </p:spTree>
    <p:extLst>
      <p:ext uri="{BB962C8B-B14F-4D97-AF65-F5344CB8AC3E}">
        <p14:creationId xmlns:p14="http://schemas.microsoft.com/office/powerpoint/2010/main" val="436987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1055440" y="248055"/>
            <a:ext cx="8363272" cy="1143000"/>
          </a:xfrm>
        </p:spPr>
        <p:txBody>
          <a:bodyPr>
            <a:normAutofit fontScale="90000"/>
          </a:bodyPr>
          <a:lstStyle/>
          <a:p>
            <a:r>
              <a:rPr lang="en-GB" altLang="en-US" dirty="0"/>
              <a:t>The Six Major Hadith Collections</a:t>
            </a:r>
          </a:p>
        </p:txBody>
      </p:sp>
      <p:sp>
        <p:nvSpPr>
          <p:cNvPr id="150531" name="Rectangle 3"/>
          <p:cNvSpPr>
            <a:spLocks noGrp="1" noChangeArrowheads="1"/>
          </p:cNvSpPr>
          <p:nvPr>
            <p:ph type="body" idx="1"/>
          </p:nvPr>
        </p:nvSpPr>
        <p:spPr>
          <a:xfrm>
            <a:off x="1055440" y="1520788"/>
            <a:ext cx="10081120" cy="3329724"/>
          </a:xfrm>
        </p:spPr>
        <p:txBody>
          <a:bodyPr/>
          <a:lstStyle/>
          <a:p>
            <a:pPr marL="533400" indent="-533400">
              <a:buFont typeface="Wingdings" panose="05000000000000000000" pitchFamily="2" charset="2"/>
              <a:buAutoNum type="arabicPeriod"/>
            </a:pPr>
            <a:r>
              <a:rPr lang="en-GB" altLang="en-US" dirty="0"/>
              <a:t>Bukhari 		194-256 AH (Anno </a:t>
            </a:r>
            <a:r>
              <a:rPr lang="en-GB" altLang="en-US" dirty="0" err="1"/>
              <a:t>Hegirah</a:t>
            </a:r>
            <a:r>
              <a:rPr lang="en-GB" altLang="en-US" dirty="0"/>
              <a:t> from 622 AD)</a:t>
            </a:r>
          </a:p>
          <a:p>
            <a:pPr marL="533400" indent="-533400">
              <a:buFont typeface="Wingdings" panose="05000000000000000000" pitchFamily="2" charset="2"/>
              <a:buAutoNum type="arabicPeriod"/>
            </a:pPr>
            <a:r>
              <a:rPr lang="en-GB" altLang="en-US" dirty="0"/>
              <a:t>Muslim 		206-261 AH</a:t>
            </a:r>
          </a:p>
          <a:p>
            <a:pPr marL="533400" indent="-533400">
              <a:buFont typeface="Wingdings" panose="05000000000000000000" pitchFamily="2" charset="2"/>
              <a:buAutoNum type="arabicPeriod"/>
            </a:pPr>
            <a:r>
              <a:rPr lang="en-GB" altLang="en-US" dirty="0"/>
              <a:t>Abu Dawud 	died 275 AH</a:t>
            </a:r>
          </a:p>
          <a:p>
            <a:pPr marL="533400" indent="-533400">
              <a:buFont typeface="Wingdings" panose="05000000000000000000" pitchFamily="2" charset="2"/>
              <a:buAutoNum type="arabicPeriod"/>
            </a:pPr>
            <a:r>
              <a:rPr lang="en-GB" altLang="en-US" dirty="0"/>
              <a:t>Al Nasai 	died 303 AH</a:t>
            </a:r>
          </a:p>
          <a:p>
            <a:pPr marL="533400" indent="-533400">
              <a:buFont typeface="Wingdings" panose="05000000000000000000" pitchFamily="2" charset="2"/>
              <a:buAutoNum type="arabicPeriod"/>
            </a:pPr>
            <a:r>
              <a:rPr lang="en-GB" altLang="en-US" dirty="0"/>
              <a:t>Al Tirmidhi 	209 - 279 AH</a:t>
            </a:r>
          </a:p>
          <a:p>
            <a:pPr marL="533400" indent="-533400">
              <a:buFont typeface="Wingdings" panose="05000000000000000000" pitchFamily="2" charset="2"/>
              <a:buAutoNum type="arabicPeriod"/>
            </a:pPr>
            <a:r>
              <a:rPr lang="en-GB" altLang="en-US" dirty="0"/>
              <a:t>Ibn Maja 	died 273 AH</a:t>
            </a:r>
          </a:p>
        </p:txBody>
      </p:sp>
      <p:sp>
        <p:nvSpPr>
          <p:cNvPr id="4" name="TextBox 3"/>
          <p:cNvSpPr txBox="1"/>
          <p:nvPr/>
        </p:nvSpPr>
        <p:spPr>
          <a:xfrm>
            <a:off x="947428" y="6057292"/>
            <a:ext cx="1080120" cy="369332"/>
          </a:xfrm>
          <a:prstGeom prst="rect">
            <a:avLst/>
          </a:prstGeom>
          <a:noFill/>
        </p:spPr>
        <p:txBody>
          <a:bodyPr wrap="square" rtlCol="0">
            <a:spAutoFit/>
          </a:bodyPr>
          <a:lstStyle/>
          <a:p>
            <a:r>
              <a:rPr lang="en-GB" dirty="0"/>
              <a:t>Slide </a:t>
            </a:r>
            <a:fld id="{B8D4D8F1-594F-4164-A7A5-512E320BA361}" type="slidenum">
              <a:rPr lang="en-GB"/>
              <a:t>32</a:t>
            </a:fld>
            <a:endParaRPr lang="en-GB" dirty="0"/>
          </a:p>
        </p:txBody>
      </p:sp>
    </p:spTree>
    <p:extLst>
      <p:ext uri="{BB962C8B-B14F-4D97-AF65-F5344CB8AC3E}">
        <p14:creationId xmlns:p14="http://schemas.microsoft.com/office/powerpoint/2010/main" val="2486916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436" y="306081"/>
            <a:ext cx="10972800" cy="1143000"/>
          </a:xfrm>
        </p:spPr>
        <p:txBody>
          <a:bodyPr/>
          <a:lstStyle/>
          <a:p>
            <a:r>
              <a:rPr lang="en-GB" dirty="0"/>
              <a:t>Hadith interpretation</a:t>
            </a:r>
          </a:p>
        </p:txBody>
      </p:sp>
      <p:sp>
        <p:nvSpPr>
          <p:cNvPr id="3" name="Content Placeholder 2"/>
          <p:cNvSpPr>
            <a:spLocks noGrp="1"/>
          </p:cNvSpPr>
          <p:nvPr>
            <p:ph idx="1"/>
          </p:nvPr>
        </p:nvSpPr>
        <p:spPr>
          <a:xfrm>
            <a:off x="1091444" y="1628800"/>
            <a:ext cx="10045116" cy="3005688"/>
          </a:xfrm>
        </p:spPr>
        <p:txBody>
          <a:bodyPr>
            <a:normAutofit/>
          </a:bodyPr>
          <a:lstStyle/>
          <a:p>
            <a:r>
              <a:rPr lang="en-GB" dirty="0"/>
              <a:t>Is the hadith reliable?</a:t>
            </a:r>
          </a:p>
          <a:p>
            <a:pPr lvl="1"/>
            <a:r>
              <a:rPr lang="en-GB" dirty="0"/>
              <a:t>Scholars work on testing the </a:t>
            </a:r>
            <a:r>
              <a:rPr lang="en-GB" i="1" dirty="0">
                <a:latin typeface="Times New Roman" panose="02020603050405020304" pitchFamily="18" charset="0"/>
                <a:cs typeface="Times New Roman" panose="02020603050405020304" pitchFamily="18" charset="0"/>
              </a:rPr>
              <a:t>isnad</a:t>
            </a:r>
            <a:r>
              <a:rPr lang="en-GB" dirty="0"/>
              <a:t> (chain of transmission)</a:t>
            </a:r>
          </a:p>
          <a:p>
            <a:pPr lvl="1"/>
            <a:r>
              <a:rPr lang="en-GB" dirty="0"/>
              <a:t>Does the text cast doubt on the hadith’s reliability?</a:t>
            </a:r>
          </a:p>
          <a:p>
            <a:r>
              <a:rPr lang="en-GB" dirty="0"/>
              <a:t>What were the circumstances? What did the Prophet intend at the time?</a:t>
            </a:r>
          </a:p>
          <a:p>
            <a:r>
              <a:rPr lang="en-GB" dirty="0"/>
              <a:t>What guidance can we draw from the text today?</a:t>
            </a:r>
          </a:p>
        </p:txBody>
      </p:sp>
      <p:sp>
        <p:nvSpPr>
          <p:cNvPr id="4" name="TextBox 3"/>
          <p:cNvSpPr txBox="1"/>
          <p:nvPr/>
        </p:nvSpPr>
        <p:spPr>
          <a:xfrm>
            <a:off x="1014930" y="6021288"/>
            <a:ext cx="1080120" cy="369332"/>
          </a:xfrm>
          <a:prstGeom prst="rect">
            <a:avLst/>
          </a:prstGeom>
          <a:noFill/>
        </p:spPr>
        <p:txBody>
          <a:bodyPr wrap="square" rtlCol="0">
            <a:spAutoFit/>
          </a:bodyPr>
          <a:lstStyle/>
          <a:p>
            <a:r>
              <a:rPr lang="en-GB" dirty="0"/>
              <a:t>Slide </a:t>
            </a:r>
            <a:fld id="{B8D4D8F1-594F-4164-A7A5-512E320BA361}" type="slidenum">
              <a:rPr lang="en-GB"/>
              <a:t>33</a:t>
            </a:fld>
            <a:endParaRPr lang="en-GB" dirty="0"/>
          </a:p>
        </p:txBody>
      </p:sp>
    </p:spTree>
    <p:extLst>
      <p:ext uri="{BB962C8B-B14F-4D97-AF65-F5344CB8AC3E}">
        <p14:creationId xmlns:p14="http://schemas.microsoft.com/office/powerpoint/2010/main" val="23068551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9696" y="2384884"/>
            <a:ext cx="5652628" cy="1362456"/>
          </a:xfrm>
        </p:spPr>
        <p:txBody>
          <a:bodyPr/>
          <a:lstStyle/>
          <a:p>
            <a:r>
              <a:rPr lang="en-GB" dirty="0"/>
              <a:t>Islamic sources</a:t>
            </a:r>
          </a:p>
        </p:txBody>
      </p:sp>
      <p:sp>
        <p:nvSpPr>
          <p:cNvPr id="3" name="Text Placeholder 2"/>
          <p:cNvSpPr>
            <a:spLocks noGrp="1"/>
          </p:cNvSpPr>
          <p:nvPr>
            <p:ph type="body" idx="1"/>
          </p:nvPr>
        </p:nvSpPr>
        <p:spPr>
          <a:xfrm>
            <a:off x="4727848" y="3825044"/>
            <a:ext cx="2916324" cy="1188132"/>
          </a:xfrm>
        </p:spPr>
        <p:txBody>
          <a:bodyPr>
            <a:normAutofit/>
          </a:bodyPr>
          <a:lstStyle/>
          <a:p>
            <a:r>
              <a:rPr lang="en-GB" sz="5400" dirty="0"/>
              <a:t>Scholars</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34</a:t>
            </a:fld>
            <a:endParaRPr lang="en-GB" dirty="0"/>
          </a:p>
        </p:txBody>
      </p:sp>
    </p:spTree>
    <p:extLst>
      <p:ext uri="{BB962C8B-B14F-4D97-AF65-F5344CB8AC3E}">
        <p14:creationId xmlns:p14="http://schemas.microsoft.com/office/powerpoint/2010/main" val="22481812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67380"/>
            <a:ext cx="10972800" cy="1143000"/>
          </a:xfrm>
        </p:spPr>
        <p:txBody>
          <a:bodyPr/>
          <a:lstStyle/>
          <a:p>
            <a:r>
              <a:rPr lang="en-GB" dirty="0"/>
              <a:t>Scholars</a:t>
            </a:r>
          </a:p>
        </p:txBody>
      </p:sp>
      <p:sp>
        <p:nvSpPr>
          <p:cNvPr id="3" name="Content Placeholder 2"/>
          <p:cNvSpPr>
            <a:spLocks noGrp="1"/>
          </p:cNvSpPr>
          <p:nvPr>
            <p:ph idx="1"/>
          </p:nvPr>
        </p:nvSpPr>
        <p:spPr>
          <a:xfrm>
            <a:off x="1049404" y="1562165"/>
            <a:ext cx="10972800" cy="3977796"/>
          </a:xfrm>
        </p:spPr>
        <p:txBody>
          <a:bodyPr/>
          <a:lstStyle/>
          <a:p>
            <a:r>
              <a:rPr lang="en-GB" dirty="0"/>
              <a:t>Many learned scholars in Muslim history</a:t>
            </a:r>
          </a:p>
          <a:p>
            <a:r>
              <a:rPr lang="en-GB" dirty="0"/>
              <a:t>Founders of four main surviving Sunni schools of thought:</a:t>
            </a:r>
          </a:p>
          <a:p>
            <a:pPr lvl="1"/>
            <a:r>
              <a:rPr lang="en-GB" dirty="0"/>
              <a:t>Abu Hanifa (699 AD – 767 AD)</a:t>
            </a:r>
          </a:p>
          <a:p>
            <a:pPr lvl="1"/>
            <a:r>
              <a:rPr lang="en-GB" dirty="0"/>
              <a:t>Malik ibn Anas (711 AD – 795 AD)</a:t>
            </a:r>
          </a:p>
          <a:p>
            <a:pPr lvl="1"/>
            <a:r>
              <a:rPr lang="en-GB" dirty="0"/>
              <a:t>Shafi (760 AD – 822 AD)</a:t>
            </a:r>
          </a:p>
          <a:p>
            <a:pPr lvl="1"/>
            <a:r>
              <a:rPr lang="en-GB" dirty="0"/>
              <a:t>Ahmed ibn Hanbal (781 AD – 856 AD)</a:t>
            </a:r>
          </a:p>
          <a:p>
            <a:r>
              <a:rPr lang="en-GB" dirty="0"/>
              <a:t>Many others in centuries since</a:t>
            </a:r>
          </a:p>
          <a:p>
            <a:r>
              <a:rPr lang="en-GB" dirty="0"/>
              <a:t>Opinions to be considered, accepted or rejected</a:t>
            </a:r>
          </a:p>
        </p:txBody>
      </p:sp>
      <p:sp>
        <p:nvSpPr>
          <p:cNvPr id="4" name="TextBox 3"/>
          <p:cNvSpPr txBox="1"/>
          <p:nvPr/>
        </p:nvSpPr>
        <p:spPr>
          <a:xfrm>
            <a:off x="947428" y="6021288"/>
            <a:ext cx="1080120" cy="369332"/>
          </a:xfrm>
          <a:prstGeom prst="rect">
            <a:avLst/>
          </a:prstGeom>
          <a:noFill/>
        </p:spPr>
        <p:txBody>
          <a:bodyPr wrap="square" rtlCol="0">
            <a:spAutoFit/>
          </a:bodyPr>
          <a:lstStyle/>
          <a:p>
            <a:r>
              <a:rPr lang="en-GB" dirty="0"/>
              <a:t>Slide </a:t>
            </a:r>
            <a:fld id="{B8D4D8F1-594F-4164-A7A5-512E320BA361}" type="slidenum">
              <a:rPr lang="en-GB"/>
              <a:t>35</a:t>
            </a:fld>
            <a:endParaRPr lang="en-GB" dirty="0"/>
          </a:p>
        </p:txBody>
      </p:sp>
    </p:spTree>
    <p:extLst>
      <p:ext uri="{BB962C8B-B14F-4D97-AF65-F5344CB8AC3E}">
        <p14:creationId xmlns:p14="http://schemas.microsoft.com/office/powerpoint/2010/main" val="3774297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F6A7-017E-45F6-BA2B-120F5359C257}"/>
              </a:ext>
            </a:extLst>
          </p:cNvPr>
          <p:cNvSpPr>
            <a:spLocks noGrp="1"/>
          </p:cNvSpPr>
          <p:nvPr>
            <p:ph type="title"/>
          </p:nvPr>
        </p:nvSpPr>
        <p:spPr>
          <a:xfrm>
            <a:off x="4367808" y="1376772"/>
            <a:ext cx="3816424" cy="1362456"/>
          </a:xfrm>
        </p:spPr>
        <p:txBody>
          <a:bodyPr/>
          <a:lstStyle/>
          <a:p>
            <a:r>
              <a:rPr lang="en-GB" dirty="0"/>
              <a:t>Islam</a:t>
            </a:r>
          </a:p>
        </p:txBody>
      </p:sp>
      <p:sp>
        <p:nvSpPr>
          <p:cNvPr id="3" name="Text Placeholder 2">
            <a:extLst>
              <a:ext uri="{FF2B5EF4-FFF2-40B4-BE49-F238E27FC236}">
                <a16:creationId xmlns:a16="http://schemas.microsoft.com/office/drawing/2014/main" id="{D882EC6E-B4C5-44D5-89E3-C956A3F19FD9}"/>
              </a:ext>
            </a:extLst>
          </p:cNvPr>
          <p:cNvSpPr>
            <a:spLocks noGrp="1"/>
          </p:cNvSpPr>
          <p:nvPr>
            <p:ph type="body" idx="1"/>
          </p:nvPr>
        </p:nvSpPr>
        <p:spPr>
          <a:xfrm>
            <a:off x="3503712" y="3068960"/>
            <a:ext cx="4536504" cy="1509712"/>
          </a:xfrm>
        </p:spPr>
        <p:txBody>
          <a:bodyPr>
            <a:normAutofit/>
          </a:bodyPr>
          <a:lstStyle/>
          <a:p>
            <a:pPr lvl="1"/>
            <a:r>
              <a:rPr lang="en-GB" sz="4400" dirty="0"/>
              <a:t>Abrogation</a:t>
            </a:r>
            <a:endParaRPr lang="en-GB" dirty="0"/>
          </a:p>
        </p:txBody>
      </p:sp>
      <p:sp>
        <p:nvSpPr>
          <p:cNvPr id="4" name="TextBox 3">
            <a:extLst>
              <a:ext uri="{FF2B5EF4-FFF2-40B4-BE49-F238E27FC236}">
                <a16:creationId xmlns:a16="http://schemas.microsoft.com/office/drawing/2014/main" id="{EAFB32E0-4CD3-4C7B-A5BF-317780BC466C}"/>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36</a:t>
            </a:fld>
            <a:endParaRPr lang="en-GB" dirty="0"/>
          </a:p>
        </p:txBody>
      </p:sp>
    </p:spTree>
    <p:extLst>
      <p:ext uri="{BB962C8B-B14F-4D97-AF65-F5344CB8AC3E}">
        <p14:creationId xmlns:p14="http://schemas.microsoft.com/office/powerpoint/2010/main" val="24013862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2AEE8-510F-4797-9AF2-74179006614D}"/>
              </a:ext>
            </a:extLst>
          </p:cNvPr>
          <p:cNvSpPr>
            <a:spLocks noGrp="1"/>
          </p:cNvSpPr>
          <p:nvPr>
            <p:ph type="title"/>
          </p:nvPr>
        </p:nvSpPr>
        <p:spPr/>
        <p:txBody>
          <a:bodyPr/>
          <a:lstStyle/>
          <a:p>
            <a:r>
              <a:rPr lang="en-GB" dirty="0"/>
              <a:t>Quran and drinking intoxicants (1)</a:t>
            </a:r>
          </a:p>
        </p:txBody>
      </p:sp>
      <p:sp>
        <p:nvSpPr>
          <p:cNvPr id="3" name="Content Placeholder 2">
            <a:extLst>
              <a:ext uri="{FF2B5EF4-FFF2-40B4-BE49-F238E27FC236}">
                <a16:creationId xmlns:a16="http://schemas.microsoft.com/office/drawing/2014/main" id="{1C377752-CFD1-47D1-990C-71BB2C5BFB21}"/>
              </a:ext>
            </a:extLst>
          </p:cNvPr>
          <p:cNvSpPr>
            <a:spLocks noGrp="1"/>
          </p:cNvSpPr>
          <p:nvPr>
            <p:ph idx="1"/>
          </p:nvPr>
        </p:nvSpPr>
        <p:spPr/>
        <p:txBody>
          <a:bodyPr/>
          <a:lstStyle/>
          <a:p>
            <a:r>
              <a:rPr lang="en-GB" dirty="0"/>
              <a:t>Quran 2:219</a:t>
            </a:r>
          </a:p>
          <a:p>
            <a:pPr lvl="1"/>
            <a:r>
              <a:rPr lang="en-GB" dirty="0"/>
              <a:t>THEY WILL ASK thee about intoxicants and games of chance. Say: "In both there is great evil as well as some benefit for man; but the evil which they cause is greater than the benefit which they bring</a:t>
            </a:r>
          </a:p>
          <a:p>
            <a:r>
              <a:rPr lang="en-GB" dirty="0"/>
              <a:t>Quran 4:43</a:t>
            </a:r>
          </a:p>
          <a:p>
            <a:pPr lvl="1"/>
            <a:r>
              <a:rPr lang="en-GB" dirty="0"/>
              <a:t>O YOU who have attained to faith! Do not attempt to pray while you are in a state of drunkenness, [but wait] until you know what you are saying</a:t>
            </a:r>
          </a:p>
          <a:p>
            <a:pPr marL="0" indent="0" algn="r">
              <a:buNone/>
            </a:pPr>
            <a:r>
              <a:rPr lang="en-GB" dirty="0">
                <a:solidFill>
                  <a:srgbClr val="0070C0"/>
                </a:solidFill>
              </a:rPr>
              <a:t>Muhammad Asad translation</a:t>
            </a:r>
          </a:p>
          <a:p>
            <a:endParaRPr lang="en-GB" dirty="0"/>
          </a:p>
        </p:txBody>
      </p:sp>
      <p:sp>
        <p:nvSpPr>
          <p:cNvPr id="4" name="TextBox 3">
            <a:extLst>
              <a:ext uri="{FF2B5EF4-FFF2-40B4-BE49-F238E27FC236}">
                <a16:creationId xmlns:a16="http://schemas.microsoft.com/office/drawing/2014/main" id="{1B0441A7-68EE-4A5C-9783-C2ECB78D295D}"/>
              </a:ext>
            </a:extLst>
          </p:cNvPr>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37</a:t>
            </a:fld>
            <a:endParaRPr lang="en-GB" dirty="0"/>
          </a:p>
        </p:txBody>
      </p:sp>
    </p:spTree>
    <p:extLst>
      <p:ext uri="{BB962C8B-B14F-4D97-AF65-F5344CB8AC3E}">
        <p14:creationId xmlns:p14="http://schemas.microsoft.com/office/powerpoint/2010/main" val="33277806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2AFC3-670C-459A-9069-56CD82B48B03}"/>
              </a:ext>
            </a:extLst>
          </p:cNvPr>
          <p:cNvSpPr>
            <a:spLocks noGrp="1"/>
          </p:cNvSpPr>
          <p:nvPr>
            <p:ph type="title"/>
          </p:nvPr>
        </p:nvSpPr>
        <p:spPr/>
        <p:txBody>
          <a:bodyPr/>
          <a:lstStyle/>
          <a:p>
            <a:r>
              <a:rPr lang="en-GB" dirty="0"/>
              <a:t>Quran and drinking intoxicants (2)</a:t>
            </a:r>
          </a:p>
        </p:txBody>
      </p:sp>
      <p:sp>
        <p:nvSpPr>
          <p:cNvPr id="3" name="Content Placeholder 2">
            <a:extLst>
              <a:ext uri="{FF2B5EF4-FFF2-40B4-BE49-F238E27FC236}">
                <a16:creationId xmlns:a16="http://schemas.microsoft.com/office/drawing/2014/main" id="{DCC5457D-11E6-473F-801D-164F6F2E21EB}"/>
              </a:ext>
            </a:extLst>
          </p:cNvPr>
          <p:cNvSpPr>
            <a:spLocks noGrp="1"/>
          </p:cNvSpPr>
          <p:nvPr>
            <p:ph idx="1"/>
          </p:nvPr>
        </p:nvSpPr>
        <p:spPr>
          <a:xfrm>
            <a:off x="1019436" y="1643189"/>
            <a:ext cx="10117124" cy="3333983"/>
          </a:xfrm>
        </p:spPr>
        <p:txBody>
          <a:bodyPr>
            <a:normAutofit lnSpcReduction="10000"/>
          </a:bodyPr>
          <a:lstStyle/>
          <a:p>
            <a:r>
              <a:rPr lang="en-GB" dirty="0"/>
              <a:t>Quran 5:90-91</a:t>
            </a:r>
          </a:p>
          <a:p>
            <a:pPr lvl="1"/>
            <a:r>
              <a:rPr lang="en-GB" dirty="0"/>
              <a:t>O YOU who have attained to faith! Intoxicants, and games of chance, and idolatrous practices, and the divining of the future are but a loathsome evil of Satan's doing: shun it, then, so that you might attain to a happy state! By means of intoxicants and games of chance Satan seeks only to sow enmity and hatred among you, and to turn you away from the remembrance of God and from prayer. Will you not, then, desist?</a:t>
            </a:r>
          </a:p>
          <a:p>
            <a:pPr marL="393192" lvl="1" indent="0" algn="r">
              <a:buNone/>
            </a:pPr>
            <a:r>
              <a:rPr lang="en-GB" dirty="0">
                <a:solidFill>
                  <a:srgbClr val="0070C0"/>
                </a:solidFill>
              </a:rPr>
              <a:t>Muhammad Asad translation</a:t>
            </a:r>
            <a:endParaRPr lang="en-GB" dirty="0"/>
          </a:p>
        </p:txBody>
      </p:sp>
      <p:sp>
        <p:nvSpPr>
          <p:cNvPr id="4" name="TextBox 3">
            <a:extLst>
              <a:ext uri="{FF2B5EF4-FFF2-40B4-BE49-F238E27FC236}">
                <a16:creationId xmlns:a16="http://schemas.microsoft.com/office/drawing/2014/main" id="{7879E67D-7DCE-4CAD-82EA-3CD71625770B}"/>
              </a:ext>
            </a:extLst>
          </p:cNvPr>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38</a:t>
            </a:fld>
            <a:endParaRPr lang="en-GB" dirty="0"/>
          </a:p>
        </p:txBody>
      </p:sp>
    </p:spTree>
    <p:extLst>
      <p:ext uri="{BB962C8B-B14F-4D97-AF65-F5344CB8AC3E}">
        <p14:creationId xmlns:p14="http://schemas.microsoft.com/office/powerpoint/2010/main" val="14152683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6481-5E8D-44FE-A6F7-85364BA8BC86}"/>
              </a:ext>
            </a:extLst>
          </p:cNvPr>
          <p:cNvSpPr>
            <a:spLocks noGrp="1"/>
          </p:cNvSpPr>
          <p:nvPr>
            <p:ph type="title"/>
          </p:nvPr>
        </p:nvSpPr>
        <p:spPr/>
        <p:txBody>
          <a:bodyPr/>
          <a:lstStyle/>
          <a:p>
            <a:r>
              <a:rPr lang="en-GB" dirty="0"/>
              <a:t>Quran was revealed over time</a:t>
            </a:r>
          </a:p>
        </p:txBody>
      </p:sp>
      <p:sp>
        <p:nvSpPr>
          <p:cNvPr id="3" name="Content Placeholder 2">
            <a:extLst>
              <a:ext uri="{FF2B5EF4-FFF2-40B4-BE49-F238E27FC236}">
                <a16:creationId xmlns:a16="http://schemas.microsoft.com/office/drawing/2014/main" id="{E7644E39-C8E3-495A-B42D-F288639501B3}"/>
              </a:ext>
            </a:extLst>
          </p:cNvPr>
          <p:cNvSpPr>
            <a:spLocks noGrp="1"/>
          </p:cNvSpPr>
          <p:nvPr>
            <p:ph idx="1"/>
          </p:nvPr>
        </p:nvSpPr>
        <p:spPr>
          <a:xfrm>
            <a:off x="1019436" y="1643189"/>
            <a:ext cx="10117124" cy="3153963"/>
          </a:xfrm>
        </p:spPr>
        <p:txBody>
          <a:bodyPr/>
          <a:lstStyle/>
          <a:p>
            <a:pPr marL="0" indent="0">
              <a:buNone/>
            </a:pPr>
            <a:r>
              <a:rPr lang="en-GB" dirty="0"/>
              <a:t>Any message which, We annul or consign to oblivion We replace with a better or a similar ones. Dost thou not know that God has the power to will anything?</a:t>
            </a:r>
          </a:p>
          <a:p>
            <a:pPr marL="0" indent="0" algn="r">
              <a:buNone/>
            </a:pPr>
            <a:r>
              <a:rPr lang="en-GB" dirty="0">
                <a:solidFill>
                  <a:srgbClr val="0070C0"/>
                </a:solidFill>
              </a:rPr>
              <a:t>Quran 2: 106 Muhammad Asad</a:t>
            </a:r>
          </a:p>
          <a:p>
            <a:r>
              <a:rPr lang="en-GB" dirty="0"/>
              <a:t>Does abrogation occur in the Quran?</a:t>
            </a:r>
          </a:p>
          <a:p>
            <a:r>
              <a:rPr lang="en-GB" dirty="0"/>
              <a:t>How much?</a:t>
            </a:r>
          </a:p>
          <a:p>
            <a:pPr marL="0" indent="0">
              <a:buNone/>
            </a:pPr>
            <a:endParaRPr lang="en-GB" dirty="0"/>
          </a:p>
          <a:p>
            <a:pPr marL="0" indent="0">
              <a:buNone/>
            </a:pPr>
            <a:endParaRPr lang="en-GB" dirty="0"/>
          </a:p>
        </p:txBody>
      </p:sp>
      <p:sp>
        <p:nvSpPr>
          <p:cNvPr id="6" name="TextBox 5">
            <a:extLst>
              <a:ext uri="{FF2B5EF4-FFF2-40B4-BE49-F238E27FC236}">
                <a16:creationId xmlns:a16="http://schemas.microsoft.com/office/drawing/2014/main" id="{FA224D93-03A2-46B2-9839-9EE5645D01AE}"/>
              </a:ext>
            </a:extLst>
          </p:cNvPr>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39</a:t>
            </a:fld>
            <a:endParaRPr lang="en-GB" dirty="0"/>
          </a:p>
        </p:txBody>
      </p:sp>
    </p:spTree>
    <p:extLst>
      <p:ext uri="{BB962C8B-B14F-4D97-AF65-F5344CB8AC3E}">
        <p14:creationId xmlns:p14="http://schemas.microsoft.com/office/powerpoint/2010/main" val="2070884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E31F5-1A30-4B88-8F26-A9857079E3E4}"/>
              </a:ext>
            </a:extLst>
          </p:cNvPr>
          <p:cNvSpPr>
            <a:spLocks noGrp="1"/>
          </p:cNvSpPr>
          <p:nvPr>
            <p:ph type="title"/>
          </p:nvPr>
        </p:nvSpPr>
        <p:spPr>
          <a:xfrm>
            <a:off x="2171564" y="1448780"/>
            <a:ext cx="10363200" cy="1362456"/>
          </a:xfrm>
        </p:spPr>
        <p:txBody>
          <a:bodyPr/>
          <a:lstStyle/>
          <a:p>
            <a:r>
              <a:rPr lang="en-GB" dirty="0"/>
              <a:t>Scene setting:</a:t>
            </a:r>
          </a:p>
        </p:txBody>
      </p:sp>
      <p:sp>
        <p:nvSpPr>
          <p:cNvPr id="3" name="Text Placeholder 2">
            <a:extLst>
              <a:ext uri="{FF2B5EF4-FFF2-40B4-BE49-F238E27FC236}">
                <a16:creationId xmlns:a16="http://schemas.microsoft.com/office/drawing/2014/main" id="{B9317B69-566A-42FF-AD06-0ECE4961384E}"/>
              </a:ext>
            </a:extLst>
          </p:cNvPr>
          <p:cNvSpPr>
            <a:spLocks noGrp="1"/>
          </p:cNvSpPr>
          <p:nvPr>
            <p:ph type="body" idx="1"/>
          </p:nvPr>
        </p:nvSpPr>
        <p:spPr>
          <a:xfrm>
            <a:off x="1919536" y="3068960"/>
            <a:ext cx="10363200" cy="1509712"/>
          </a:xfrm>
        </p:spPr>
        <p:txBody>
          <a:bodyPr>
            <a:normAutofit/>
          </a:bodyPr>
          <a:lstStyle/>
          <a:p>
            <a:r>
              <a:rPr lang="en-GB" sz="4400" dirty="0"/>
              <a:t>“A religion of peace?”</a:t>
            </a:r>
          </a:p>
        </p:txBody>
      </p:sp>
      <p:sp>
        <p:nvSpPr>
          <p:cNvPr id="4" name="TextBox 3">
            <a:extLst>
              <a:ext uri="{FF2B5EF4-FFF2-40B4-BE49-F238E27FC236}">
                <a16:creationId xmlns:a16="http://schemas.microsoft.com/office/drawing/2014/main" id="{F2923103-EB1A-4123-BF22-92E4149514FF}"/>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4</a:t>
            </a:fld>
            <a:endParaRPr lang="en-GB" dirty="0"/>
          </a:p>
        </p:txBody>
      </p:sp>
    </p:spTree>
    <p:extLst>
      <p:ext uri="{BB962C8B-B14F-4D97-AF65-F5344CB8AC3E}">
        <p14:creationId xmlns:p14="http://schemas.microsoft.com/office/powerpoint/2010/main" val="217888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8543292" cy="1143000"/>
          </a:xfrm>
        </p:spPr>
        <p:txBody>
          <a:bodyPr>
            <a:normAutofit fontScale="90000"/>
          </a:bodyPr>
          <a:lstStyle/>
          <a:p>
            <a:r>
              <a:rPr lang="en-GB" dirty="0"/>
              <a:t>Can Hadith abrogate the Quran?</a:t>
            </a:r>
          </a:p>
        </p:txBody>
      </p:sp>
      <p:sp>
        <p:nvSpPr>
          <p:cNvPr id="3" name="Content Placeholder 2"/>
          <p:cNvSpPr>
            <a:spLocks noGrp="1"/>
          </p:cNvSpPr>
          <p:nvPr>
            <p:ph idx="1"/>
          </p:nvPr>
        </p:nvSpPr>
        <p:spPr>
          <a:xfrm>
            <a:off x="1091444" y="1520788"/>
            <a:ext cx="10045116" cy="3977796"/>
          </a:xfrm>
        </p:spPr>
        <p:txBody>
          <a:bodyPr>
            <a:normAutofit/>
          </a:bodyPr>
          <a:lstStyle/>
          <a:p>
            <a:r>
              <a:rPr lang="en-GB" sz="2800" dirty="0"/>
              <a:t>Kamali states that the majority view of scholars is that </a:t>
            </a:r>
            <a:r>
              <a:rPr lang="en-GB" sz="2800" b="1" dirty="0">
                <a:solidFill>
                  <a:srgbClr val="FF0000"/>
                </a:solidFill>
              </a:rPr>
              <a:t>very reliable</a:t>
            </a:r>
            <a:r>
              <a:rPr lang="en-GB" sz="2800" dirty="0"/>
              <a:t> Hadith can abrograte the Quran</a:t>
            </a:r>
          </a:p>
          <a:p>
            <a:pPr lvl="1"/>
            <a:r>
              <a:rPr lang="en-GB" sz="2800" dirty="0"/>
              <a:t>Also says that Shafi and Ibn Hanbal disagreed</a:t>
            </a:r>
          </a:p>
          <a:p>
            <a:r>
              <a:rPr lang="en-GB" sz="2800" dirty="0"/>
              <a:t>My view</a:t>
            </a:r>
          </a:p>
          <a:p>
            <a:pPr lvl="1"/>
            <a:r>
              <a:rPr lang="en-GB" sz="2800" dirty="0"/>
              <a:t>Quran is from God</a:t>
            </a:r>
          </a:p>
          <a:p>
            <a:pPr lvl="1"/>
            <a:r>
              <a:rPr lang="en-GB" sz="2800" dirty="0"/>
              <a:t>No human can abrogate it</a:t>
            </a:r>
          </a:p>
          <a:p>
            <a:pPr lvl="1"/>
            <a:r>
              <a:rPr lang="en-GB" sz="2800" dirty="0"/>
              <a:t>Responsibility to decide what Quran requires of us now</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40</a:t>
            </a:fld>
            <a:endParaRPr lang="en-GB" dirty="0"/>
          </a:p>
        </p:txBody>
      </p:sp>
    </p:spTree>
    <p:extLst>
      <p:ext uri="{BB962C8B-B14F-4D97-AF65-F5344CB8AC3E}">
        <p14:creationId xmlns:p14="http://schemas.microsoft.com/office/powerpoint/2010/main" val="36659696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603612" y="2132856"/>
            <a:ext cx="6120680" cy="1362456"/>
          </a:xfrm>
        </p:spPr>
        <p:txBody>
          <a:bodyPr/>
          <a:lstStyle/>
          <a:p>
            <a:r>
              <a:rPr lang="en-GB" dirty="0"/>
              <a:t>Belief component</a:t>
            </a:r>
          </a:p>
        </p:txBody>
      </p:sp>
      <p:sp>
        <p:nvSpPr>
          <p:cNvPr id="3" name="Text Placeholder 2"/>
          <p:cNvSpPr>
            <a:spLocks noGrp="1"/>
          </p:cNvSpPr>
          <p:nvPr>
            <p:ph type="body" idx="1"/>
          </p:nvPr>
        </p:nvSpPr>
        <p:spPr>
          <a:xfrm>
            <a:off x="2135560" y="3645024"/>
            <a:ext cx="7534036" cy="868352"/>
          </a:xfrm>
        </p:spPr>
        <p:txBody>
          <a:bodyPr>
            <a:normAutofit/>
          </a:bodyPr>
          <a:lstStyle/>
          <a:p>
            <a:r>
              <a:rPr lang="en-GB" sz="4000" dirty="0"/>
              <a:t>God could compel uniform belief</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41</a:t>
            </a:fld>
            <a:endParaRPr lang="en-GB" dirty="0"/>
          </a:p>
        </p:txBody>
      </p:sp>
    </p:spTree>
    <p:extLst>
      <p:ext uri="{BB962C8B-B14F-4D97-AF65-F5344CB8AC3E}">
        <p14:creationId xmlns:p14="http://schemas.microsoft.com/office/powerpoint/2010/main" val="2787728995"/>
      </p:ext>
    </p:extLst>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95691"/>
            <a:ext cx="10972800" cy="1143000"/>
          </a:xfrm>
        </p:spPr>
        <p:txBody>
          <a:bodyPr>
            <a:normAutofit/>
          </a:bodyPr>
          <a:lstStyle/>
          <a:p>
            <a:r>
              <a:rPr lang="en-GB" dirty="0"/>
              <a:t>Quran’s key messages</a:t>
            </a:r>
          </a:p>
        </p:txBody>
      </p:sp>
      <p:sp>
        <p:nvSpPr>
          <p:cNvPr id="3" name="Content Placeholder 2"/>
          <p:cNvSpPr>
            <a:spLocks noGrp="1"/>
          </p:cNvSpPr>
          <p:nvPr>
            <p:ph idx="1"/>
          </p:nvPr>
        </p:nvSpPr>
        <p:spPr>
          <a:xfrm>
            <a:off x="1091444" y="1602120"/>
            <a:ext cx="10045116" cy="3653760"/>
          </a:xfrm>
        </p:spPr>
        <p:txBody>
          <a:bodyPr>
            <a:normAutofit/>
          </a:bodyPr>
          <a:lstStyle/>
          <a:p>
            <a:r>
              <a:rPr lang="en-GB" dirty="0"/>
              <a:t>God is all powerful and all knowing</a:t>
            </a:r>
          </a:p>
          <a:p>
            <a:r>
              <a:rPr lang="en-GB" dirty="0"/>
              <a:t>He could compel all humans to believe and worship him</a:t>
            </a:r>
          </a:p>
          <a:p>
            <a:pPr lvl="1"/>
            <a:r>
              <a:rPr lang="en-GB" dirty="0"/>
              <a:t>God chooses not to do so</a:t>
            </a:r>
          </a:p>
          <a:p>
            <a:pPr lvl="1"/>
            <a:r>
              <a:rPr lang="en-GB" dirty="0"/>
              <a:t>No man has the right to do what God has chosen not to do</a:t>
            </a:r>
          </a:p>
          <a:p>
            <a:r>
              <a:rPr lang="en-GB" dirty="0"/>
              <a:t>God’s revelations went to many peoples</a:t>
            </a:r>
          </a:p>
          <a:p>
            <a:pPr lvl="1"/>
            <a:r>
              <a:rPr lang="en-GB" dirty="0"/>
              <a:t>There is no single exclusive pathway, beyond worshipping God</a:t>
            </a:r>
          </a:p>
          <a:p>
            <a:pPr lvl="1"/>
            <a:r>
              <a:rPr lang="en-GB" dirty="0"/>
              <a:t>Religious disputes will be resolved on the Day of Judgment</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42</a:t>
            </a:fld>
            <a:endParaRPr lang="en-GB" dirty="0"/>
          </a:p>
        </p:txBody>
      </p:sp>
    </p:spTree>
    <p:extLst>
      <p:ext uri="{BB962C8B-B14F-4D97-AF65-F5344CB8AC3E}">
        <p14:creationId xmlns:p14="http://schemas.microsoft.com/office/powerpoint/2010/main" val="25636580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41767"/>
            <a:ext cx="10972800" cy="1143000"/>
          </a:xfrm>
        </p:spPr>
        <p:txBody>
          <a:bodyPr/>
          <a:lstStyle/>
          <a:p>
            <a:r>
              <a:rPr lang="en-GB" dirty="0"/>
              <a:t>God could make you believe</a:t>
            </a:r>
          </a:p>
        </p:txBody>
      </p:sp>
      <p:sp>
        <p:nvSpPr>
          <p:cNvPr id="3" name="Content Placeholder 2"/>
          <p:cNvSpPr>
            <a:spLocks noGrp="1"/>
          </p:cNvSpPr>
          <p:nvPr>
            <p:ph idx="1"/>
          </p:nvPr>
        </p:nvSpPr>
        <p:spPr>
          <a:xfrm>
            <a:off x="1066276" y="1404098"/>
            <a:ext cx="10070284" cy="4049804"/>
          </a:xfrm>
        </p:spPr>
        <p:txBody>
          <a:bodyPr>
            <a:normAutofit/>
          </a:bodyPr>
          <a:lstStyle/>
          <a:p>
            <a:pPr marL="0" indent="0">
              <a:buNone/>
            </a:pPr>
            <a:r>
              <a:rPr lang="en-GB" dirty="0"/>
              <a:t>And [thus it is:] </a:t>
            </a:r>
            <a:r>
              <a:rPr lang="en-GB" dirty="0">
                <a:solidFill>
                  <a:srgbClr val="FF0000"/>
                </a:solidFill>
              </a:rPr>
              <a:t>had thy Sustainer so willed, all those who live on earth would surely have attained to faith, all of them: </a:t>
            </a:r>
          </a:p>
          <a:p>
            <a:pPr marL="0" indent="0">
              <a:buNone/>
            </a:pPr>
            <a:r>
              <a:rPr lang="en-GB" dirty="0"/>
              <a:t>dost thou, then, think that thou couldst compel people to believe, </a:t>
            </a:r>
          </a:p>
          <a:p>
            <a:pPr marL="0" indent="0">
              <a:buNone/>
            </a:pPr>
            <a:r>
              <a:rPr lang="en-GB" dirty="0"/>
              <a:t>notwithstanding that no human being can ever attain to faith otherwise than by God's leave, </a:t>
            </a:r>
          </a:p>
          <a:p>
            <a:pPr marL="0" indent="0">
              <a:buNone/>
            </a:pPr>
            <a:r>
              <a:rPr lang="en-GB" dirty="0"/>
              <a:t>and [that] it is He who lays the loathsome evil [of disbelief] upon those who will not use their reason?“</a:t>
            </a:r>
          </a:p>
          <a:p>
            <a:pPr marL="0" indent="0" algn="r">
              <a:buNone/>
            </a:pPr>
            <a:r>
              <a:rPr lang="en-GB" dirty="0">
                <a:solidFill>
                  <a:srgbClr val="0070C0"/>
                </a:solidFill>
              </a:rPr>
              <a:t>Quran 10:99-100 Muhammad Asad </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43</a:t>
            </a:fld>
            <a:endParaRPr lang="en-GB" dirty="0"/>
          </a:p>
        </p:txBody>
      </p:sp>
    </p:spTree>
    <p:extLst>
      <p:ext uri="{BB962C8B-B14F-4D97-AF65-F5344CB8AC3E}">
        <p14:creationId xmlns:p14="http://schemas.microsoft.com/office/powerpoint/2010/main" val="38625986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67380"/>
            <a:ext cx="10972800" cy="1143000"/>
          </a:xfrm>
        </p:spPr>
        <p:txBody>
          <a:bodyPr>
            <a:normAutofit/>
          </a:bodyPr>
          <a:lstStyle/>
          <a:p>
            <a:r>
              <a:rPr lang="en-GB" dirty="0"/>
              <a:t>Heaven is not just for Muslims</a:t>
            </a:r>
          </a:p>
        </p:txBody>
      </p:sp>
      <p:sp>
        <p:nvSpPr>
          <p:cNvPr id="3" name="Content Placeholder 2"/>
          <p:cNvSpPr>
            <a:spLocks noGrp="1"/>
          </p:cNvSpPr>
          <p:nvPr>
            <p:ph idx="1"/>
          </p:nvPr>
        </p:nvSpPr>
        <p:spPr>
          <a:xfrm>
            <a:off x="1084144" y="1520788"/>
            <a:ext cx="10052415" cy="3204356"/>
          </a:xfrm>
        </p:spPr>
        <p:txBody>
          <a:bodyPr/>
          <a:lstStyle/>
          <a:p>
            <a:pPr marL="0" indent="0">
              <a:buNone/>
            </a:pPr>
            <a:r>
              <a:rPr lang="en-GB" dirty="0"/>
              <a:t>VERILY, those who have attained to faith [in this divine writ], </a:t>
            </a:r>
          </a:p>
          <a:p>
            <a:pPr marL="0" indent="0">
              <a:buNone/>
            </a:pPr>
            <a:r>
              <a:rPr lang="en-GB" dirty="0"/>
              <a:t>as well as those who follow the Jewish faith, and the Christians, and the Sabians</a:t>
            </a:r>
          </a:p>
          <a:p>
            <a:pPr marL="0" indent="0">
              <a:buNone/>
            </a:pPr>
            <a:r>
              <a:rPr lang="en-GB" dirty="0">
                <a:solidFill>
                  <a:srgbClr val="FF0000"/>
                </a:solidFill>
              </a:rPr>
              <a:t>all who believe in God and the Last Day and do righteous deeds </a:t>
            </a:r>
            <a:endParaRPr lang="en-GB" dirty="0"/>
          </a:p>
          <a:p>
            <a:pPr marL="0" indent="0">
              <a:buNone/>
            </a:pPr>
            <a:r>
              <a:rPr lang="en-GB" dirty="0">
                <a:solidFill>
                  <a:srgbClr val="FF0000"/>
                </a:solidFill>
              </a:rPr>
              <a:t>shall have their reward with their Sustainer</a:t>
            </a:r>
            <a:r>
              <a:rPr lang="en-GB" dirty="0"/>
              <a:t>; and no fear need they have, and neither shall they grieve.</a:t>
            </a:r>
          </a:p>
          <a:p>
            <a:pPr marL="0" indent="0" algn="r">
              <a:buNone/>
            </a:pPr>
            <a:r>
              <a:rPr lang="en-GB" dirty="0">
                <a:solidFill>
                  <a:srgbClr val="0070C0"/>
                </a:solidFill>
              </a:rPr>
              <a:t>Quran 2:62 Muhammad Asad </a:t>
            </a:r>
          </a:p>
          <a:p>
            <a:pPr marL="0" indent="0">
              <a:buNone/>
            </a:pPr>
            <a:endParaRPr lang="en-GB" dirty="0"/>
          </a:p>
        </p:txBody>
      </p:sp>
      <p:sp>
        <p:nvSpPr>
          <p:cNvPr id="4" name="TextBox 3"/>
          <p:cNvSpPr txBox="1"/>
          <p:nvPr/>
        </p:nvSpPr>
        <p:spPr>
          <a:xfrm>
            <a:off x="947428" y="6057292"/>
            <a:ext cx="1080120" cy="369332"/>
          </a:xfrm>
          <a:prstGeom prst="rect">
            <a:avLst/>
          </a:prstGeom>
          <a:noFill/>
        </p:spPr>
        <p:txBody>
          <a:bodyPr wrap="square" rtlCol="0">
            <a:spAutoFit/>
          </a:bodyPr>
          <a:lstStyle/>
          <a:p>
            <a:r>
              <a:rPr lang="en-GB" dirty="0"/>
              <a:t>Slide </a:t>
            </a:r>
            <a:fld id="{B8D4D8F1-594F-4164-A7A5-512E320BA361}" type="slidenum">
              <a:rPr lang="en-GB"/>
              <a:t>44</a:t>
            </a:fld>
            <a:endParaRPr lang="en-GB" dirty="0"/>
          </a:p>
        </p:txBody>
      </p:sp>
    </p:spTree>
    <p:extLst>
      <p:ext uri="{BB962C8B-B14F-4D97-AF65-F5344CB8AC3E}">
        <p14:creationId xmlns:p14="http://schemas.microsoft.com/office/powerpoint/2010/main" val="3952584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B838-87F9-42E4-BDE4-2899F02DCD16}"/>
              </a:ext>
            </a:extLst>
          </p:cNvPr>
          <p:cNvSpPr>
            <a:spLocks noGrp="1"/>
          </p:cNvSpPr>
          <p:nvPr>
            <p:ph type="title"/>
          </p:nvPr>
        </p:nvSpPr>
        <p:spPr/>
        <p:txBody>
          <a:bodyPr/>
          <a:lstStyle/>
          <a:p>
            <a:r>
              <a:rPr lang="en-GB" dirty="0"/>
              <a:t>Teaching Muslims religious intolerance</a:t>
            </a:r>
          </a:p>
        </p:txBody>
      </p:sp>
      <p:sp>
        <p:nvSpPr>
          <p:cNvPr id="3" name="Content Placeholder 2">
            <a:extLst>
              <a:ext uri="{FF2B5EF4-FFF2-40B4-BE49-F238E27FC236}">
                <a16:creationId xmlns:a16="http://schemas.microsoft.com/office/drawing/2014/main" id="{21AE9697-7A12-4228-8298-5C5141B17F55}"/>
              </a:ext>
            </a:extLst>
          </p:cNvPr>
          <p:cNvSpPr>
            <a:spLocks noGrp="1"/>
          </p:cNvSpPr>
          <p:nvPr>
            <p:ph idx="1"/>
          </p:nvPr>
        </p:nvSpPr>
        <p:spPr>
          <a:xfrm>
            <a:off x="1019436" y="1643189"/>
            <a:ext cx="10117124" cy="3838039"/>
          </a:xfrm>
        </p:spPr>
        <p:txBody>
          <a:bodyPr>
            <a:normAutofit lnSpcReduction="10000"/>
          </a:bodyPr>
          <a:lstStyle/>
          <a:p>
            <a:pPr marL="0" indent="0">
              <a:buNone/>
            </a:pPr>
            <a:r>
              <a:rPr lang="en-GB" dirty="0"/>
              <a:t>“Indeed, those who believed and those who were Jews or Christians or </a:t>
            </a:r>
            <a:r>
              <a:rPr lang="en-GB" dirty="0" err="1"/>
              <a:t>Sabeans</a:t>
            </a:r>
            <a:r>
              <a:rPr lang="en-GB" dirty="0"/>
              <a:t> [before Prophet Muhammad] – those [among them] who believed in Allah and the Last Day and did righteousness – will have their reward with their Lord, and no fear will there be concerning them, nor will they grieve. (29)”</a:t>
            </a:r>
          </a:p>
          <a:p>
            <a:pPr marL="0" indent="0" algn="r">
              <a:buNone/>
            </a:pPr>
            <a:r>
              <a:rPr lang="en-GB" dirty="0">
                <a:solidFill>
                  <a:srgbClr val="0070C0"/>
                </a:solidFill>
              </a:rPr>
              <a:t>Quran 2:62 in “The Quran: English Meanings and Notes” </a:t>
            </a:r>
          </a:p>
          <a:p>
            <a:pPr marL="0" indent="0" algn="r">
              <a:buNone/>
            </a:pPr>
            <a:r>
              <a:rPr lang="en-GB" dirty="0">
                <a:solidFill>
                  <a:srgbClr val="0070C0"/>
                </a:solidFill>
              </a:rPr>
              <a:t>by </a:t>
            </a:r>
            <a:r>
              <a:rPr lang="en-GB" dirty="0" err="1">
                <a:solidFill>
                  <a:srgbClr val="0070C0"/>
                </a:solidFill>
              </a:rPr>
              <a:t>Saheeh</a:t>
            </a:r>
            <a:r>
              <a:rPr lang="en-GB" dirty="0">
                <a:solidFill>
                  <a:srgbClr val="0070C0"/>
                </a:solidFill>
              </a:rPr>
              <a:t> International</a:t>
            </a:r>
          </a:p>
          <a:p>
            <a:r>
              <a:rPr lang="en-GB" dirty="0"/>
              <a:t>Use of the past tense deliberate</a:t>
            </a:r>
          </a:p>
          <a:p>
            <a:r>
              <a:rPr lang="en-GB" dirty="0"/>
              <a:t>See “Teaching Muslims religious intolerance” on my website</a:t>
            </a:r>
          </a:p>
        </p:txBody>
      </p:sp>
      <p:sp>
        <p:nvSpPr>
          <p:cNvPr id="4" name="TextBox 3">
            <a:extLst>
              <a:ext uri="{FF2B5EF4-FFF2-40B4-BE49-F238E27FC236}">
                <a16:creationId xmlns:a16="http://schemas.microsoft.com/office/drawing/2014/main" id="{E2567F1E-1661-487D-8768-074D3EFC0242}"/>
              </a:ext>
            </a:extLst>
          </p:cNvPr>
          <p:cNvSpPr txBox="1"/>
          <p:nvPr/>
        </p:nvSpPr>
        <p:spPr>
          <a:xfrm>
            <a:off x="947428" y="6057292"/>
            <a:ext cx="1080120" cy="369332"/>
          </a:xfrm>
          <a:prstGeom prst="rect">
            <a:avLst/>
          </a:prstGeom>
          <a:noFill/>
        </p:spPr>
        <p:txBody>
          <a:bodyPr wrap="square" rtlCol="0">
            <a:spAutoFit/>
          </a:bodyPr>
          <a:lstStyle/>
          <a:p>
            <a:r>
              <a:rPr lang="en-GB" dirty="0"/>
              <a:t>Slide </a:t>
            </a:r>
            <a:fld id="{B8D4D8F1-594F-4164-A7A5-512E320BA361}" type="slidenum">
              <a:rPr lang="en-GB"/>
              <a:t>45</a:t>
            </a:fld>
            <a:endParaRPr lang="en-GB" dirty="0"/>
          </a:p>
        </p:txBody>
      </p:sp>
    </p:spTree>
    <p:extLst>
      <p:ext uri="{BB962C8B-B14F-4D97-AF65-F5344CB8AC3E}">
        <p14:creationId xmlns:p14="http://schemas.microsoft.com/office/powerpoint/2010/main" val="20126683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193204"/>
            <a:ext cx="10972800" cy="1143000"/>
          </a:xfrm>
        </p:spPr>
        <p:txBody>
          <a:bodyPr>
            <a:normAutofit/>
          </a:bodyPr>
          <a:lstStyle/>
          <a:p>
            <a:r>
              <a:rPr lang="en-GB" sz="4000" dirty="0"/>
              <a:t>God arbitrates religious matters(1)</a:t>
            </a:r>
          </a:p>
        </p:txBody>
      </p:sp>
      <p:sp>
        <p:nvSpPr>
          <p:cNvPr id="3" name="Content Placeholder 2"/>
          <p:cNvSpPr>
            <a:spLocks noGrp="1"/>
          </p:cNvSpPr>
          <p:nvPr>
            <p:ph idx="1"/>
          </p:nvPr>
        </p:nvSpPr>
        <p:spPr>
          <a:xfrm>
            <a:off x="1055440" y="1520788"/>
            <a:ext cx="10117124" cy="4157816"/>
          </a:xfrm>
        </p:spPr>
        <p:txBody>
          <a:bodyPr>
            <a:normAutofit lnSpcReduction="10000"/>
          </a:bodyPr>
          <a:lstStyle/>
          <a:p>
            <a:pPr marL="0" indent="0">
              <a:buNone/>
            </a:pPr>
            <a:r>
              <a:rPr lang="en-GB" dirty="0">
                <a:solidFill>
                  <a:srgbClr val="FF0000"/>
                </a:solidFill>
              </a:rPr>
              <a:t>UNTO every community have We appointed [different] ways of worship, which they ought to observe. </a:t>
            </a:r>
          </a:p>
          <a:p>
            <a:pPr marL="0" indent="0">
              <a:buNone/>
            </a:pPr>
            <a:r>
              <a:rPr lang="en-GB" dirty="0"/>
              <a:t>Hence, [O believer,] do not let those [who follow ways other than thine] draw thee into disputes on this score, but summon [them all] unto thy Sustainer: for, behold, thou art</a:t>
            </a:r>
          </a:p>
          <a:p>
            <a:pPr marL="0" indent="0">
              <a:buNone/>
            </a:pPr>
            <a:r>
              <a:rPr lang="en-GB" dirty="0"/>
              <a:t>indeed on the right way. </a:t>
            </a:r>
          </a:p>
          <a:p>
            <a:pPr marL="0" indent="0">
              <a:buNone/>
            </a:pPr>
            <a:r>
              <a:rPr lang="en-GB" dirty="0">
                <a:solidFill>
                  <a:srgbClr val="FF0000"/>
                </a:solidFill>
              </a:rPr>
              <a:t>And if they [try to] argue with thee, say [only]: "God knows best what you are doing."</a:t>
            </a:r>
          </a:p>
          <a:p>
            <a:pPr marL="0" indent="0">
              <a:buNone/>
            </a:pPr>
            <a:r>
              <a:rPr lang="en-GB" dirty="0"/>
              <a:t>[For, indeed,] God will judge between you [all] on  Resurrection Day with regard to all on which you were wont to differ.</a:t>
            </a:r>
          </a:p>
        </p:txBody>
      </p:sp>
      <p:sp>
        <p:nvSpPr>
          <p:cNvPr id="4" name="TextBox 3"/>
          <p:cNvSpPr txBox="1"/>
          <p:nvPr/>
        </p:nvSpPr>
        <p:spPr>
          <a:xfrm>
            <a:off x="983432" y="6057292"/>
            <a:ext cx="1080120" cy="369332"/>
          </a:xfrm>
          <a:prstGeom prst="rect">
            <a:avLst/>
          </a:prstGeom>
          <a:noFill/>
        </p:spPr>
        <p:txBody>
          <a:bodyPr wrap="square" rtlCol="0">
            <a:spAutoFit/>
          </a:bodyPr>
          <a:lstStyle/>
          <a:p>
            <a:r>
              <a:rPr lang="en-GB" dirty="0"/>
              <a:t>Slide </a:t>
            </a:r>
            <a:fld id="{B8D4D8F1-594F-4164-A7A5-512E320BA361}" type="slidenum">
              <a:rPr lang="en-GB"/>
              <a:t>46</a:t>
            </a:fld>
            <a:endParaRPr lang="en-GB" dirty="0"/>
          </a:p>
        </p:txBody>
      </p:sp>
    </p:spTree>
    <p:extLst>
      <p:ext uri="{BB962C8B-B14F-4D97-AF65-F5344CB8AC3E}">
        <p14:creationId xmlns:p14="http://schemas.microsoft.com/office/powerpoint/2010/main" val="35263549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36207"/>
            <a:ext cx="10972800" cy="1143000"/>
          </a:xfrm>
        </p:spPr>
        <p:txBody>
          <a:bodyPr>
            <a:normAutofit/>
          </a:bodyPr>
          <a:lstStyle/>
          <a:p>
            <a:r>
              <a:rPr lang="en-GB" sz="4000" dirty="0"/>
              <a:t>God arbitrates religious matters(2)</a:t>
            </a:r>
          </a:p>
        </p:txBody>
      </p:sp>
      <p:sp>
        <p:nvSpPr>
          <p:cNvPr id="3" name="Content Placeholder 2"/>
          <p:cNvSpPr>
            <a:spLocks noGrp="1"/>
          </p:cNvSpPr>
          <p:nvPr>
            <p:ph idx="1"/>
          </p:nvPr>
        </p:nvSpPr>
        <p:spPr>
          <a:xfrm>
            <a:off x="1091444" y="1484784"/>
            <a:ext cx="10081120" cy="4389120"/>
          </a:xfrm>
        </p:spPr>
        <p:txBody>
          <a:bodyPr>
            <a:normAutofit/>
          </a:bodyPr>
          <a:lstStyle/>
          <a:p>
            <a:pPr marL="0" indent="0">
              <a:buNone/>
            </a:pPr>
            <a:r>
              <a:rPr lang="en-GB" dirty="0"/>
              <a:t>Dost thou not know that God knows all that occurs in heaven as well as on earth? All this, behold, is in [God's] record: verily, [to know] all this is easy for God.</a:t>
            </a:r>
          </a:p>
          <a:p>
            <a:pPr marL="0" indent="0">
              <a:buNone/>
            </a:pPr>
            <a:r>
              <a:rPr lang="en-GB" dirty="0"/>
              <a:t>And yet, they [who claim to believe in Him often] worship [other beings or forces] beside God - something for which He has never bestowed any warrant from on high, and [of the reality] whereof they cannot have any knowledge: </a:t>
            </a:r>
            <a:r>
              <a:rPr lang="en-GB" dirty="0">
                <a:solidFill>
                  <a:srgbClr val="FF0000"/>
                </a:solidFill>
              </a:rPr>
              <a:t>and such evildoers shall have none to succour them [on Judgment Day].</a:t>
            </a:r>
          </a:p>
          <a:p>
            <a:pPr marL="0" indent="0" algn="r">
              <a:buNone/>
            </a:pPr>
            <a:r>
              <a:rPr lang="en-GB" dirty="0">
                <a:solidFill>
                  <a:srgbClr val="0070C0"/>
                </a:solidFill>
              </a:rPr>
              <a:t>Quran 22:67-71 Muhammad Asad </a:t>
            </a:r>
          </a:p>
          <a:p>
            <a:pPr marL="0" indent="0">
              <a:buNone/>
            </a:pPr>
            <a:endParaRPr lang="en-GB" dirty="0"/>
          </a:p>
        </p:txBody>
      </p:sp>
      <p:sp>
        <p:nvSpPr>
          <p:cNvPr id="4" name="TextBox 3"/>
          <p:cNvSpPr txBox="1"/>
          <p:nvPr/>
        </p:nvSpPr>
        <p:spPr>
          <a:xfrm>
            <a:off x="983432" y="6057292"/>
            <a:ext cx="1080120" cy="369332"/>
          </a:xfrm>
          <a:prstGeom prst="rect">
            <a:avLst/>
          </a:prstGeom>
          <a:noFill/>
        </p:spPr>
        <p:txBody>
          <a:bodyPr wrap="square" rtlCol="0">
            <a:spAutoFit/>
          </a:bodyPr>
          <a:lstStyle/>
          <a:p>
            <a:r>
              <a:rPr lang="en-GB" dirty="0"/>
              <a:t>Slide </a:t>
            </a:r>
            <a:fld id="{B8D4D8F1-594F-4164-A7A5-512E320BA361}" type="slidenum">
              <a:rPr lang="en-GB"/>
              <a:t>47</a:t>
            </a:fld>
            <a:endParaRPr lang="en-GB" dirty="0"/>
          </a:p>
        </p:txBody>
      </p:sp>
    </p:spTree>
    <p:extLst>
      <p:ext uri="{BB962C8B-B14F-4D97-AF65-F5344CB8AC3E}">
        <p14:creationId xmlns:p14="http://schemas.microsoft.com/office/powerpoint/2010/main" val="38421330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612" y="1952836"/>
            <a:ext cx="6201888" cy="1362456"/>
          </a:xfrm>
        </p:spPr>
        <p:txBody>
          <a:bodyPr/>
          <a:lstStyle/>
          <a:p>
            <a:r>
              <a:rPr lang="en-GB" dirty="0"/>
              <a:t>Belief component</a:t>
            </a:r>
          </a:p>
        </p:txBody>
      </p:sp>
      <p:sp>
        <p:nvSpPr>
          <p:cNvPr id="3" name="Text Placeholder 2"/>
          <p:cNvSpPr>
            <a:spLocks noGrp="1"/>
          </p:cNvSpPr>
          <p:nvPr>
            <p:ph type="body" idx="1"/>
          </p:nvPr>
        </p:nvSpPr>
        <p:spPr>
          <a:xfrm>
            <a:off x="3107668" y="3465004"/>
            <a:ext cx="5385404" cy="796344"/>
          </a:xfrm>
        </p:spPr>
        <p:txBody>
          <a:bodyPr>
            <a:normAutofit/>
          </a:bodyPr>
          <a:lstStyle/>
          <a:p>
            <a:r>
              <a:rPr lang="en-GB" sz="4000" dirty="0"/>
              <a:t>Individual responsibility</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48</a:t>
            </a:fld>
            <a:endParaRPr lang="en-GB" dirty="0"/>
          </a:p>
        </p:txBody>
      </p:sp>
    </p:spTree>
    <p:extLst>
      <p:ext uri="{BB962C8B-B14F-4D97-AF65-F5344CB8AC3E}">
        <p14:creationId xmlns:p14="http://schemas.microsoft.com/office/powerpoint/2010/main" val="33939094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56989"/>
            <a:ext cx="10972800" cy="1143000"/>
          </a:xfrm>
        </p:spPr>
        <p:txBody>
          <a:bodyPr/>
          <a:lstStyle/>
          <a:p>
            <a:r>
              <a:rPr lang="en-GB" dirty="0"/>
              <a:t>Individual responsibility (1)</a:t>
            </a:r>
          </a:p>
        </p:txBody>
      </p:sp>
      <p:sp>
        <p:nvSpPr>
          <p:cNvPr id="3" name="Content Placeholder 2"/>
          <p:cNvSpPr>
            <a:spLocks noGrp="1"/>
          </p:cNvSpPr>
          <p:nvPr>
            <p:ph idx="1"/>
          </p:nvPr>
        </p:nvSpPr>
        <p:spPr>
          <a:xfrm>
            <a:off x="1057342" y="1399989"/>
            <a:ext cx="10079218" cy="4389120"/>
          </a:xfrm>
        </p:spPr>
        <p:txBody>
          <a:bodyPr>
            <a:normAutofit/>
          </a:bodyPr>
          <a:lstStyle/>
          <a:p>
            <a:pPr marL="0" indent="0">
              <a:buNone/>
            </a:pPr>
            <a:r>
              <a:rPr lang="en-GB" dirty="0">
                <a:solidFill>
                  <a:srgbClr val="FF0000"/>
                </a:solidFill>
              </a:rPr>
              <a:t>AND NO BEARER of burdens shall be made to bear another's burden;</a:t>
            </a:r>
            <a:r>
              <a:rPr lang="en-GB" b="1" dirty="0">
                <a:solidFill>
                  <a:srgbClr val="FF0000"/>
                </a:solidFill>
              </a:rPr>
              <a:t> </a:t>
            </a:r>
            <a:r>
              <a:rPr lang="en-GB" dirty="0"/>
              <a:t>and if one weighed down by his load calls upon [another] to help him carry it, nothing thereof may be carried [by that other], even if it he one's near of kin.</a:t>
            </a:r>
            <a:endParaRPr lang="en-GB" b="1" dirty="0"/>
          </a:p>
          <a:p>
            <a:pPr marL="0" indent="0">
              <a:buNone/>
            </a:pPr>
            <a:r>
              <a:rPr lang="en-GB" dirty="0"/>
              <a:t>Hence, thou canst [truly] warn only those who stand in awe of their Sustainer although He is beyond the reach of their perception,</a:t>
            </a:r>
            <a:r>
              <a:rPr lang="en-GB" b="1" dirty="0"/>
              <a:t> </a:t>
            </a:r>
            <a:r>
              <a:rPr lang="en-GB" dirty="0"/>
              <a:t>and are constant in prayer, and [know that] whoever grows in purity, attains to purity but for the good of his own self, and (that] with God is all journeys' end.</a:t>
            </a:r>
            <a:r>
              <a:rPr lang="en-GB" dirty="0">
                <a:solidFill>
                  <a:srgbClr val="0070C0"/>
                </a:solidFill>
              </a:rPr>
              <a:t> </a:t>
            </a:r>
            <a:endParaRPr lang="en-GB" dirty="0"/>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49</a:t>
            </a:fld>
            <a:endParaRPr lang="en-GB" dirty="0"/>
          </a:p>
        </p:txBody>
      </p:sp>
    </p:spTree>
    <p:extLst>
      <p:ext uri="{BB962C8B-B14F-4D97-AF65-F5344CB8AC3E}">
        <p14:creationId xmlns:p14="http://schemas.microsoft.com/office/powerpoint/2010/main" val="2304174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A3276-DBA3-47D2-B2A0-DC893BF63FC7}"/>
              </a:ext>
            </a:extLst>
          </p:cNvPr>
          <p:cNvSpPr>
            <a:spLocks noGrp="1"/>
          </p:cNvSpPr>
          <p:nvPr>
            <p:ph type="title"/>
          </p:nvPr>
        </p:nvSpPr>
        <p:spPr>
          <a:xfrm>
            <a:off x="1055440" y="251356"/>
            <a:ext cx="10972800" cy="1143000"/>
          </a:xfrm>
        </p:spPr>
        <p:txBody>
          <a:bodyPr>
            <a:normAutofit/>
          </a:bodyPr>
          <a:lstStyle/>
          <a:p>
            <a:r>
              <a:rPr lang="en-GB" dirty="0"/>
              <a:t>Conflict with Jews at end of time</a:t>
            </a:r>
          </a:p>
        </p:txBody>
      </p:sp>
      <p:sp>
        <p:nvSpPr>
          <p:cNvPr id="3" name="Content Placeholder 2">
            <a:extLst>
              <a:ext uri="{FF2B5EF4-FFF2-40B4-BE49-F238E27FC236}">
                <a16:creationId xmlns:a16="http://schemas.microsoft.com/office/drawing/2014/main" id="{1CFA8D1A-5CD4-4476-9FA2-F19E440D254C}"/>
              </a:ext>
            </a:extLst>
          </p:cNvPr>
          <p:cNvSpPr>
            <a:spLocks noGrp="1"/>
          </p:cNvSpPr>
          <p:nvPr>
            <p:ph idx="1"/>
          </p:nvPr>
        </p:nvSpPr>
        <p:spPr>
          <a:xfrm>
            <a:off x="1055440" y="1772816"/>
            <a:ext cx="10081120" cy="3545748"/>
          </a:xfrm>
        </p:spPr>
        <p:txBody>
          <a:bodyPr/>
          <a:lstStyle/>
          <a:p>
            <a:pPr marL="0" indent="0">
              <a:buNone/>
            </a:pPr>
            <a:r>
              <a:rPr lang="en-US" dirty="0"/>
              <a:t>Allah's Apostle said, </a:t>
            </a:r>
          </a:p>
          <a:p>
            <a:pPr marL="0" indent="0">
              <a:buNone/>
            </a:pPr>
            <a:r>
              <a:rPr lang="en-US" dirty="0"/>
              <a:t>"The Hour will not be established until you fight with the Jews, and the stone behind which a Jew will be hiding will say: </a:t>
            </a:r>
          </a:p>
          <a:p>
            <a:pPr marL="0" indent="0">
              <a:buNone/>
            </a:pPr>
            <a:r>
              <a:rPr lang="en-US" dirty="0"/>
              <a:t>"O Muslim! There is a Jew hiding behind me, so kill him." </a:t>
            </a:r>
          </a:p>
          <a:p>
            <a:pPr marL="0" indent="0">
              <a:buNone/>
            </a:pPr>
            <a:endParaRPr lang="en-GB" dirty="0"/>
          </a:p>
          <a:p>
            <a:pPr marL="0" indent="0" algn="r">
              <a:buNone/>
            </a:pPr>
            <a:r>
              <a:rPr lang="en-US" dirty="0">
                <a:solidFill>
                  <a:srgbClr val="0070C0"/>
                </a:solidFill>
              </a:rPr>
              <a:t>Bukhari Volume 4, Book 52, Number 177</a:t>
            </a:r>
          </a:p>
          <a:p>
            <a:pPr marL="0" indent="0">
              <a:buNone/>
            </a:pPr>
            <a:endParaRPr lang="en-GB" dirty="0"/>
          </a:p>
        </p:txBody>
      </p:sp>
      <p:sp>
        <p:nvSpPr>
          <p:cNvPr id="4" name="TextBox 3">
            <a:extLst>
              <a:ext uri="{FF2B5EF4-FFF2-40B4-BE49-F238E27FC236}">
                <a16:creationId xmlns:a16="http://schemas.microsoft.com/office/drawing/2014/main" id="{5F0B4BE3-2396-4437-BF0E-6D45F14065AB}"/>
              </a:ext>
            </a:extLst>
          </p:cNvPr>
          <p:cNvSpPr txBox="1"/>
          <p:nvPr/>
        </p:nvSpPr>
        <p:spPr>
          <a:xfrm>
            <a:off x="947428" y="6057292"/>
            <a:ext cx="1080120" cy="369332"/>
          </a:xfrm>
          <a:prstGeom prst="rect">
            <a:avLst/>
          </a:prstGeom>
          <a:noFill/>
        </p:spPr>
        <p:txBody>
          <a:bodyPr wrap="square" rtlCol="0">
            <a:spAutoFit/>
          </a:bodyPr>
          <a:lstStyle/>
          <a:p>
            <a:r>
              <a:rPr lang="en-GB" dirty="0"/>
              <a:t>Slide </a:t>
            </a:r>
            <a:fld id="{B8D4D8F1-594F-4164-A7A5-512E320BA361}" type="slidenum">
              <a:rPr lang="en-GB"/>
              <a:t>5</a:t>
            </a:fld>
            <a:endParaRPr lang="en-GB" dirty="0"/>
          </a:p>
        </p:txBody>
      </p:sp>
    </p:spTree>
    <p:extLst>
      <p:ext uri="{BB962C8B-B14F-4D97-AF65-F5344CB8AC3E}">
        <p14:creationId xmlns:p14="http://schemas.microsoft.com/office/powerpoint/2010/main" val="19188387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436" y="251356"/>
            <a:ext cx="10972800" cy="1143000"/>
          </a:xfrm>
        </p:spPr>
        <p:txBody>
          <a:bodyPr/>
          <a:lstStyle/>
          <a:p>
            <a:r>
              <a:rPr lang="en-GB" dirty="0"/>
              <a:t>Individual responsibility (2)</a:t>
            </a:r>
          </a:p>
        </p:txBody>
      </p:sp>
      <p:sp>
        <p:nvSpPr>
          <p:cNvPr id="3" name="Content Placeholder 2"/>
          <p:cNvSpPr>
            <a:spLocks noGrp="1"/>
          </p:cNvSpPr>
          <p:nvPr>
            <p:ph idx="1"/>
          </p:nvPr>
        </p:nvSpPr>
        <p:spPr>
          <a:xfrm>
            <a:off x="1091444" y="1476106"/>
            <a:ext cx="10045116" cy="3905788"/>
          </a:xfrm>
        </p:spPr>
        <p:txBody>
          <a:bodyPr>
            <a:normAutofit/>
          </a:bodyPr>
          <a:lstStyle/>
          <a:p>
            <a:pPr marL="0" indent="0">
              <a:buNone/>
            </a:pPr>
            <a:r>
              <a:rPr lang="en-GB" dirty="0"/>
              <a:t>For [thus it is:] the blind and the seeing are not equal; nor are the depths of darkness and the light; nor the [cooling) shade and the scorching heat: and neither are equal the living and the dead [of heart].</a:t>
            </a:r>
          </a:p>
          <a:p>
            <a:pPr marL="0" indent="0">
              <a:buNone/>
            </a:pPr>
            <a:r>
              <a:rPr lang="en-GB" dirty="0"/>
              <a:t>Behold, [O Muhammad] God can make hear whomever He wills, whereas thou canst not make hear such as are [dead of heart like the dead] in their graves: </a:t>
            </a:r>
            <a:r>
              <a:rPr lang="en-GB" dirty="0">
                <a:solidFill>
                  <a:srgbClr val="FF0000"/>
                </a:solidFill>
              </a:rPr>
              <a:t>thou art nothing but a warner.</a:t>
            </a:r>
          </a:p>
          <a:p>
            <a:pPr marL="0" indent="0" algn="r">
              <a:buNone/>
            </a:pPr>
            <a:r>
              <a:rPr lang="en-GB" dirty="0">
                <a:solidFill>
                  <a:srgbClr val="0070C0"/>
                </a:solidFill>
              </a:rPr>
              <a:t>Quran 35:18-23 Muhammad Asad</a:t>
            </a:r>
            <a:endParaRPr lang="en-GB" dirty="0"/>
          </a:p>
        </p:txBody>
      </p:sp>
      <p:sp>
        <p:nvSpPr>
          <p:cNvPr id="4" name="TextBox 3"/>
          <p:cNvSpPr txBox="1"/>
          <p:nvPr/>
        </p:nvSpPr>
        <p:spPr>
          <a:xfrm>
            <a:off x="1019436" y="6021288"/>
            <a:ext cx="1080120" cy="369332"/>
          </a:xfrm>
          <a:prstGeom prst="rect">
            <a:avLst/>
          </a:prstGeom>
          <a:noFill/>
        </p:spPr>
        <p:txBody>
          <a:bodyPr wrap="square" rtlCol="0">
            <a:spAutoFit/>
          </a:bodyPr>
          <a:lstStyle/>
          <a:p>
            <a:r>
              <a:rPr lang="en-GB" dirty="0"/>
              <a:t>Slide </a:t>
            </a:r>
            <a:fld id="{B8D4D8F1-594F-4164-A7A5-512E320BA361}" type="slidenum">
              <a:rPr lang="en-GB"/>
              <a:t>50</a:t>
            </a:fld>
            <a:endParaRPr lang="en-GB" dirty="0"/>
          </a:p>
        </p:txBody>
      </p:sp>
    </p:spTree>
    <p:extLst>
      <p:ext uri="{BB962C8B-B14F-4D97-AF65-F5344CB8AC3E}">
        <p14:creationId xmlns:p14="http://schemas.microsoft.com/office/powerpoint/2010/main" val="7684189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612" y="1952836"/>
            <a:ext cx="6201888" cy="1362456"/>
          </a:xfrm>
        </p:spPr>
        <p:txBody>
          <a:bodyPr/>
          <a:lstStyle/>
          <a:p>
            <a:r>
              <a:rPr lang="en-GB" dirty="0"/>
              <a:t>Belief component</a:t>
            </a:r>
          </a:p>
        </p:txBody>
      </p:sp>
      <p:sp>
        <p:nvSpPr>
          <p:cNvPr id="3" name="Text Placeholder 2"/>
          <p:cNvSpPr>
            <a:spLocks noGrp="1"/>
          </p:cNvSpPr>
          <p:nvPr>
            <p:ph type="body" idx="1"/>
          </p:nvPr>
        </p:nvSpPr>
        <p:spPr>
          <a:xfrm>
            <a:off x="2042744" y="3645024"/>
            <a:ext cx="8002088" cy="796344"/>
          </a:xfrm>
        </p:spPr>
        <p:txBody>
          <a:bodyPr>
            <a:normAutofit/>
          </a:bodyPr>
          <a:lstStyle/>
          <a:p>
            <a:r>
              <a:rPr lang="en-GB" sz="4000" dirty="0"/>
              <a:t>Apostasy is between you and God</a:t>
            </a:r>
          </a:p>
        </p:txBody>
      </p:sp>
      <p:sp>
        <p:nvSpPr>
          <p:cNvPr id="4" name="TextBox 3"/>
          <p:cNvSpPr txBox="1"/>
          <p:nvPr/>
        </p:nvSpPr>
        <p:spPr>
          <a:xfrm>
            <a:off x="999681" y="5985284"/>
            <a:ext cx="1080120" cy="369332"/>
          </a:xfrm>
          <a:prstGeom prst="rect">
            <a:avLst/>
          </a:prstGeom>
          <a:noFill/>
        </p:spPr>
        <p:txBody>
          <a:bodyPr wrap="square" rtlCol="0">
            <a:spAutoFit/>
          </a:bodyPr>
          <a:lstStyle/>
          <a:p>
            <a:r>
              <a:rPr lang="en-GB" dirty="0"/>
              <a:t>Slide </a:t>
            </a:r>
            <a:fld id="{B8D4D8F1-594F-4164-A7A5-512E320BA361}" type="slidenum">
              <a:rPr lang="en-GB"/>
              <a:t>51</a:t>
            </a:fld>
            <a:endParaRPr lang="en-GB" dirty="0"/>
          </a:p>
        </p:txBody>
      </p:sp>
    </p:spTree>
    <p:extLst>
      <p:ext uri="{BB962C8B-B14F-4D97-AF65-F5344CB8AC3E}">
        <p14:creationId xmlns:p14="http://schemas.microsoft.com/office/powerpoint/2010/main" val="2624008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10972800" cy="1143000"/>
          </a:xfrm>
        </p:spPr>
        <p:txBody>
          <a:bodyPr/>
          <a:lstStyle/>
          <a:p>
            <a:r>
              <a:rPr lang="en-GB" dirty="0"/>
              <a:t>Abandoning Islam is a sin (1)</a:t>
            </a:r>
          </a:p>
        </p:txBody>
      </p:sp>
      <p:sp>
        <p:nvSpPr>
          <p:cNvPr id="3" name="Content Placeholder 2"/>
          <p:cNvSpPr>
            <a:spLocks noGrp="1"/>
          </p:cNvSpPr>
          <p:nvPr>
            <p:ph idx="1"/>
          </p:nvPr>
        </p:nvSpPr>
        <p:spPr>
          <a:xfrm>
            <a:off x="1082955" y="1561695"/>
            <a:ext cx="10053605" cy="2839413"/>
          </a:xfrm>
        </p:spPr>
        <p:txBody>
          <a:bodyPr/>
          <a:lstStyle/>
          <a:p>
            <a:pPr marL="0" indent="0">
              <a:buNone/>
            </a:pPr>
            <a:r>
              <a:rPr lang="en-GB" dirty="0"/>
              <a:t>Would you, perchance, ask of the Apostle who has been sent unto you what was asked aforetime of Moses? </a:t>
            </a:r>
          </a:p>
          <a:p>
            <a:pPr marL="0" indent="0">
              <a:buNone/>
            </a:pPr>
            <a:r>
              <a:rPr lang="en-GB" dirty="0">
                <a:solidFill>
                  <a:srgbClr val="FF0000"/>
                </a:solidFill>
              </a:rPr>
              <a:t>But whoever chooses to deny the [evidence of the] truth, instead of believing in it, has already strayed from the right path.</a:t>
            </a:r>
          </a:p>
          <a:p>
            <a:pPr marL="0" indent="0" algn="r">
              <a:buNone/>
            </a:pPr>
            <a:r>
              <a:rPr lang="en-GB" dirty="0">
                <a:solidFill>
                  <a:srgbClr val="0070C0"/>
                </a:solidFill>
              </a:rPr>
              <a:t>Quran 2:108 Muhammad Asad</a:t>
            </a:r>
            <a:endParaRPr lang="en-GB" dirty="0"/>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52</a:t>
            </a:fld>
            <a:endParaRPr lang="en-GB" dirty="0"/>
          </a:p>
        </p:txBody>
      </p:sp>
    </p:spTree>
    <p:extLst>
      <p:ext uri="{BB962C8B-B14F-4D97-AF65-F5344CB8AC3E}">
        <p14:creationId xmlns:p14="http://schemas.microsoft.com/office/powerpoint/2010/main" val="6676712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10972800" cy="1143000"/>
          </a:xfrm>
        </p:spPr>
        <p:txBody>
          <a:bodyPr>
            <a:normAutofit/>
          </a:bodyPr>
          <a:lstStyle/>
          <a:p>
            <a:r>
              <a:rPr lang="en-GB" dirty="0"/>
              <a:t>Abandoning Islam is a sin (2)</a:t>
            </a:r>
          </a:p>
        </p:txBody>
      </p:sp>
      <p:sp>
        <p:nvSpPr>
          <p:cNvPr id="3" name="Content Placeholder 2"/>
          <p:cNvSpPr>
            <a:spLocks noGrp="1"/>
          </p:cNvSpPr>
          <p:nvPr>
            <p:ph idx="1"/>
          </p:nvPr>
        </p:nvSpPr>
        <p:spPr>
          <a:xfrm>
            <a:off x="1091444" y="1484784"/>
            <a:ext cx="10045116" cy="3528392"/>
          </a:xfrm>
        </p:spPr>
        <p:txBody>
          <a:bodyPr>
            <a:noAutofit/>
          </a:bodyPr>
          <a:lstStyle/>
          <a:p>
            <a:pPr marL="0" indent="0">
              <a:buNone/>
            </a:pPr>
            <a:r>
              <a:rPr lang="en-GB" sz="2000" dirty="0"/>
              <a:t>They will ask thee about fighting in the sacred month. Say: "Fighting in it is an awesome thing; but turning men away from the path of God and denying Him, and [turning them away from] the Inviolable House of Worship and expelling its people therefrom - [all this] is yet more awesome in the sight of God, since oppression is more awesome than killing.“ [Your enemies] will not cease to fight against you till they have turned you away from your faith, if they can. </a:t>
            </a:r>
          </a:p>
          <a:p>
            <a:pPr marL="0" indent="0">
              <a:buNone/>
            </a:pPr>
            <a:r>
              <a:rPr lang="en-GB" sz="2000" dirty="0">
                <a:solidFill>
                  <a:srgbClr val="FF0000"/>
                </a:solidFill>
              </a:rPr>
              <a:t>But if any of you should turn away from his faith and die as a denier of the truth - these it is whose works will go for nought in this world and in the life to come; and these it is who are destined for the fire, therein to abide.</a:t>
            </a:r>
          </a:p>
          <a:p>
            <a:pPr marL="0" indent="0" algn="r">
              <a:buNone/>
            </a:pPr>
            <a:r>
              <a:rPr lang="en-GB" sz="2000" dirty="0">
                <a:solidFill>
                  <a:srgbClr val="0070C0"/>
                </a:solidFill>
              </a:rPr>
              <a:t>Quran 2:217 Muhammad Asad</a:t>
            </a:r>
            <a:endParaRPr lang="en-GB" sz="2000" dirty="0"/>
          </a:p>
          <a:p>
            <a:pPr marL="0" indent="0">
              <a:buNone/>
            </a:pPr>
            <a:endParaRPr lang="en-GB" sz="2000" dirty="0"/>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53</a:t>
            </a:fld>
            <a:endParaRPr lang="en-GB" dirty="0"/>
          </a:p>
        </p:txBody>
      </p:sp>
    </p:spTree>
    <p:extLst>
      <p:ext uri="{BB962C8B-B14F-4D97-AF65-F5344CB8AC3E}">
        <p14:creationId xmlns:p14="http://schemas.microsoft.com/office/powerpoint/2010/main" val="116399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10972800" cy="1143000"/>
          </a:xfrm>
        </p:spPr>
        <p:txBody>
          <a:bodyPr>
            <a:normAutofit/>
          </a:bodyPr>
          <a:lstStyle/>
          <a:p>
            <a:r>
              <a:rPr lang="en-GB" sz="4000" dirty="0"/>
              <a:t>Quranic earthly penalty for apostasy?</a:t>
            </a:r>
          </a:p>
        </p:txBody>
      </p:sp>
      <p:sp>
        <p:nvSpPr>
          <p:cNvPr id="3" name="Content Placeholder 2"/>
          <p:cNvSpPr>
            <a:spLocks noGrp="1"/>
          </p:cNvSpPr>
          <p:nvPr>
            <p:ph idx="1"/>
          </p:nvPr>
        </p:nvSpPr>
        <p:spPr>
          <a:xfrm>
            <a:off x="1091444" y="1520788"/>
            <a:ext cx="10081120" cy="2736304"/>
          </a:xfrm>
        </p:spPr>
        <p:txBody>
          <a:bodyPr/>
          <a:lstStyle/>
          <a:p>
            <a:r>
              <a:rPr lang="en-GB" dirty="0"/>
              <a:t>God will make apostates’ lives go badly.</a:t>
            </a:r>
          </a:p>
          <a:p>
            <a:r>
              <a:rPr lang="en-GB" dirty="0"/>
              <a:t>God will judge them in the hereafter.</a:t>
            </a:r>
          </a:p>
          <a:p>
            <a:r>
              <a:rPr lang="en-GB" dirty="0"/>
              <a:t>Quran is silent on any punishment by other people.</a:t>
            </a:r>
          </a:p>
          <a:p>
            <a:r>
              <a:rPr lang="en-GB" dirty="0"/>
              <a:t>Verses sometimes cited to justify earthly punishment such as Quran 5:33 are mis-applied.</a:t>
            </a:r>
          </a:p>
        </p:txBody>
      </p:sp>
      <p:sp>
        <p:nvSpPr>
          <p:cNvPr id="4" name="TextBox 3"/>
          <p:cNvSpPr txBox="1"/>
          <p:nvPr/>
        </p:nvSpPr>
        <p:spPr>
          <a:xfrm>
            <a:off x="983432" y="6036340"/>
            <a:ext cx="1080120" cy="369332"/>
          </a:xfrm>
          <a:prstGeom prst="rect">
            <a:avLst/>
          </a:prstGeom>
          <a:noFill/>
        </p:spPr>
        <p:txBody>
          <a:bodyPr wrap="square" rtlCol="0">
            <a:spAutoFit/>
          </a:bodyPr>
          <a:lstStyle/>
          <a:p>
            <a:r>
              <a:rPr lang="en-GB" dirty="0"/>
              <a:t>Slide </a:t>
            </a:r>
            <a:fld id="{B8D4D8F1-594F-4164-A7A5-512E320BA361}" type="slidenum">
              <a:rPr lang="en-GB"/>
              <a:t>54</a:t>
            </a:fld>
            <a:endParaRPr lang="en-GB" dirty="0"/>
          </a:p>
        </p:txBody>
      </p:sp>
    </p:spTree>
    <p:extLst>
      <p:ext uri="{BB962C8B-B14F-4D97-AF65-F5344CB8AC3E}">
        <p14:creationId xmlns:p14="http://schemas.microsoft.com/office/powerpoint/2010/main" val="30447159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51356"/>
            <a:ext cx="10972800" cy="1143000"/>
          </a:xfrm>
        </p:spPr>
        <p:txBody>
          <a:bodyPr/>
          <a:lstStyle/>
          <a:p>
            <a:r>
              <a:rPr lang="en-GB" dirty="0"/>
              <a:t>Quran 5:33-34</a:t>
            </a:r>
          </a:p>
        </p:txBody>
      </p:sp>
      <p:sp>
        <p:nvSpPr>
          <p:cNvPr id="3" name="Content Placeholder 2"/>
          <p:cNvSpPr>
            <a:spLocks noGrp="1"/>
          </p:cNvSpPr>
          <p:nvPr>
            <p:ph idx="1"/>
          </p:nvPr>
        </p:nvSpPr>
        <p:spPr>
          <a:xfrm>
            <a:off x="1055440" y="1484784"/>
            <a:ext cx="10081120" cy="4389120"/>
          </a:xfrm>
        </p:spPr>
        <p:txBody>
          <a:bodyPr>
            <a:normAutofit lnSpcReduction="10000"/>
          </a:bodyPr>
          <a:lstStyle/>
          <a:p>
            <a:pPr marL="0" indent="0">
              <a:buNone/>
            </a:pPr>
            <a:r>
              <a:rPr lang="en-GB" dirty="0"/>
              <a:t>It is but a just recompense for those who </a:t>
            </a:r>
            <a:r>
              <a:rPr lang="en-GB" dirty="0">
                <a:solidFill>
                  <a:srgbClr val="FF0000"/>
                </a:solidFill>
              </a:rPr>
              <a:t>make war </a:t>
            </a:r>
            <a:r>
              <a:rPr lang="en-GB" dirty="0"/>
              <a:t>on God and His apostle, and endeavour to spread corruption on earth, that they are being </a:t>
            </a:r>
            <a:r>
              <a:rPr lang="en-GB" dirty="0">
                <a:solidFill>
                  <a:srgbClr val="FF0000"/>
                </a:solidFill>
              </a:rPr>
              <a:t>slain</a:t>
            </a:r>
            <a:r>
              <a:rPr lang="en-GB" dirty="0"/>
              <a:t> in great numbers, or </a:t>
            </a:r>
            <a:r>
              <a:rPr lang="en-GB" dirty="0">
                <a:solidFill>
                  <a:srgbClr val="FF0000"/>
                </a:solidFill>
              </a:rPr>
              <a:t>crucified</a:t>
            </a:r>
            <a:r>
              <a:rPr lang="en-GB" dirty="0"/>
              <a:t> in great numbers, or have, in result of their perverseness, their </a:t>
            </a:r>
            <a:r>
              <a:rPr lang="en-GB" dirty="0">
                <a:solidFill>
                  <a:srgbClr val="FF0000"/>
                </a:solidFill>
              </a:rPr>
              <a:t>hands and feet cut off</a:t>
            </a:r>
            <a:r>
              <a:rPr lang="en-GB" dirty="0"/>
              <a:t> in great numbers, or are being [entirely] </a:t>
            </a:r>
            <a:r>
              <a:rPr lang="en-GB" dirty="0">
                <a:solidFill>
                  <a:srgbClr val="FF0000"/>
                </a:solidFill>
              </a:rPr>
              <a:t>banished</a:t>
            </a:r>
            <a:r>
              <a:rPr lang="en-GB" dirty="0"/>
              <a:t> from [the face of] the earth: such is their ignominy in this world. But in the life to come [yet more] awesome suffering awaits them – save for such [of them] as repent ere you [O believers] become more powerful than they: for you must know that God is much-forgiving, a dispenser of grace.</a:t>
            </a:r>
          </a:p>
          <a:p>
            <a:pPr marL="0" indent="0" algn="r">
              <a:buNone/>
            </a:pPr>
            <a:r>
              <a:rPr lang="en-GB" sz="2800" dirty="0">
                <a:solidFill>
                  <a:srgbClr val="0070C0"/>
                </a:solidFill>
              </a:rPr>
              <a:t>Muhammad Asad</a:t>
            </a:r>
            <a:endParaRPr lang="en-GB" dirty="0"/>
          </a:p>
          <a:p>
            <a:pPr marL="0" indent="0">
              <a:buNone/>
            </a:pPr>
            <a:endParaRPr lang="en-GB" dirty="0"/>
          </a:p>
        </p:txBody>
      </p:sp>
      <p:sp>
        <p:nvSpPr>
          <p:cNvPr id="4" name="TextBox 3"/>
          <p:cNvSpPr txBox="1"/>
          <p:nvPr/>
        </p:nvSpPr>
        <p:spPr>
          <a:xfrm>
            <a:off x="983432" y="6057292"/>
            <a:ext cx="1080120" cy="369332"/>
          </a:xfrm>
          <a:prstGeom prst="rect">
            <a:avLst/>
          </a:prstGeom>
          <a:noFill/>
        </p:spPr>
        <p:txBody>
          <a:bodyPr wrap="square" rtlCol="0">
            <a:spAutoFit/>
          </a:bodyPr>
          <a:lstStyle/>
          <a:p>
            <a:r>
              <a:rPr lang="en-GB" dirty="0"/>
              <a:t>Slide </a:t>
            </a:r>
            <a:fld id="{B8D4D8F1-594F-4164-A7A5-512E320BA361}" type="slidenum">
              <a:rPr lang="en-GB"/>
              <a:t>55</a:t>
            </a:fld>
            <a:endParaRPr lang="en-GB" dirty="0"/>
          </a:p>
        </p:txBody>
      </p:sp>
    </p:spTree>
    <p:extLst>
      <p:ext uri="{BB962C8B-B14F-4D97-AF65-F5344CB8AC3E}">
        <p14:creationId xmlns:p14="http://schemas.microsoft.com/office/powerpoint/2010/main" val="34589115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51356"/>
            <a:ext cx="10972800" cy="1143000"/>
          </a:xfrm>
        </p:spPr>
        <p:txBody>
          <a:bodyPr/>
          <a:lstStyle/>
          <a:p>
            <a:r>
              <a:rPr lang="en-GB" dirty="0"/>
              <a:t>Penalties from Hadith? (1)</a:t>
            </a:r>
          </a:p>
        </p:txBody>
      </p:sp>
      <p:sp>
        <p:nvSpPr>
          <p:cNvPr id="3" name="Content Placeholder 2"/>
          <p:cNvSpPr>
            <a:spLocks noGrp="1"/>
          </p:cNvSpPr>
          <p:nvPr>
            <p:ph idx="1"/>
          </p:nvPr>
        </p:nvSpPr>
        <p:spPr>
          <a:xfrm>
            <a:off x="1055440" y="1394356"/>
            <a:ext cx="10081120" cy="3798840"/>
          </a:xfrm>
        </p:spPr>
        <p:txBody>
          <a:bodyPr/>
          <a:lstStyle/>
          <a:p>
            <a:pPr marL="0" indent="0">
              <a:buNone/>
            </a:pPr>
            <a:r>
              <a:rPr lang="en-GB" dirty="0"/>
              <a:t>Narrated by 'Ikrima</a:t>
            </a:r>
          </a:p>
          <a:p>
            <a:pPr marL="0" indent="0">
              <a:buNone/>
            </a:pPr>
            <a:r>
              <a:rPr lang="en-GB" dirty="0"/>
              <a:t>Some Zanadiqa (atheists) were brought to 'Ali and he burnt them.</a:t>
            </a:r>
          </a:p>
          <a:p>
            <a:pPr marL="0" indent="0">
              <a:buNone/>
            </a:pPr>
            <a:r>
              <a:rPr lang="en-GB" dirty="0"/>
              <a:t>The news of this event, reached Ibn 'Abbas who said, "If I had been in his place, I would not have burnt them, as Allah's Apostle forbade it, saying, 'Do not punish anybody with Allah's punishment (fire).’ </a:t>
            </a:r>
          </a:p>
          <a:p>
            <a:pPr marL="0" indent="0">
              <a:buNone/>
            </a:pPr>
            <a:r>
              <a:rPr lang="en-GB" dirty="0">
                <a:solidFill>
                  <a:srgbClr val="FF0000"/>
                </a:solidFill>
              </a:rPr>
              <a:t>I would have killed them according to the statement of Allah's Apostle, 'Whoever changed his Islamic religion, then kill him.'</a:t>
            </a:r>
            <a:r>
              <a:rPr lang="en-GB" dirty="0"/>
              <a:t>“</a:t>
            </a:r>
          </a:p>
          <a:p>
            <a:pPr marL="0" indent="0" algn="r">
              <a:buNone/>
            </a:pPr>
            <a:r>
              <a:rPr lang="en-GB" dirty="0">
                <a:solidFill>
                  <a:srgbClr val="0070C0"/>
                </a:solidFill>
              </a:rPr>
              <a:t>Bukhari Volume 9, Book 84, Number 57</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56</a:t>
            </a:fld>
            <a:endParaRPr lang="en-GB" dirty="0"/>
          </a:p>
        </p:txBody>
      </p:sp>
    </p:spTree>
    <p:extLst>
      <p:ext uri="{BB962C8B-B14F-4D97-AF65-F5344CB8AC3E}">
        <p14:creationId xmlns:p14="http://schemas.microsoft.com/office/powerpoint/2010/main" val="31867391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51356"/>
            <a:ext cx="10972800" cy="1143000"/>
          </a:xfrm>
        </p:spPr>
        <p:txBody>
          <a:bodyPr/>
          <a:lstStyle/>
          <a:p>
            <a:r>
              <a:rPr lang="en-GB" dirty="0"/>
              <a:t>Penalties from Hadith? (2)</a:t>
            </a:r>
          </a:p>
        </p:txBody>
      </p:sp>
      <p:sp>
        <p:nvSpPr>
          <p:cNvPr id="3" name="Content Placeholder 2"/>
          <p:cNvSpPr>
            <a:spLocks noGrp="1"/>
          </p:cNvSpPr>
          <p:nvPr>
            <p:ph idx="1"/>
          </p:nvPr>
        </p:nvSpPr>
        <p:spPr>
          <a:xfrm>
            <a:off x="1055440" y="1411616"/>
            <a:ext cx="10045116" cy="3853588"/>
          </a:xfrm>
        </p:spPr>
        <p:txBody>
          <a:bodyPr/>
          <a:lstStyle/>
          <a:p>
            <a:pPr marL="0" indent="0">
              <a:buNone/>
            </a:pPr>
            <a:r>
              <a:rPr lang="en-GB" dirty="0"/>
              <a:t>Narrated Abu Musa:</a:t>
            </a:r>
          </a:p>
          <a:p>
            <a:pPr marL="0" indent="0">
              <a:buNone/>
            </a:pPr>
            <a:r>
              <a:rPr lang="en-GB" dirty="0"/>
              <a:t>A man embraced Islam and then reverted back to Judaism. Mu'adh bin Jabal came and saw the man with Abu Musa. Mu'adh asked, "What is wrong with this (man)?" Abu Musa replied, "He embraced Islam and then reverted back to Judaism." </a:t>
            </a:r>
          </a:p>
          <a:p>
            <a:pPr marL="0" indent="0">
              <a:buNone/>
            </a:pPr>
            <a:r>
              <a:rPr lang="en-GB" dirty="0" err="1"/>
              <a:t>Mu'adh</a:t>
            </a:r>
            <a:r>
              <a:rPr lang="en-GB" dirty="0"/>
              <a:t> said, "</a:t>
            </a:r>
            <a:r>
              <a:rPr lang="en-GB" dirty="0">
                <a:solidFill>
                  <a:srgbClr val="FF0000"/>
                </a:solidFill>
              </a:rPr>
              <a:t>I will not sit down unless you kill him (as it is) the verdict of Allah and His Apostle</a:t>
            </a:r>
          </a:p>
          <a:p>
            <a:pPr marL="0" indent="0" algn="r">
              <a:buNone/>
            </a:pPr>
            <a:r>
              <a:rPr lang="en-GB" dirty="0">
                <a:solidFill>
                  <a:srgbClr val="0070C0"/>
                </a:solidFill>
              </a:rPr>
              <a:t>Bukhari Volume 9, Book 89, Number 271</a:t>
            </a:r>
          </a:p>
          <a:p>
            <a:pPr marL="0" indent="0">
              <a:buNone/>
            </a:pPr>
            <a:endParaRPr lang="en-GB" dirty="0"/>
          </a:p>
        </p:txBody>
      </p:sp>
      <p:sp>
        <p:nvSpPr>
          <p:cNvPr id="4" name="TextBox 3"/>
          <p:cNvSpPr txBox="1"/>
          <p:nvPr/>
        </p:nvSpPr>
        <p:spPr>
          <a:xfrm>
            <a:off x="947428" y="6021288"/>
            <a:ext cx="1080120" cy="369332"/>
          </a:xfrm>
          <a:prstGeom prst="rect">
            <a:avLst/>
          </a:prstGeom>
          <a:noFill/>
        </p:spPr>
        <p:txBody>
          <a:bodyPr wrap="square" rtlCol="0">
            <a:spAutoFit/>
          </a:bodyPr>
          <a:lstStyle/>
          <a:p>
            <a:r>
              <a:rPr lang="en-GB" dirty="0"/>
              <a:t>Slide </a:t>
            </a:r>
            <a:fld id="{B8D4D8F1-594F-4164-A7A5-512E320BA361}" type="slidenum">
              <a:rPr lang="en-GB"/>
              <a:t>57</a:t>
            </a:fld>
            <a:endParaRPr lang="en-GB" dirty="0"/>
          </a:p>
        </p:txBody>
      </p:sp>
    </p:spTree>
    <p:extLst>
      <p:ext uri="{BB962C8B-B14F-4D97-AF65-F5344CB8AC3E}">
        <p14:creationId xmlns:p14="http://schemas.microsoft.com/office/powerpoint/2010/main" val="20073467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46598"/>
            <a:ext cx="10972800" cy="1143000"/>
          </a:xfrm>
        </p:spPr>
        <p:txBody>
          <a:bodyPr/>
          <a:lstStyle/>
          <a:p>
            <a:r>
              <a:rPr lang="en-GB" dirty="0"/>
              <a:t>Penalties from Hadith? (3)</a:t>
            </a:r>
          </a:p>
        </p:txBody>
      </p:sp>
      <p:sp>
        <p:nvSpPr>
          <p:cNvPr id="3" name="Content Placeholder 2"/>
          <p:cNvSpPr>
            <a:spLocks noGrp="1"/>
          </p:cNvSpPr>
          <p:nvPr>
            <p:ph idx="1"/>
          </p:nvPr>
        </p:nvSpPr>
        <p:spPr>
          <a:xfrm>
            <a:off x="1091444" y="1406858"/>
            <a:ext cx="10045116" cy="4389120"/>
          </a:xfrm>
        </p:spPr>
        <p:txBody>
          <a:bodyPr/>
          <a:lstStyle/>
          <a:p>
            <a:r>
              <a:rPr lang="en-GB" dirty="0"/>
              <a:t>Many more examples.</a:t>
            </a:r>
          </a:p>
          <a:p>
            <a:r>
              <a:rPr lang="en-GB" dirty="0"/>
              <a:t>The hadith in question are not sufficiently reliable to be the basis for legal rulings.</a:t>
            </a:r>
          </a:p>
          <a:p>
            <a:r>
              <a:rPr lang="en-GB" dirty="0"/>
              <a:t>Quran addresses apostasy many times, but only mentions divine punishments.</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58</a:t>
            </a:fld>
            <a:endParaRPr lang="en-GB" dirty="0"/>
          </a:p>
        </p:txBody>
      </p:sp>
    </p:spTree>
    <p:extLst>
      <p:ext uri="{BB962C8B-B14F-4D97-AF65-F5344CB8AC3E}">
        <p14:creationId xmlns:p14="http://schemas.microsoft.com/office/powerpoint/2010/main" val="18598454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612" y="2024844"/>
            <a:ext cx="6237892" cy="1362456"/>
          </a:xfrm>
        </p:spPr>
        <p:txBody>
          <a:bodyPr/>
          <a:lstStyle/>
          <a:p>
            <a:r>
              <a:rPr lang="en-GB" dirty="0"/>
              <a:t>Belief component</a:t>
            </a:r>
          </a:p>
        </p:txBody>
      </p:sp>
      <p:sp>
        <p:nvSpPr>
          <p:cNvPr id="3" name="Text Placeholder 2"/>
          <p:cNvSpPr>
            <a:spLocks noGrp="1"/>
          </p:cNvSpPr>
          <p:nvPr>
            <p:ph type="body" idx="1"/>
          </p:nvPr>
        </p:nvSpPr>
        <p:spPr>
          <a:xfrm>
            <a:off x="2963652" y="3537012"/>
            <a:ext cx="5076564" cy="760340"/>
          </a:xfrm>
        </p:spPr>
        <p:txBody>
          <a:bodyPr>
            <a:normAutofit/>
          </a:bodyPr>
          <a:lstStyle/>
          <a:p>
            <a:r>
              <a:rPr lang="en-GB" sz="4000" dirty="0"/>
              <a:t>Historical contingency</a:t>
            </a:r>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59</a:t>
            </a:fld>
            <a:endParaRPr lang="en-GB" dirty="0"/>
          </a:p>
        </p:txBody>
      </p:sp>
    </p:spTree>
    <p:extLst>
      <p:ext uri="{BB962C8B-B14F-4D97-AF65-F5344CB8AC3E}">
        <p14:creationId xmlns:p14="http://schemas.microsoft.com/office/powerpoint/2010/main" val="888761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271B2-FB62-4DD6-A710-A88BE1D2B00E}"/>
              </a:ext>
            </a:extLst>
          </p:cNvPr>
          <p:cNvSpPr>
            <a:spLocks noGrp="1"/>
          </p:cNvSpPr>
          <p:nvPr>
            <p:ph type="title"/>
          </p:nvPr>
        </p:nvSpPr>
        <p:spPr>
          <a:xfrm>
            <a:off x="1048444" y="332460"/>
            <a:ext cx="10972800" cy="1143000"/>
          </a:xfrm>
        </p:spPr>
        <p:txBody>
          <a:bodyPr>
            <a:normAutofit/>
          </a:bodyPr>
          <a:lstStyle/>
          <a:p>
            <a:r>
              <a:rPr lang="en-GB" dirty="0"/>
              <a:t>Quoted today</a:t>
            </a:r>
          </a:p>
        </p:txBody>
      </p:sp>
      <p:sp>
        <p:nvSpPr>
          <p:cNvPr id="3" name="Content Placeholder 2">
            <a:extLst>
              <a:ext uri="{FF2B5EF4-FFF2-40B4-BE49-F238E27FC236}">
                <a16:creationId xmlns:a16="http://schemas.microsoft.com/office/drawing/2014/main" id="{EDECAACF-9860-47DE-AF53-8DDD3691A39B}"/>
              </a:ext>
            </a:extLst>
          </p:cNvPr>
          <p:cNvSpPr>
            <a:spLocks noGrp="1"/>
          </p:cNvSpPr>
          <p:nvPr>
            <p:ph idx="1"/>
          </p:nvPr>
        </p:nvSpPr>
        <p:spPr>
          <a:xfrm>
            <a:off x="1053411" y="1736812"/>
            <a:ext cx="10081120" cy="3977796"/>
          </a:xfrm>
        </p:spPr>
        <p:txBody>
          <a:bodyPr/>
          <a:lstStyle/>
          <a:p>
            <a:pPr marL="0" indent="0">
              <a:buNone/>
            </a:pPr>
            <a:r>
              <a:rPr lang="en-US" dirty="0"/>
              <a:t>The Prophet, Allah bless him and grant him salvation, has said:</a:t>
            </a:r>
          </a:p>
          <a:p>
            <a:pPr marL="0" indent="0">
              <a:buNone/>
            </a:pPr>
            <a:r>
              <a:rPr lang="en-US" dirty="0"/>
              <a:t>"The Day of Judgement will not come about until Moslems fight the Jews (killing the Jews), when the Jew will hide behind stones and trees. The stones and trees will say O Moslems, O Abdulla, there is a Jew behind me, come and kill him. Only the Gharkad tree, (evidently a certain kind of tree) would not do that because it is one of the trees of the Jews." (related by al-Bukhari and Moslem).</a:t>
            </a:r>
          </a:p>
          <a:p>
            <a:pPr marL="0" indent="0" algn="r">
              <a:buNone/>
            </a:pPr>
            <a:r>
              <a:rPr lang="en-US" dirty="0">
                <a:solidFill>
                  <a:srgbClr val="0070C0"/>
                </a:solidFill>
              </a:rPr>
              <a:t>Hamas Covenant of 1988, extract from Article 7</a:t>
            </a:r>
          </a:p>
          <a:p>
            <a:pPr marL="0" indent="0" algn="r">
              <a:buNone/>
            </a:pPr>
            <a:r>
              <a:rPr lang="en-GB" dirty="0">
                <a:solidFill>
                  <a:srgbClr val="0070C0"/>
                </a:solidFill>
              </a:rPr>
              <a:t>http://avalon.law.yale.edu/20th_century/hamas.asp</a:t>
            </a:r>
          </a:p>
        </p:txBody>
      </p:sp>
      <p:sp>
        <p:nvSpPr>
          <p:cNvPr id="4" name="TextBox 3">
            <a:extLst>
              <a:ext uri="{FF2B5EF4-FFF2-40B4-BE49-F238E27FC236}">
                <a16:creationId xmlns:a16="http://schemas.microsoft.com/office/drawing/2014/main" id="{4DE76052-C083-4B7C-83C5-0100B97393BB}"/>
              </a:ext>
            </a:extLst>
          </p:cNvPr>
          <p:cNvSpPr txBox="1"/>
          <p:nvPr/>
        </p:nvSpPr>
        <p:spPr>
          <a:xfrm>
            <a:off x="983432" y="6057292"/>
            <a:ext cx="1080120" cy="369332"/>
          </a:xfrm>
          <a:prstGeom prst="rect">
            <a:avLst/>
          </a:prstGeom>
          <a:noFill/>
        </p:spPr>
        <p:txBody>
          <a:bodyPr wrap="square" rtlCol="0">
            <a:spAutoFit/>
          </a:bodyPr>
          <a:lstStyle/>
          <a:p>
            <a:r>
              <a:rPr lang="en-GB" dirty="0"/>
              <a:t>Slide </a:t>
            </a:r>
            <a:fld id="{B8D4D8F1-594F-4164-A7A5-512E320BA361}" type="slidenum">
              <a:rPr lang="en-GB"/>
              <a:t>6</a:t>
            </a:fld>
            <a:endParaRPr lang="en-GB" dirty="0"/>
          </a:p>
        </p:txBody>
      </p:sp>
    </p:spTree>
    <p:extLst>
      <p:ext uri="{BB962C8B-B14F-4D97-AF65-F5344CB8AC3E}">
        <p14:creationId xmlns:p14="http://schemas.microsoft.com/office/powerpoint/2010/main" val="3243150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10972800" cy="1143000"/>
          </a:xfrm>
        </p:spPr>
        <p:txBody>
          <a:bodyPr/>
          <a:lstStyle/>
          <a:p>
            <a:r>
              <a:rPr lang="en-GB" dirty="0"/>
              <a:t>Does contingency exist?</a:t>
            </a:r>
          </a:p>
        </p:txBody>
      </p:sp>
      <p:sp>
        <p:nvSpPr>
          <p:cNvPr id="3" name="Content Placeholder 2"/>
          <p:cNvSpPr>
            <a:spLocks noGrp="1"/>
          </p:cNvSpPr>
          <p:nvPr>
            <p:ph idx="1"/>
          </p:nvPr>
        </p:nvSpPr>
        <p:spPr>
          <a:xfrm>
            <a:off x="1089704" y="1484784"/>
            <a:ext cx="10046856" cy="4193820"/>
          </a:xfrm>
        </p:spPr>
        <p:txBody>
          <a:bodyPr>
            <a:normAutofit/>
          </a:bodyPr>
          <a:lstStyle/>
          <a:p>
            <a:pPr marL="0" indent="0">
              <a:buNone/>
            </a:pPr>
            <a:r>
              <a:rPr lang="en-GB" dirty="0"/>
              <a:t>“Are not two sparrows sold for a copper coin? And not one of them falls to the ground apart from your Father’s will.” </a:t>
            </a:r>
          </a:p>
          <a:p>
            <a:pPr marL="0" indent="0" algn="r">
              <a:buNone/>
            </a:pPr>
            <a:r>
              <a:rPr lang="en-GB" dirty="0">
                <a:solidFill>
                  <a:srgbClr val="0070C0"/>
                </a:solidFill>
              </a:rPr>
              <a:t>Matthew 10:29, King James Version</a:t>
            </a:r>
          </a:p>
          <a:p>
            <a:pPr marL="0" indent="0">
              <a:buNone/>
            </a:pPr>
            <a:r>
              <a:rPr lang="en-GB" dirty="0"/>
              <a:t>Say: “Never can anything befall us save what God has decreed! He is our Lord Supreme; and in God let the believers place their trust!”</a:t>
            </a:r>
          </a:p>
          <a:p>
            <a:pPr marL="0" indent="0" algn="r">
              <a:buNone/>
            </a:pPr>
            <a:r>
              <a:rPr lang="en-GB" sz="2800" dirty="0">
                <a:solidFill>
                  <a:srgbClr val="0070C0"/>
                </a:solidFill>
              </a:rPr>
              <a:t>Quran 9:51 Muhammad Asad</a:t>
            </a:r>
            <a:endParaRPr lang="en-GB" sz="2800" dirty="0"/>
          </a:p>
          <a:p>
            <a:pPr marL="0" indent="0">
              <a:buNone/>
            </a:pPr>
            <a:r>
              <a:rPr lang="en-GB" dirty="0">
                <a:solidFill>
                  <a:srgbClr val="FF0000"/>
                </a:solidFill>
              </a:rPr>
              <a:t>God regularly command us to choose good and reject evil</a:t>
            </a:r>
          </a:p>
          <a:p>
            <a:pPr marL="0" indent="0">
              <a:buNone/>
            </a:pPr>
            <a:endParaRPr lang="en-GB" dirty="0"/>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60</a:t>
            </a:fld>
            <a:endParaRPr lang="en-GB" dirty="0"/>
          </a:p>
        </p:txBody>
      </p:sp>
    </p:spTree>
    <p:extLst>
      <p:ext uri="{BB962C8B-B14F-4D97-AF65-F5344CB8AC3E}">
        <p14:creationId xmlns:p14="http://schemas.microsoft.com/office/powerpoint/2010/main" val="23809104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46598"/>
            <a:ext cx="8686800" cy="1143000"/>
          </a:xfrm>
        </p:spPr>
        <p:txBody>
          <a:bodyPr>
            <a:noAutofit/>
          </a:bodyPr>
          <a:lstStyle/>
          <a:p>
            <a:r>
              <a:rPr lang="en-GB" sz="3600" dirty="0"/>
              <a:t>Historical contingency affects outcomes</a:t>
            </a:r>
          </a:p>
        </p:txBody>
      </p:sp>
      <p:sp>
        <p:nvSpPr>
          <p:cNvPr id="5" name="Content Placeholder 4"/>
          <p:cNvSpPr>
            <a:spLocks noGrp="1"/>
          </p:cNvSpPr>
          <p:nvPr>
            <p:ph idx="1"/>
          </p:nvPr>
        </p:nvSpPr>
        <p:spPr>
          <a:xfrm>
            <a:off x="1061906" y="1375953"/>
            <a:ext cx="10074654" cy="3905788"/>
          </a:xfrm>
        </p:spPr>
        <p:txBody>
          <a:bodyPr>
            <a:normAutofit fontScale="92500"/>
          </a:bodyPr>
          <a:lstStyle/>
          <a:p>
            <a:r>
              <a:rPr lang="en-GB" dirty="0"/>
              <a:t>Prophet was a real human being taking decisions</a:t>
            </a:r>
          </a:p>
          <a:p>
            <a:r>
              <a:rPr lang="en-GB" dirty="0"/>
              <a:t>What decisions would have been different in different circumstances?</a:t>
            </a:r>
          </a:p>
          <a:p>
            <a:pPr lvl="1"/>
            <a:r>
              <a:rPr lang="en-GB" dirty="0"/>
              <a:t>Suppose Meccans had never oppressed the Muslims?</a:t>
            </a:r>
          </a:p>
          <a:p>
            <a:r>
              <a:rPr lang="en-GB" dirty="0"/>
              <a:t>Muslim states did develop limited distinction between “church and state”</a:t>
            </a:r>
          </a:p>
          <a:p>
            <a:pPr lvl="1"/>
            <a:r>
              <a:rPr lang="en-GB" dirty="0"/>
              <a:t>Rulers created new taxes not in Quran or Hadith</a:t>
            </a:r>
          </a:p>
          <a:p>
            <a:pPr lvl="1"/>
            <a:r>
              <a:rPr lang="en-GB" dirty="0"/>
              <a:t>Rulers created laws additional to Shariah</a:t>
            </a:r>
          </a:p>
          <a:p>
            <a:r>
              <a:rPr lang="en-GB" dirty="0"/>
              <a:t>Muslims imposing an intellectual straightjacket based on earliest decades of Islam are simply wrong.</a:t>
            </a:r>
          </a:p>
          <a:p>
            <a:pPr lvl="1"/>
            <a:endParaRPr lang="en-GB" dirty="0"/>
          </a:p>
        </p:txBody>
      </p:sp>
      <p:sp>
        <p:nvSpPr>
          <p:cNvPr id="6" name="TextBox 5"/>
          <p:cNvSpPr txBox="1"/>
          <p:nvPr/>
        </p:nvSpPr>
        <p:spPr>
          <a:xfrm>
            <a:off x="947428" y="6044548"/>
            <a:ext cx="1080120" cy="369332"/>
          </a:xfrm>
          <a:prstGeom prst="rect">
            <a:avLst/>
          </a:prstGeom>
          <a:noFill/>
        </p:spPr>
        <p:txBody>
          <a:bodyPr wrap="square" rtlCol="0">
            <a:spAutoFit/>
          </a:bodyPr>
          <a:lstStyle/>
          <a:p>
            <a:r>
              <a:rPr lang="en-GB" dirty="0"/>
              <a:t>Slide </a:t>
            </a:r>
            <a:fld id="{B8D4D8F1-594F-4164-A7A5-512E320BA361}" type="slidenum">
              <a:rPr lang="en-GB"/>
              <a:t>61</a:t>
            </a:fld>
            <a:endParaRPr lang="en-GB" dirty="0"/>
          </a:p>
        </p:txBody>
      </p:sp>
    </p:spTree>
    <p:extLst>
      <p:ext uri="{BB962C8B-B14F-4D97-AF65-F5344CB8AC3E}">
        <p14:creationId xmlns:p14="http://schemas.microsoft.com/office/powerpoint/2010/main" val="41958001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F6A7-017E-45F6-BA2B-120F5359C257}"/>
              </a:ext>
            </a:extLst>
          </p:cNvPr>
          <p:cNvSpPr>
            <a:spLocks noGrp="1"/>
          </p:cNvSpPr>
          <p:nvPr>
            <p:ph type="title"/>
          </p:nvPr>
        </p:nvSpPr>
        <p:spPr>
          <a:xfrm>
            <a:off x="4367808" y="1376772"/>
            <a:ext cx="3816424" cy="1362456"/>
          </a:xfrm>
        </p:spPr>
        <p:txBody>
          <a:bodyPr/>
          <a:lstStyle/>
          <a:p>
            <a:r>
              <a:rPr lang="en-GB" dirty="0"/>
              <a:t>Islam</a:t>
            </a:r>
          </a:p>
        </p:txBody>
      </p:sp>
      <p:sp>
        <p:nvSpPr>
          <p:cNvPr id="3" name="Text Placeholder 2">
            <a:extLst>
              <a:ext uri="{FF2B5EF4-FFF2-40B4-BE49-F238E27FC236}">
                <a16:creationId xmlns:a16="http://schemas.microsoft.com/office/drawing/2014/main" id="{D882EC6E-B4C5-44D5-89E3-C956A3F19FD9}"/>
              </a:ext>
            </a:extLst>
          </p:cNvPr>
          <p:cNvSpPr>
            <a:spLocks noGrp="1"/>
          </p:cNvSpPr>
          <p:nvPr>
            <p:ph type="body" idx="1"/>
          </p:nvPr>
        </p:nvSpPr>
        <p:spPr>
          <a:xfrm>
            <a:off x="2819636" y="3032956"/>
            <a:ext cx="5688632" cy="1509712"/>
          </a:xfrm>
        </p:spPr>
        <p:txBody>
          <a:bodyPr>
            <a:normAutofit/>
          </a:bodyPr>
          <a:lstStyle/>
          <a:p>
            <a:pPr lvl="1"/>
            <a:r>
              <a:rPr lang="en-GB" sz="4400" dirty="0"/>
              <a:t>Salafi-Jihadism</a:t>
            </a:r>
          </a:p>
          <a:p>
            <a:endParaRPr lang="en-GB" dirty="0"/>
          </a:p>
        </p:txBody>
      </p:sp>
      <p:sp>
        <p:nvSpPr>
          <p:cNvPr id="4" name="TextBox 3">
            <a:extLst>
              <a:ext uri="{FF2B5EF4-FFF2-40B4-BE49-F238E27FC236}">
                <a16:creationId xmlns:a16="http://schemas.microsoft.com/office/drawing/2014/main" id="{C59D9489-83E3-4F2F-8A6A-A04DFDD192D7}"/>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62</a:t>
            </a:fld>
            <a:endParaRPr lang="en-GB" dirty="0"/>
          </a:p>
        </p:txBody>
      </p:sp>
    </p:spTree>
    <p:extLst>
      <p:ext uri="{BB962C8B-B14F-4D97-AF65-F5344CB8AC3E}">
        <p14:creationId xmlns:p14="http://schemas.microsoft.com/office/powerpoint/2010/main" val="34548560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65E53-458C-42B7-94E2-21D9BB9C22B7}"/>
              </a:ext>
            </a:extLst>
          </p:cNvPr>
          <p:cNvSpPr>
            <a:spLocks noGrp="1"/>
          </p:cNvSpPr>
          <p:nvPr>
            <p:ph type="title"/>
          </p:nvPr>
        </p:nvSpPr>
        <p:spPr/>
        <p:txBody>
          <a:bodyPr/>
          <a:lstStyle/>
          <a:p>
            <a:r>
              <a:rPr lang="en-GB" dirty="0"/>
              <a:t>A Quranic verse about fighting</a:t>
            </a:r>
          </a:p>
        </p:txBody>
      </p:sp>
      <p:sp>
        <p:nvSpPr>
          <p:cNvPr id="3" name="Content Placeholder 2">
            <a:extLst>
              <a:ext uri="{FF2B5EF4-FFF2-40B4-BE49-F238E27FC236}">
                <a16:creationId xmlns:a16="http://schemas.microsoft.com/office/drawing/2014/main" id="{4F8E9C0A-B3C8-4161-8AF6-65B1D7E3FBFC}"/>
              </a:ext>
            </a:extLst>
          </p:cNvPr>
          <p:cNvSpPr>
            <a:spLocks noGrp="1"/>
          </p:cNvSpPr>
          <p:nvPr>
            <p:ph idx="1"/>
          </p:nvPr>
        </p:nvSpPr>
        <p:spPr>
          <a:xfrm>
            <a:off x="1019436" y="1643189"/>
            <a:ext cx="10117124" cy="2433883"/>
          </a:xfrm>
        </p:spPr>
        <p:txBody>
          <a:bodyPr/>
          <a:lstStyle/>
          <a:p>
            <a:pPr marL="0" indent="0">
              <a:buNone/>
            </a:pPr>
            <a:r>
              <a:rPr lang="en-GB" dirty="0"/>
              <a:t>slay those who ascribe divinity to aught beside God wherever you may come upon them,</a:t>
            </a:r>
          </a:p>
          <a:p>
            <a:pPr marL="0" indent="0" algn="r">
              <a:buNone/>
            </a:pPr>
            <a:r>
              <a:rPr lang="en-GB" sz="2800" dirty="0">
                <a:solidFill>
                  <a:srgbClr val="0070C0"/>
                </a:solidFill>
              </a:rPr>
              <a:t>Quran 9:5 (extract) Muhammad Asad</a:t>
            </a:r>
          </a:p>
          <a:p>
            <a:r>
              <a:rPr lang="en-GB" sz="2800" dirty="0"/>
              <a:t>Often quoted, </a:t>
            </a:r>
            <a:r>
              <a:rPr lang="en-GB" sz="2800" dirty="0" err="1"/>
              <a:t>decontextualised</a:t>
            </a:r>
            <a:endParaRPr lang="en-GB" sz="2800" dirty="0"/>
          </a:p>
        </p:txBody>
      </p:sp>
      <p:sp>
        <p:nvSpPr>
          <p:cNvPr id="5" name="TextBox 4">
            <a:extLst>
              <a:ext uri="{FF2B5EF4-FFF2-40B4-BE49-F238E27FC236}">
                <a16:creationId xmlns:a16="http://schemas.microsoft.com/office/drawing/2014/main" id="{CD2D3089-91A4-4429-9FD6-10D234A527E7}"/>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63</a:t>
            </a:fld>
            <a:endParaRPr lang="en-GB" dirty="0"/>
          </a:p>
        </p:txBody>
      </p:sp>
    </p:spTree>
    <p:extLst>
      <p:ext uri="{BB962C8B-B14F-4D97-AF65-F5344CB8AC3E}">
        <p14:creationId xmlns:p14="http://schemas.microsoft.com/office/powerpoint/2010/main" val="12042824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93EE9-540B-4D7E-A60C-C5F801C067E0}"/>
              </a:ext>
            </a:extLst>
          </p:cNvPr>
          <p:cNvSpPr>
            <a:spLocks noGrp="1"/>
          </p:cNvSpPr>
          <p:nvPr>
            <p:ph type="title"/>
          </p:nvPr>
        </p:nvSpPr>
        <p:spPr>
          <a:xfrm>
            <a:off x="1019436" y="368660"/>
            <a:ext cx="10972800" cy="1143000"/>
          </a:xfrm>
        </p:spPr>
        <p:txBody>
          <a:bodyPr/>
          <a:lstStyle/>
          <a:p>
            <a:r>
              <a:rPr lang="en-GB" dirty="0"/>
              <a:t>Extremism in Islam</a:t>
            </a:r>
          </a:p>
        </p:txBody>
      </p:sp>
      <p:sp>
        <p:nvSpPr>
          <p:cNvPr id="3" name="Content Placeholder 2">
            <a:extLst>
              <a:ext uri="{FF2B5EF4-FFF2-40B4-BE49-F238E27FC236}">
                <a16:creationId xmlns:a16="http://schemas.microsoft.com/office/drawing/2014/main" id="{98686C7D-172E-4455-A93C-94B19ED4B692}"/>
              </a:ext>
            </a:extLst>
          </p:cNvPr>
          <p:cNvSpPr>
            <a:spLocks noGrp="1"/>
          </p:cNvSpPr>
          <p:nvPr>
            <p:ph idx="1"/>
          </p:nvPr>
        </p:nvSpPr>
        <p:spPr>
          <a:xfrm>
            <a:off x="1019436" y="1628800"/>
            <a:ext cx="10117124" cy="4140460"/>
          </a:xfrm>
        </p:spPr>
        <p:txBody>
          <a:bodyPr>
            <a:noAutofit/>
          </a:bodyPr>
          <a:lstStyle/>
          <a:p>
            <a:r>
              <a:rPr lang="en-GB" sz="2800" dirty="0"/>
              <a:t>The Kharijites</a:t>
            </a:r>
          </a:p>
          <a:p>
            <a:pPr lvl="1"/>
            <a:r>
              <a:rPr lang="en-GB" sz="2800" dirty="0"/>
              <a:t>Extremists from the very beginning of Islam</a:t>
            </a:r>
          </a:p>
          <a:p>
            <a:pPr lvl="1"/>
            <a:r>
              <a:rPr lang="en-GB" sz="2800" dirty="0"/>
              <a:t>Assassinated fourth caliph, Ali, for not being “Muslim enough”</a:t>
            </a:r>
          </a:p>
          <a:p>
            <a:r>
              <a:rPr lang="en-GB" sz="2800" dirty="0"/>
              <a:t>Modern Islamic revivalism</a:t>
            </a:r>
          </a:p>
          <a:p>
            <a:pPr lvl="1"/>
            <a:r>
              <a:rPr lang="en-GB" sz="2800" dirty="0"/>
              <a:t>Muslim Brotherhood, Hassan al-</a:t>
            </a:r>
            <a:r>
              <a:rPr lang="en-GB" sz="2800" dirty="0" err="1"/>
              <a:t>Banna</a:t>
            </a:r>
            <a:r>
              <a:rPr lang="en-GB" sz="2800" dirty="0"/>
              <a:t>, Egypt 1928</a:t>
            </a:r>
          </a:p>
          <a:p>
            <a:pPr lvl="1"/>
            <a:r>
              <a:rPr lang="en-GB" sz="2800" dirty="0"/>
              <a:t>Jamaat-e-</a:t>
            </a:r>
            <a:r>
              <a:rPr lang="en-GB" sz="2800" dirty="0" err="1"/>
              <a:t>Islami</a:t>
            </a:r>
            <a:r>
              <a:rPr lang="en-GB" sz="2800" dirty="0"/>
              <a:t>, </a:t>
            </a:r>
            <a:r>
              <a:rPr lang="en-GB" sz="2800" dirty="0" err="1"/>
              <a:t>Abul</a:t>
            </a:r>
            <a:r>
              <a:rPr lang="en-GB" sz="2800" dirty="0"/>
              <a:t> Ala </a:t>
            </a:r>
            <a:r>
              <a:rPr lang="en-GB" sz="2800" dirty="0" err="1"/>
              <a:t>Maududi</a:t>
            </a:r>
            <a:r>
              <a:rPr lang="en-GB" sz="2800" dirty="0"/>
              <a:t>, British India 1941</a:t>
            </a:r>
          </a:p>
          <a:p>
            <a:pPr lvl="1"/>
            <a:r>
              <a:rPr lang="en-GB" sz="2800" dirty="0" err="1"/>
              <a:t>Hizb</a:t>
            </a:r>
            <a:r>
              <a:rPr lang="en-GB" sz="2800" dirty="0"/>
              <a:t> </a:t>
            </a:r>
            <a:r>
              <a:rPr lang="en-GB" sz="2800" dirty="0" err="1"/>
              <a:t>ut-Tahrir</a:t>
            </a:r>
            <a:r>
              <a:rPr lang="en-GB" sz="2800" dirty="0"/>
              <a:t>, </a:t>
            </a:r>
            <a:r>
              <a:rPr lang="en-GB" sz="2800" dirty="0" err="1"/>
              <a:t>Taqiuddin</a:t>
            </a:r>
            <a:r>
              <a:rPr lang="en-GB" sz="2800" dirty="0"/>
              <a:t> al-</a:t>
            </a:r>
            <a:r>
              <a:rPr lang="en-GB" sz="2800" dirty="0" err="1"/>
              <a:t>Nabhani</a:t>
            </a:r>
            <a:r>
              <a:rPr lang="en-GB" sz="2800" dirty="0"/>
              <a:t>, Jerusalem 1953</a:t>
            </a:r>
          </a:p>
        </p:txBody>
      </p:sp>
      <p:sp>
        <p:nvSpPr>
          <p:cNvPr id="4" name="TextBox 3">
            <a:extLst>
              <a:ext uri="{FF2B5EF4-FFF2-40B4-BE49-F238E27FC236}">
                <a16:creationId xmlns:a16="http://schemas.microsoft.com/office/drawing/2014/main" id="{B40A3B28-E90A-4856-83D7-A65516C9B95E}"/>
              </a:ext>
            </a:extLst>
          </p:cNvPr>
          <p:cNvSpPr txBox="1"/>
          <p:nvPr/>
        </p:nvSpPr>
        <p:spPr>
          <a:xfrm>
            <a:off x="1019436" y="6021288"/>
            <a:ext cx="1080120" cy="369332"/>
          </a:xfrm>
          <a:prstGeom prst="rect">
            <a:avLst/>
          </a:prstGeom>
          <a:noFill/>
        </p:spPr>
        <p:txBody>
          <a:bodyPr wrap="square" rtlCol="0">
            <a:spAutoFit/>
          </a:bodyPr>
          <a:lstStyle/>
          <a:p>
            <a:r>
              <a:rPr lang="en-GB" dirty="0"/>
              <a:t>Slide </a:t>
            </a:r>
            <a:fld id="{B8D4D8F1-594F-4164-A7A5-512E320BA361}" type="slidenum">
              <a:rPr lang="en-GB"/>
              <a:t>64</a:t>
            </a:fld>
            <a:endParaRPr lang="en-GB" dirty="0"/>
          </a:p>
        </p:txBody>
      </p:sp>
    </p:spTree>
    <p:extLst>
      <p:ext uri="{BB962C8B-B14F-4D97-AF65-F5344CB8AC3E}">
        <p14:creationId xmlns:p14="http://schemas.microsoft.com/office/powerpoint/2010/main" val="5163727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6E71C-E276-484B-BF39-9EE8130A632A}"/>
              </a:ext>
            </a:extLst>
          </p:cNvPr>
          <p:cNvSpPr>
            <a:spLocks noGrp="1"/>
          </p:cNvSpPr>
          <p:nvPr>
            <p:ph type="title"/>
          </p:nvPr>
        </p:nvSpPr>
        <p:spPr>
          <a:xfrm>
            <a:off x="1054514" y="692696"/>
            <a:ext cx="10972800" cy="1143000"/>
          </a:xfrm>
        </p:spPr>
        <p:txBody>
          <a:bodyPr>
            <a:normAutofit/>
          </a:bodyPr>
          <a:lstStyle/>
          <a:p>
            <a:r>
              <a:rPr lang="en-GB" dirty="0"/>
              <a:t>From revivalism to violence</a:t>
            </a:r>
          </a:p>
        </p:txBody>
      </p:sp>
      <p:sp>
        <p:nvSpPr>
          <p:cNvPr id="3" name="Content Placeholder 2">
            <a:extLst>
              <a:ext uri="{FF2B5EF4-FFF2-40B4-BE49-F238E27FC236}">
                <a16:creationId xmlns:a16="http://schemas.microsoft.com/office/drawing/2014/main" id="{2D456C50-CE02-4EE4-B3A2-2A8483591475}"/>
              </a:ext>
            </a:extLst>
          </p:cNvPr>
          <p:cNvSpPr>
            <a:spLocks noGrp="1"/>
          </p:cNvSpPr>
          <p:nvPr>
            <p:ph idx="1"/>
          </p:nvPr>
        </p:nvSpPr>
        <p:spPr>
          <a:xfrm>
            <a:off x="1055440" y="1935480"/>
            <a:ext cx="10526960" cy="2969684"/>
          </a:xfrm>
        </p:spPr>
        <p:txBody>
          <a:bodyPr/>
          <a:lstStyle/>
          <a:p>
            <a:pPr lvl="1"/>
            <a:r>
              <a:rPr lang="en-GB" dirty="0"/>
              <a:t>Takfir</a:t>
            </a:r>
          </a:p>
          <a:p>
            <a:pPr lvl="2"/>
            <a:r>
              <a:rPr lang="en-GB" dirty="0"/>
              <a:t>Classify people (</a:t>
            </a:r>
            <a:r>
              <a:rPr lang="en-GB"/>
              <a:t>other Muslims) as non-Muslims </a:t>
            </a:r>
            <a:r>
              <a:rPr lang="en-GB" dirty="0"/>
              <a:t>who may be killed</a:t>
            </a:r>
          </a:p>
          <a:p>
            <a:pPr lvl="1"/>
            <a:r>
              <a:rPr lang="en-GB" dirty="0" err="1"/>
              <a:t>Jahiliyyah</a:t>
            </a:r>
            <a:endParaRPr lang="en-GB" dirty="0"/>
          </a:p>
          <a:p>
            <a:pPr lvl="2"/>
            <a:r>
              <a:rPr lang="en-GB" dirty="0"/>
              <a:t>Modern Muslim societies = pre-Islamic Arabs ignorant of God</a:t>
            </a:r>
          </a:p>
          <a:p>
            <a:pPr lvl="1"/>
            <a:r>
              <a:rPr lang="en-GB" dirty="0"/>
              <a:t>Jihad</a:t>
            </a:r>
          </a:p>
          <a:p>
            <a:pPr lvl="2"/>
            <a:r>
              <a:rPr lang="en-GB" dirty="0"/>
              <a:t>Individual responsibility to fight to spread Islam</a:t>
            </a:r>
          </a:p>
        </p:txBody>
      </p:sp>
      <p:sp>
        <p:nvSpPr>
          <p:cNvPr id="4" name="TextBox 3">
            <a:extLst>
              <a:ext uri="{FF2B5EF4-FFF2-40B4-BE49-F238E27FC236}">
                <a16:creationId xmlns:a16="http://schemas.microsoft.com/office/drawing/2014/main" id="{57BF910A-0802-4D89-89C6-D2E3E94B0725}"/>
              </a:ext>
            </a:extLst>
          </p:cNvPr>
          <p:cNvSpPr txBox="1"/>
          <p:nvPr/>
        </p:nvSpPr>
        <p:spPr>
          <a:xfrm>
            <a:off x="983432" y="5980638"/>
            <a:ext cx="1080120" cy="369332"/>
          </a:xfrm>
          <a:prstGeom prst="rect">
            <a:avLst/>
          </a:prstGeom>
          <a:noFill/>
        </p:spPr>
        <p:txBody>
          <a:bodyPr wrap="square" rtlCol="0">
            <a:spAutoFit/>
          </a:bodyPr>
          <a:lstStyle/>
          <a:p>
            <a:r>
              <a:rPr lang="en-GB" dirty="0"/>
              <a:t>Slide </a:t>
            </a:r>
            <a:fld id="{B8D4D8F1-594F-4164-A7A5-512E320BA361}" type="slidenum">
              <a:rPr lang="en-GB"/>
              <a:t>65</a:t>
            </a:fld>
            <a:endParaRPr lang="en-GB" dirty="0"/>
          </a:p>
        </p:txBody>
      </p:sp>
    </p:spTree>
    <p:extLst>
      <p:ext uri="{BB962C8B-B14F-4D97-AF65-F5344CB8AC3E}">
        <p14:creationId xmlns:p14="http://schemas.microsoft.com/office/powerpoint/2010/main" val="40304669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0AC5C-05C0-4DB8-AF32-A52FB6E27724}"/>
              </a:ext>
            </a:extLst>
          </p:cNvPr>
          <p:cNvSpPr>
            <a:spLocks noGrp="1"/>
          </p:cNvSpPr>
          <p:nvPr>
            <p:ph type="title"/>
          </p:nvPr>
        </p:nvSpPr>
        <p:spPr>
          <a:xfrm>
            <a:off x="1055440" y="251356"/>
            <a:ext cx="10972800" cy="1143000"/>
          </a:xfrm>
        </p:spPr>
        <p:txBody>
          <a:bodyPr>
            <a:normAutofit fontScale="90000"/>
          </a:bodyPr>
          <a:lstStyle/>
          <a:p>
            <a:r>
              <a:rPr lang="en-GB" dirty="0"/>
              <a:t>Muhammad ibn Abd al-Wahhab 1703-1792</a:t>
            </a:r>
          </a:p>
        </p:txBody>
      </p:sp>
      <p:sp>
        <p:nvSpPr>
          <p:cNvPr id="3" name="Content Placeholder 2">
            <a:extLst>
              <a:ext uri="{FF2B5EF4-FFF2-40B4-BE49-F238E27FC236}">
                <a16:creationId xmlns:a16="http://schemas.microsoft.com/office/drawing/2014/main" id="{3B62FAE1-4344-4BB4-B5A7-3186588C18B9}"/>
              </a:ext>
            </a:extLst>
          </p:cNvPr>
          <p:cNvSpPr>
            <a:spLocks noGrp="1"/>
          </p:cNvSpPr>
          <p:nvPr>
            <p:ph idx="1"/>
          </p:nvPr>
        </p:nvSpPr>
        <p:spPr>
          <a:xfrm>
            <a:off x="1055440" y="1935480"/>
            <a:ext cx="4320480" cy="3113700"/>
          </a:xfrm>
        </p:spPr>
        <p:txBody>
          <a:bodyPr/>
          <a:lstStyle/>
          <a:p>
            <a:r>
              <a:rPr lang="en-GB" dirty="0"/>
              <a:t>From Najd in Arabia</a:t>
            </a:r>
          </a:p>
          <a:p>
            <a:r>
              <a:rPr lang="en-GB" dirty="0"/>
              <a:t>No European colonisation</a:t>
            </a:r>
          </a:p>
          <a:p>
            <a:r>
              <a:rPr lang="en-GB" dirty="0"/>
              <a:t>Not even conquered by Ottoman Turks</a:t>
            </a:r>
          </a:p>
          <a:p>
            <a:r>
              <a:rPr lang="en-GB" dirty="0"/>
              <a:t>Religious revivalist</a:t>
            </a:r>
          </a:p>
          <a:p>
            <a:r>
              <a:rPr lang="en-GB" dirty="0"/>
              <a:t>Inspired raids to kill Shias</a:t>
            </a:r>
          </a:p>
          <a:p>
            <a:endParaRPr lang="en-GB" dirty="0"/>
          </a:p>
        </p:txBody>
      </p:sp>
      <p:pic>
        <p:nvPicPr>
          <p:cNvPr id="5" name="Picture 4">
            <a:extLst>
              <a:ext uri="{FF2B5EF4-FFF2-40B4-BE49-F238E27FC236}">
                <a16:creationId xmlns:a16="http://schemas.microsoft.com/office/drawing/2014/main" id="{6C849A21-FF26-4243-95B2-5813F87100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7658" y="1918315"/>
            <a:ext cx="4971623" cy="4138977"/>
          </a:xfrm>
          <a:prstGeom prst="rect">
            <a:avLst/>
          </a:prstGeom>
        </p:spPr>
      </p:pic>
      <p:sp>
        <p:nvSpPr>
          <p:cNvPr id="6" name="TextBox 5">
            <a:extLst>
              <a:ext uri="{FF2B5EF4-FFF2-40B4-BE49-F238E27FC236}">
                <a16:creationId xmlns:a16="http://schemas.microsoft.com/office/drawing/2014/main" id="{03ABA28B-5E97-4BD4-B277-6B9E723CB5CB}"/>
              </a:ext>
            </a:extLst>
          </p:cNvPr>
          <p:cNvSpPr txBox="1"/>
          <p:nvPr/>
        </p:nvSpPr>
        <p:spPr>
          <a:xfrm>
            <a:off x="947428" y="6055318"/>
            <a:ext cx="1080120" cy="369332"/>
          </a:xfrm>
          <a:prstGeom prst="rect">
            <a:avLst/>
          </a:prstGeom>
          <a:noFill/>
        </p:spPr>
        <p:txBody>
          <a:bodyPr wrap="square" rtlCol="0">
            <a:spAutoFit/>
          </a:bodyPr>
          <a:lstStyle/>
          <a:p>
            <a:r>
              <a:rPr lang="en-GB" dirty="0"/>
              <a:t>Slide </a:t>
            </a:r>
            <a:fld id="{B8D4D8F1-594F-4164-A7A5-512E320BA361}" type="slidenum">
              <a:rPr lang="en-GB"/>
              <a:t>66</a:t>
            </a:fld>
            <a:endParaRPr lang="en-GB" dirty="0"/>
          </a:p>
        </p:txBody>
      </p:sp>
    </p:spTree>
    <p:extLst>
      <p:ext uri="{BB962C8B-B14F-4D97-AF65-F5344CB8AC3E}">
        <p14:creationId xmlns:p14="http://schemas.microsoft.com/office/powerpoint/2010/main" val="22436219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52263-C120-4764-80DE-8CC71DB4A29F}"/>
              </a:ext>
            </a:extLst>
          </p:cNvPr>
          <p:cNvSpPr>
            <a:spLocks noGrp="1"/>
          </p:cNvSpPr>
          <p:nvPr>
            <p:ph type="title"/>
          </p:nvPr>
        </p:nvSpPr>
        <p:spPr>
          <a:xfrm>
            <a:off x="1078272" y="665820"/>
            <a:ext cx="9266820" cy="746956"/>
          </a:xfrm>
        </p:spPr>
        <p:txBody>
          <a:bodyPr>
            <a:normAutofit fontScale="90000"/>
          </a:bodyPr>
          <a:lstStyle/>
          <a:p>
            <a:r>
              <a:rPr lang="en-GB" dirty="0"/>
              <a:t>Antidotes to religious extremism</a:t>
            </a:r>
          </a:p>
        </p:txBody>
      </p:sp>
      <p:sp>
        <p:nvSpPr>
          <p:cNvPr id="3" name="Content Placeholder 2">
            <a:extLst>
              <a:ext uri="{FF2B5EF4-FFF2-40B4-BE49-F238E27FC236}">
                <a16:creationId xmlns:a16="http://schemas.microsoft.com/office/drawing/2014/main" id="{5A77C436-CF7D-4680-BFF7-5A10F87912DC}"/>
              </a:ext>
            </a:extLst>
          </p:cNvPr>
          <p:cNvSpPr>
            <a:spLocks noGrp="1"/>
          </p:cNvSpPr>
          <p:nvPr>
            <p:ph idx="1"/>
          </p:nvPr>
        </p:nvSpPr>
        <p:spPr>
          <a:xfrm>
            <a:off x="1061803" y="1736812"/>
            <a:ext cx="10074757" cy="3708412"/>
          </a:xfrm>
        </p:spPr>
        <p:txBody>
          <a:bodyPr/>
          <a:lstStyle/>
          <a:p>
            <a:r>
              <a:rPr lang="en-GB" dirty="0"/>
              <a:t>Learning more history</a:t>
            </a:r>
          </a:p>
          <a:p>
            <a:pPr lvl="1"/>
            <a:r>
              <a:rPr lang="en-GB" dirty="0"/>
              <a:t>Past bad behaviour from all sides</a:t>
            </a:r>
          </a:p>
          <a:p>
            <a:pPr lvl="1"/>
            <a:r>
              <a:rPr lang="en-GB" dirty="0"/>
              <a:t>Past good behaviour from all sides</a:t>
            </a:r>
          </a:p>
          <a:p>
            <a:pPr lvl="1"/>
            <a:r>
              <a:rPr lang="en-GB" dirty="0"/>
              <a:t>Avoid demonization</a:t>
            </a:r>
          </a:p>
          <a:p>
            <a:r>
              <a:rPr lang="en-GB" dirty="0"/>
              <a:t>Learning more religion</a:t>
            </a:r>
          </a:p>
          <a:p>
            <a:pPr lvl="1"/>
            <a:r>
              <a:rPr lang="en-GB" dirty="0"/>
              <a:t>Textual interpretations have differed widely</a:t>
            </a:r>
          </a:p>
          <a:p>
            <a:pPr lvl="1"/>
            <a:r>
              <a:rPr lang="en-GB" dirty="0"/>
              <a:t>Independent thinking about texts</a:t>
            </a:r>
          </a:p>
          <a:p>
            <a:pPr lvl="1"/>
            <a:r>
              <a:rPr lang="en-GB" dirty="0"/>
              <a:t>Does God really need your help?</a:t>
            </a:r>
          </a:p>
          <a:p>
            <a:pPr lvl="1"/>
            <a:endParaRPr lang="en-GB" dirty="0"/>
          </a:p>
        </p:txBody>
      </p:sp>
      <p:sp>
        <p:nvSpPr>
          <p:cNvPr id="4" name="TextBox 3">
            <a:extLst>
              <a:ext uri="{FF2B5EF4-FFF2-40B4-BE49-F238E27FC236}">
                <a16:creationId xmlns:a16="http://schemas.microsoft.com/office/drawing/2014/main" id="{16D36D3D-7595-41F5-900A-977BFAC21BDA}"/>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67</a:t>
            </a:fld>
            <a:endParaRPr lang="en-GB" dirty="0"/>
          </a:p>
        </p:txBody>
      </p:sp>
    </p:spTree>
    <p:extLst>
      <p:ext uri="{BB962C8B-B14F-4D97-AF65-F5344CB8AC3E}">
        <p14:creationId xmlns:p14="http://schemas.microsoft.com/office/powerpoint/2010/main" val="38548731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a:extLst>
              <a:ext uri="{FF2B5EF4-FFF2-40B4-BE49-F238E27FC236}">
                <a16:creationId xmlns:a16="http://schemas.microsoft.com/office/drawing/2014/main" id="{C03AFEE4-272A-4B7A-BCA9-4C6F2A011439}"/>
              </a:ext>
            </a:extLst>
          </p:cNvPr>
          <p:cNvSpPr>
            <a:spLocks noGrp="1" noChangeArrowheads="1"/>
          </p:cNvSpPr>
          <p:nvPr>
            <p:ph type="title"/>
          </p:nvPr>
        </p:nvSpPr>
        <p:spPr/>
        <p:txBody>
          <a:bodyPr/>
          <a:lstStyle/>
          <a:p>
            <a:r>
              <a:rPr lang="en-GB" altLang="en-US" dirty="0"/>
              <a:t>The Constitution of Medina</a:t>
            </a:r>
          </a:p>
        </p:txBody>
      </p:sp>
      <p:sp>
        <p:nvSpPr>
          <p:cNvPr id="239619" name="Rectangle 3">
            <a:extLst>
              <a:ext uri="{FF2B5EF4-FFF2-40B4-BE49-F238E27FC236}">
                <a16:creationId xmlns:a16="http://schemas.microsoft.com/office/drawing/2014/main" id="{E253E452-FBA1-4B15-A812-F00F410CB687}"/>
              </a:ext>
            </a:extLst>
          </p:cNvPr>
          <p:cNvSpPr>
            <a:spLocks noGrp="1" noChangeArrowheads="1"/>
          </p:cNvSpPr>
          <p:nvPr>
            <p:ph type="body" idx="1"/>
          </p:nvPr>
        </p:nvSpPr>
        <p:spPr/>
        <p:txBody>
          <a:bodyPr/>
          <a:lstStyle/>
          <a:p>
            <a:r>
              <a:rPr lang="en-GB" altLang="en-US"/>
              <a:t>THE MEDINA CHARTER</a:t>
            </a:r>
          </a:p>
          <a:p>
            <a:r>
              <a:rPr lang="en-GB" altLang="en-US"/>
              <a:t>622 C.E.</a:t>
            </a:r>
          </a:p>
          <a:p>
            <a:r>
              <a:rPr lang="en-GB" altLang="en-US"/>
              <a:t>In the name of God the Compassionate, the Merciful.</a:t>
            </a:r>
          </a:p>
        </p:txBody>
      </p:sp>
      <p:sp>
        <p:nvSpPr>
          <p:cNvPr id="6" name="TextBox 5">
            <a:extLst>
              <a:ext uri="{FF2B5EF4-FFF2-40B4-BE49-F238E27FC236}">
                <a16:creationId xmlns:a16="http://schemas.microsoft.com/office/drawing/2014/main" id="{BD6E9753-F611-4998-9F35-41D9AB24F2C7}"/>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68</a:t>
            </a:fld>
            <a:endParaRPr lang="en-GB" dirty="0"/>
          </a:p>
        </p:txBody>
      </p:sp>
    </p:spTree>
    <p:extLst>
      <p:ext uri="{BB962C8B-B14F-4D97-AF65-F5344CB8AC3E}">
        <p14:creationId xmlns:p14="http://schemas.microsoft.com/office/powerpoint/2010/main" val="31882871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a:extLst>
              <a:ext uri="{FF2B5EF4-FFF2-40B4-BE49-F238E27FC236}">
                <a16:creationId xmlns:a16="http://schemas.microsoft.com/office/drawing/2014/main" id="{8C431B10-4AE7-47A4-A5DC-39B6404199F2}"/>
              </a:ext>
            </a:extLst>
          </p:cNvPr>
          <p:cNvSpPr>
            <a:spLocks noGrp="1" noChangeArrowheads="1"/>
          </p:cNvSpPr>
          <p:nvPr>
            <p:ph type="title"/>
          </p:nvPr>
        </p:nvSpPr>
        <p:spPr/>
        <p:txBody>
          <a:bodyPr/>
          <a:lstStyle/>
          <a:p>
            <a:r>
              <a:rPr lang="en-GB" altLang="en-US"/>
              <a:t>Muslims and their allies</a:t>
            </a:r>
          </a:p>
        </p:txBody>
      </p:sp>
      <p:sp>
        <p:nvSpPr>
          <p:cNvPr id="260099" name="Rectangle 3">
            <a:extLst>
              <a:ext uri="{FF2B5EF4-FFF2-40B4-BE49-F238E27FC236}">
                <a16:creationId xmlns:a16="http://schemas.microsoft.com/office/drawing/2014/main" id="{292980E8-999B-4CCD-8A4A-FEE203BA92D2}"/>
              </a:ext>
            </a:extLst>
          </p:cNvPr>
          <p:cNvSpPr>
            <a:spLocks noGrp="1" noChangeArrowheads="1"/>
          </p:cNvSpPr>
          <p:nvPr>
            <p:ph type="body" idx="1"/>
          </p:nvPr>
        </p:nvSpPr>
        <p:spPr/>
        <p:txBody>
          <a:bodyPr/>
          <a:lstStyle/>
          <a:p>
            <a:pPr marL="0" indent="0">
              <a:buNone/>
            </a:pPr>
            <a:r>
              <a:rPr lang="en-GB" altLang="en-US" dirty="0"/>
              <a:t>(1) This is a document from Muhammad the prophet (governing the relations) between the believers and Muslims of Quraysh and Yathrib, and those who followed them and joined them and </a:t>
            </a:r>
            <a:r>
              <a:rPr lang="en-GB" altLang="en-US" dirty="0" err="1"/>
              <a:t>labored</a:t>
            </a:r>
            <a:r>
              <a:rPr lang="en-GB" altLang="en-US" dirty="0"/>
              <a:t> with them.</a:t>
            </a:r>
          </a:p>
        </p:txBody>
      </p:sp>
      <p:sp>
        <p:nvSpPr>
          <p:cNvPr id="6" name="TextBox 5">
            <a:extLst>
              <a:ext uri="{FF2B5EF4-FFF2-40B4-BE49-F238E27FC236}">
                <a16:creationId xmlns:a16="http://schemas.microsoft.com/office/drawing/2014/main" id="{38F55C7E-0C33-41A9-A912-B14AF367A562}"/>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69</a:t>
            </a:fld>
            <a:endParaRPr lang="en-GB" dirty="0"/>
          </a:p>
        </p:txBody>
      </p:sp>
    </p:spTree>
    <p:extLst>
      <p:ext uri="{BB962C8B-B14F-4D97-AF65-F5344CB8AC3E}">
        <p14:creationId xmlns:p14="http://schemas.microsoft.com/office/powerpoint/2010/main" val="1167789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63F8A-A4AC-4180-B8B1-4549C3843C4C}"/>
              </a:ext>
            </a:extLst>
          </p:cNvPr>
          <p:cNvSpPr>
            <a:spLocks noGrp="1"/>
          </p:cNvSpPr>
          <p:nvPr>
            <p:ph type="title"/>
          </p:nvPr>
        </p:nvSpPr>
        <p:spPr>
          <a:xfrm>
            <a:off x="3431704" y="1124744"/>
            <a:ext cx="5328592" cy="4242776"/>
          </a:xfrm>
        </p:spPr>
        <p:txBody>
          <a:bodyPr/>
          <a:lstStyle/>
          <a:p>
            <a:pPr algn="ctr"/>
            <a:r>
              <a:rPr lang="en-GB" dirty="0"/>
              <a:t>A religion</a:t>
            </a:r>
            <a:br>
              <a:rPr lang="en-GB" dirty="0"/>
            </a:br>
            <a:br>
              <a:rPr lang="en-GB" dirty="0"/>
            </a:br>
            <a:r>
              <a:rPr lang="en-GB" dirty="0"/>
              <a:t>v</a:t>
            </a:r>
            <a:br>
              <a:rPr lang="en-GB" dirty="0"/>
            </a:br>
            <a:br>
              <a:rPr lang="en-GB" dirty="0"/>
            </a:br>
            <a:r>
              <a:rPr lang="en-GB" dirty="0"/>
              <a:t>Its adherents</a:t>
            </a:r>
          </a:p>
        </p:txBody>
      </p:sp>
      <p:sp>
        <p:nvSpPr>
          <p:cNvPr id="3" name="TextBox 2">
            <a:extLst>
              <a:ext uri="{FF2B5EF4-FFF2-40B4-BE49-F238E27FC236}">
                <a16:creationId xmlns:a16="http://schemas.microsoft.com/office/drawing/2014/main" id="{EDFE3BBF-3A19-41B2-AA2B-FC7240BE9F2B}"/>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7</a:t>
            </a:fld>
            <a:endParaRPr lang="en-GB" dirty="0"/>
          </a:p>
        </p:txBody>
      </p:sp>
    </p:spTree>
    <p:extLst>
      <p:ext uri="{BB962C8B-B14F-4D97-AF65-F5344CB8AC3E}">
        <p14:creationId xmlns:p14="http://schemas.microsoft.com/office/powerpoint/2010/main" val="17015109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a:extLst>
              <a:ext uri="{FF2B5EF4-FFF2-40B4-BE49-F238E27FC236}">
                <a16:creationId xmlns:a16="http://schemas.microsoft.com/office/drawing/2014/main" id="{006F33DD-7AC1-4AA2-BA6C-8DBE4E18F6D6}"/>
              </a:ext>
            </a:extLst>
          </p:cNvPr>
          <p:cNvSpPr>
            <a:spLocks noGrp="1" noChangeArrowheads="1"/>
          </p:cNvSpPr>
          <p:nvPr>
            <p:ph type="title"/>
          </p:nvPr>
        </p:nvSpPr>
        <p:spPr/>
        <p:txBody>
          <a:bodyPr/>
          <a:lstStyle/>
          <a:p>
            <a:r>
              <a:rPr lang="en-GB" altLang="en-US"/>
              <a:t>One community</a:t>
            </a:r>
          </a:p>
        </p:txBody>
      </p:sp>
      <p:sp>
        <p:nvSpPr>
          <p:cNvPr id="240643" name="Rectangle 3">
            <a:extLst>
              <a:ext uri="{FF2B5EF4-FFF2-40B4-BE49-F238E27FC236}">
                <a16:creationId xmlns:a16="http://schemas.microsoft.com/office/drawing/2014/main" id="{8D00F500-3B77-4C5F-BAFB-5C51EE434632}"/>
              </a:ext>
            </a:extLst>
          </p:cNvPr>
          <p:cNvSpPr>
            <a:spLocks noGrp="1" noChangeArrowheads="1"/>
          </p:cNvSpPr>
          <p:nvPr>
            <p:ph type="body" idx="1"/>
          </p:nvPr>
        </p:nvSpPr>
        <p:spPr/>
        <p:txBody>
          <a:bodyPr/>
          <a:lstStyle/>
          <a:p>
            <a:pPr marL="0" indent="0">
              <a:buNone/>
            </a:pPr>
            <a:r>
              <a:rPr lang="en-GB" altLang="en-US" dirty="0"/>
              <a:t>(2) They are one community (</a:t>
            </a:r>
            <a:r>
              <a:rPr lang="en-GB" altLang="en-US" dirty="0" err="1"/>
              <a:t>umma</a:t>
            </a:r>
            <a:r>
              <a:rPr lang="en-GB" altLang="en-US" dirty="0"/>
              <a:t>) to the exclusion of all men.</a:t>
            </a:r>
          </a:p>
          <a:p>
            <a:pPr marL="0" indent="0">
              <a:buNone/>
            </a:pPr>
            <a:r>
              <a:rPr lang="en-GB" altLang="en-US" dirty="0"/>
              <a:t>(3) The Quraysh emigrants according to their present custom shall pay the </a:t>
            </a:r>
            <a:r>
              <a:rPr lang="en-GB" altLang="en-US" dirty="0" err="1"/>
              <a:t>bloodwit</a:t>
            </a:r>
            <a:r>
              <a:rPr lang="en-GB" altLang="en-US" dirty="0"/>
              <a:t> within their number and shall redeem their prisoners with the kindness and justice common among believers.</a:t>
            </a:r>
          </a:p>
        </p:txBody>
      </p:sp>
      <p:sp>
        <p:nvSpPr>
          <p:cNvPr id="6" name="TextBox 5">
            <a:extLst>
              <a:ext uri="{FF2B5EF4-FFF2-40B4-BE49-F238E27FC236}">
                <a16:creationId xmlns:a16="http://schemas.microsoft.com/office/drawing/2014/main" id="{4305CBA6-84E4-4C44-8B8C-1588CC932F82}"/>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70</a:t>
            </a:fld>
            <a:endParaRPr lang="en-GB" dirty="0"/>
          </a:p>
        </p:txBody>
      </p:sp>
    </p:spTree>
    <p:extLst>
      <p:ext uri="{BB962C8B-B14F-4D97-AF65-F5344CB8AC3E}">
        <p14:creationId xmlns:p14="http://schemas.microsoft.com/office/powerpoint/2010/main" val="12137445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a:extLst>
              <a:ext uri="{FF2B5EF4-FFF2-40B4-BE49-F238E27FC236}">
                <a16:creationId xmlns:a16="http://schemas.microsoft.com/office/drawing/2014/main" id="{1A8F6AE8-C8C0-4652-8FC8-A6A05BA83D26}"/>
              </a:ext>
            </a:extLst>
          </p:cNvPr>
          <p:cNvSpPr>
            <a:spLocks noGrp="1" noChangeArrowheads="1"/>
          </p:cNvSpPr>
          <p:nvPr>
            <p:ph type="title"/>
          </p:nvPr>
        </p:nvSpPr>
        <p:spPr/>
        <p:txBody>
          <a:bodyPr/>
          <a:lstStyle/>
          <a:p>
            <a:r>
              <a:rPr lang="en-GB" altLang="en-US"/>
              <a:t>Various tribes</a:t>
            </a:r>
          </a:p>
        </p:txBody>
      </p:sp>
      <p:sp>
        <p:nvSpPr>
          <p:cNvPr id="241667" name="Rectangle 3">
            <a:extLst>
              <a:ext uri="{FF2B5EF4-FFF2-40B4-BE49-F238E27FC236}">
                <a16:creationId xmlns:a16="http://schemas.microsoft.com/office/drawing/2014/main" id="{1EF2F119-6ADD-4E62-A951-FF9E86D4126F}"/>
              </a:ext>
            </a:extLst>
          </p:cNvPr>
          <p:cNvSpPr>
            <a:spLocks noGrp="1" noChangeArrowheads="1"/>
          </p:cNvSpPr>
          <p:nvPr>
            <p:ph type="body" idx="1"/>
          </p:nvPr>
        </p:nvSpPr>
        <p:spPr/>
        <p:txBody>
          <a:bodyPr/>
          <a:lstStyle/>
          <a:p>
            <a:pPr marL="0" indent="0">
              <a:lnSpc>
                <a:spcPct val="90000"/>
              </a:lnSpc>
              <a:buNone/>
            </a:pPr>
            <a:r>
              <a:rPr lang="en-GB" altLang="en-US" dirty="0"/>
              <a:t>(4-8) The B. ‘Auf according to their present custom shall pay the </a:t>
            </a:r>
            <a:r>
              <a:rPr lang="en-GB" altLang="en-US" dirty="0" err="1"/>
              <a:t>bloodwit</a:t>
            </a:r>
            <a:r>
              <a:rPr lang="en-GB" altLang="en-US" dirty="0"/>
              <a:t> they paid in </a:t>
            </a:r>
            <a:r>
              <a:rPr lang="en-GB" altLang="en-US" dirty="0" err="1"/>
              <a:t>heatheism</a:t>
            </a:r>
            <a:r>
              <a:rPr lang="en-GB" altLang="en-US" dirty="0"/>
              <a:t>; every section shall redeem its prisoners with the kindness and justice common among believers. The B. Sa </a:t>
            </a:r>
            <a:r>
              <a:rPr lang="en-GB" altLang="en-US" dirty="0" err="1"/>
              <a:t>ida</a:t>
            </a:r>
            <a:r>
              <a:rPr lang="en-GB" altLang="en-US" dirty="0"/>
              <a:t>, the B. ‘l-Harith, and the B. </a:t>
            </a:r>
            <a:r>
              <a:rPr lang="en-GB" altLang="en-US" dirty="0" err="1"/>
              <a:t>Jusham</a:t>
            </a:r>
            <a:r>
              <a:rPr lang="en-GB" altLang="en-US" dirty="0"/>
              <a:t>, and the B. al-Najjar likewise.</a:t>
            </a:r>
          </a:p>
          <a:p>
            <a:pPr marL="0" indent="0">
              <a:lnSpc>
                <a:spcPct val="90000"/>
              </a:lnSpc>
              <a:buNone/>
            </a:pPr>
            <a:r>
              <a:rPr lang="en-GB" altLang="en-US" dirty="0"/>
              <a:t>(9-11) The B. ‘Amr b. ‘Auf, the B. al-</a:t>
            </a:r>
            <a:r>
              <a:rPr lang="en-GB" altLang="en-US" dirty="0" err="1"/>
              <a:t>Nabit</a:t>
            </a:r>
            <a:r>
              <a:rPr lang="en-GB" altLang="en-US" dirty="0"/>
              <a:t> and the B. al-‘</a:t>
            </a:r>
            <a:r>
              <a:rPr lang="en-GB" altLang="en-US" dirty="0" err="1"/>
              <a:t>Aus</a:t>
            </a:r>
            <a:r>
              <a:rPr lang="en-GB" altLang="en-US" dirty="0"/>
              <a:t> likewise.</a:t>
            </a:r>
          </a:p>
        </p:txBody>
      </p:sp>
      <p:sp>
        <p:nvSpPr>
          <p:cNvPr id="6" name="TextBox 5">
            <a:extLst>
              <a:ext uri="{FF2B5EF4-FFF2-40B4-BE49-F238E27FC236}">
                <a16:creationId xmlns:a16="http://schemas.microsoft.com/office/drawing/2014/main" id="{7F8BB1CF-6DEE-49A8-822B-B14A2923B609}"/>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71</a:t>
            </a:fld>
            <a:endParaRPr lang="en-GB" dirty="0"/>
          </a:p>
        </p:txBody>
      </p:sp>
    </p:spTree>
    <p:extLst>
      <p:ext uri="{BB962C8B-B14F-4D97-AF65-F5344CB8AC3E}">
        <p14:creationId xmlns:p14="http://schemas.microsoft.com/office/powerpoint/2010/main" val="11310850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a:extLst>
              <a:ext uri="{FF2B5EF4-FFF2-40B4-BE49-F238E27FC236}">
                <a16:creationId xmlns:a16="http://schemas.microsoft.com/office/drawing/2014/main" id="{4124B43D-0459-44BB-933F-641BF63C2FD3}"/>
              </a:ext>
            </a:extLst>
          </p:cNvPr>
          <p:cNvSpPr>
            <a:spLocks noGrp="1" noChangeArrowheads="1"/>
          </p:cNvSpPr>
          <p:nvPr>
            <p:ph type="title"/>
          </p:nvPr>
        </p:nvSpPr>
        <p:spPr/>
        <p:txBody>
          <a:bodyPr/>
          <a:lstStyle/>
          <a:p>
            <a:r>
              <a:rPr lang="en-GB" altLang="en-US"/>
              <a:t>Obligations on Muslims</a:t>
            </a:r>
          </a:p>
        </p:txBody>
      </p:sp>
      <p:sp>
        <p:nvSpPr>
          <p:cNvPr id="261123" name="Rectangle 3">
            <a:extLst>
              <a:ext uri="{FF2B5EF4-FFF2-40B4-BE49-F238E27FC236}">
                <a16:creationId xmlns:a16="http://schemas.microsoft.com/office/drawing/2014/main" id="{E5FF2251-8D18-4D28-A9E6-02D6927E6D13}"/>
              </a:ext>
            </a:extLst>
          </p:cNvPr>
          <p:cNvSpPr>
            <a:spLocks noGrp="1" noChangeArrowheads="1"/>
          </p:cNvSpPr>
          <p:nvPr>
            <p:ph type="body" idx="1"/>
          </p:nvPr>
        </p:nvSpPr>
        <p:spPr/>
        <p:txBody>
          <a:bodyPr/>
          <a:lstStyle/>
          <a:p>
            <a:pPr marL="0" indent="0">
              <a:buNone/>
            </a:pPr>
            <a:r>
              <a:rPr lang="en-GB" altLang="en-US" dirty="0"/>
              <a:t>(12)(a) Believers shall not leave anyone destitute among them by not paying his redemption money or </a:t>
            </a:r>
            <a:r>
              <a:rPr lang="en-GB" altLang="en-US" dirty="0" err="1"/>
              <a:t>bloodwit</a:t>
            </a:r>
            <a:r>
              <a:rPr lang="en-GB" altLang="en-US" dirty="0"/>
              <a:t> in kindness.</a:t>
            </a:r>
          </a:p>
          <a:p>
            <a:pPr marL="0" indent="0">
              <a:buNone/>
            </a:pPr>
            <a:r>
              <a:rPr lang="en-GB" altLang="en-US" dirty="0"/>
              <a:t>(12)(b) A believer shall not take as an ally the freedman of another Muslim against him. </a:t>
            </a:r>
          </a:p>
        </p:txBody>
      </p:sp>
      <p:sp>
        <p:nvSpPr>
          <p:cNvPr id="6" name="TextBox 5">
            <a:extLst>
              <a:ext uri="{FF2B5EF4-FFF2-40B4-BE49-F238E27FC236}">
                <a16:creationId xmlns:a16="http://schemas.microsoft.com/office/drawing/2014/main" id="{E0E2E892-7F69-498D-8407-76C57B854C7E}"/>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72</a:t>
            </a:fld>
            <a:endParaRPr lang="en-GB" dirty="0"/>
          </a:p>
        </p:txBody>
      </p:sp>
    </p:spTree>
    <p:extLst>
      <p:ext uri="{BB962C8B-B14F-4D97-AF65-F5344CB8AC3E}">
        <p14:creationId xmlns:p14="http://schemas.microsoft.com/office/powerpoint/2010/main" val="31941856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a:extLst>
              <a:ext uri="{FF2B5EF4-FFF2-40B4-BE49-F238E27FC236}">
                <a16:creationId xmlns:a16="http://schemas.microsoft.com/office/drawing/2014/main" id="{0DFC2F49-42D9-46EB-A42E-A39BD74D4E66}"/>
              </a:ext>
            </a:extLst>
          </p:cNvPr>
          <p:cNvSpPr>
            <a:spLocks noGrp="1" noChangeArrowheads="1"/>
          </p:cNvSpPr>
          <p:nvPr>
            <p:ph type="title"/>
          </p:nvPr>
        </p:nvSpPr>
        <p:spPr/>
        <p:txBody>
          <a:bodyPr/>
          <a:lstStyle/>
          <a:p>
            <a:r>
              <a:rPr lang="en-GB" altLang="en-US"/>
              <a:t>Avoid sin or injustice</a:t>
            </a:r>
          </a:p>
        </p:txBody>
      </p:sp>
      <p:sp>
        <p:nvSpPr>
          <p:cNvPr id="243715" name="Rectangle 3">
            <a:extLst>
              <a:ext uri="{FF2B5EF4-FFF2-40B4-BE49-F238E27FC236}">
                <a16:creationId xmlns:a16="http://schemas.microsoft.com/office/drawing/2014/main" id="{C590B0AD-09DB-46BB-BC12-DCDE23A4902B}"/>
              </a:ext>
            </a:extLst>
          </p:cNvPr>
          <p:cNvSpPr>
            <a:spLocks noGrp="1" noChangeArrowheads="1"/>
          </p:cNvSpPr>
          <p:nvPr>
            <p:ph type="body" idx="1"/>
          </p:nvPr>
        </p:nvSpPr>
        <p:spPr/>
        <p:txBody>
          <a:bodyPr/>
          <a:lstStyle/>
          <a:p>
            <a:pPr marL="0" indent="0">
              <a:buNone/>
            </a:pPr>
            <a:r>
              <a:rPr lang="en-GB" altLang="en-US" dirty="0"/>
              <a:t>(13) The God-fearing believers shall be against the rebellious or him who seeks to spread injustice, or sin or animosity, or corruption between believers; the hand of every man shall be against him even if he be a son of one of them. </a:t>
            </a:r>
          </a:p>
          <a:p>
            <a:pPr marL="0" indent="0">
              <a:buNone/>
            </a:pPr>
            <a:r>
              <a:rPr lang="en-GB" altLang="en-US" dirty="0"/>
              <a:t>(14) A believer shall not slay a believer for the sake of an unbeliever, nor shall he aid an unbeliever against a believer. </a:t>
            </a:r>
          </a:p>
        </p:txBody>
      </p:sp>
      <p:sp>
        <p:nvSpPr>
          <p:cNvPr id="6" name="TextBox 5">
            <a:extLst>
              <a:ext uri="{FF2B5EF4-FFF2-40B4-BE49-F238E27FC236}">
                <a16:creationId xmlns:a16="http://schemas.microsoft.com/office/drawing/2014/main" id="{7874CAD3-9768-49A2-B8A8-3DE686214A6D}"/>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73</a:t>
            </a:fld>
            <a:endParaRPr lang="en-GB" dirty="0"/>
          </a:p>
        </p:txBody>
      </p:sp>
    </p:spTree>
    <p:extLst>
      <p:ext uri="{BB962C8B-B14F-4D97-AF65-F5344CB8AC3E}">
        <p14:creationId xmlns:p14="http://schemas.microsoft.com/office/powerpoint/2010/main" val="40835672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a:extLst>
              <a:ext uri="{FF2B5EF4-FFF2-40B4-BE49-F238E27FC236}">
                <a16:creationId xmlns:a16="http://schemas.microsoft.com/office/drawing/2014/main" id="{07BFEFF1-E9EE-428E-A780-F21C3C250C76}"/>
              </a:ext>
            </a:extLst>
          </p:cNvPr>
          <p:cNvSpPr>
            <a:spLocks noGrp="1" noChangeArrowheads="1"/>
          </p:cNvSpPr>
          <p:nvPr>
            <p:ph type="title"/>
          </p:nvPr>
        </p:nvSpPr>
        <p:spPr/>
        <p:txBody>
          <a:bodyPr/>
          <a:lstStyle/>
          <a:p>
            <a:r>
              <a:rPr lang="en-GB" altLang="en-US"/>
              <a:t>Protection to Muslims and Jews</a:t>
            </a:r>
          </a:p>
        </p:txBody>
      </p:sp>
      <p:sp>
        <p:nvSpPr>
          <p:cNvPr id="244739" name="Rectangle 3">
            <a:extLst>
              <a:ext uri="{FF2B5EF4-FFF2-40B4-BE49-F238E27FC236}">
                <a16:creationId xmlns:a16="http://schemas.microsoft.com/office/drawing/2014/main" id="{05866079-8621-46B7-8C47-019ABAC42357}"/>
              </a:ext>
            </a:extLst>
          </p:cNvPr>
          <p:cNvSpPr>
            <a:spLocks noGrp="1" noChangeArrowheads="1"/>
          </p:cNvSpPr>
          <p:nvPr>
            <p:ph type="body" idx="1"/>
          </p:nvPr>
        </p:nvSpPr>
        <p:spPr/>
        <p:txBody>
          <a:bodyPr/>
          <a:lstStyle/>
          <a:p>
            <a:pPr marL="0" indent="0">
              <a:buNone/>
            </a:pPr>
            <a:r>
              <a:rPr lang="en-GB" altLang="en-US" dirty="0"/>
              <a:t>(15) God’s protection is one, the least of them may give protection to a stranger on their behalf. Believers are friends one to the other to the exclusion of outsiders. </a:t>
            </a:r>
          </a:p>
          <a:p>
            <a:pPr marL="0" indent="0">
              <a:buNone/>
            </a:pPr>
            <a:r>
              <a:rPr lang="en-GB" altLang="en-US" dirty="0"/>
              <a:t>(16) To the Jew who follows us belong help and equality. He shall not be wronged nor shall his enemies be aided. </a:t>
            </a:r>
          </a:p>
        </p:txBody>
      </p:sp>
      <p:sp>
        <p:nvSpPr>
          <p:cNvPr id="6" name="TextBox 5">
            <a:extLst>
              <a:ext uri="{FF2B5EF4-FFF2-40B4-BE49-F238E27FC236}">
                <a16:creationId xmlns:a16="http://schemas.microsoft.com/office/drawing/2014/main" id="{A4752F8A-2F95-4493-B68C-0EAD75E0AB20}"/>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74</a:t>
            </a:fld>
            <a:endParaRPr lang="en-GB" dirty="0"/>
          </a:p>
        </p:txBody>
      </p:sp>
    </p:spTree>
    <p:extLst>
      <p:ext uri="{BB962C8B-B14F-4D97-AF65-F5344CB8AC3E}">
        <p14:creationId xmlns:p14="http://schemas.microsoft.com/office/powerpoint/2010/main" val="32683306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a:extLst>
              <a:ext uri="{FF2B5EF4-FFF2-40B4-BE49-F238E27FC236}">
                <a16:creationId xmlns:a16="http://schemas.microsoft.com/office/drawing/2014/main" id="{C8D1A2D1-530F-410B-9738-B3578E1A2081}"/>
              </a:ext>
            </a:extLst>
          </p:cNvPr>
          <p:cNvSpPr>
            <a:spLocks noGrp="1" noChangeArrowheads="1"/>
          </p:cNvSpPr>
          <p:nvPr>
            <p:ph type="title"/>
          </p:nvPr>
        </p:nvSpPr>
        <p:spPr/>
        <p:txBody>
          <a:bodyPr/>
          <a:lstStyle/>
          <a:p>
            <a:r>
              <a:rPr lang="en-GB" altLang="en-US"/>
              <a:t>Peace is indivisible</a:t>
            </a:r>
          </a:p>
        </p:txBody>
      </p:sp>
      <p:sp>
        <p:nvSpPr>
          <p:cNvPr id="245763" name="Rectangle 3">
            <a:extLst>
              <a:ext uri="{FF2B5EF4-FFF2-40B4-BE49-F238E27FC236}">
                <a16:creationId xmlns:a16="http://schemas.microsoft.com/office/drawing/2014/main" id="{1815A853-F40D-4C82-A4DB-299DA5733A03}"/>
              </a:ext>
            </a:extLst>
          </p:cNvPr>
          <p:cNvSpPr>
            <a:spLocks noGrp="1" noChangeArrowheads="1"/>
          </p:cNvSpPr>
          <p:nvPr>
            <p:ph type="body" idx="1"/>
          </p:nvPr>
        </p:nvSpPr>
        <p:spPr/>
        <p:txBody>
          <a:bodyPr/>
          <a:lstStyle/>
          <a:p>
            <a:pPr marL="0" indent="0">
              <a:lnSpc>
                <a:spcPct val="90000"/>
              </a:lnSpc>
              <a:buNone/>
            </a:pPr>
            <a:r>
              <a:rPr lang="en-GB" altLang="en-US" dirty="0"/>
              <a:t>(17) The peace of the believers is indivisible. No separate peace shall be made when believers are fighting in the way of God. Conditions must be fair and equitable to all. </a:t>
            </a:r>
          </a:p>
          <a:p>
            <a:pPr marL="0" indent="0">
              <a:lnSpc>
                <a:spcPct val="90000"/>
              </a:lnSpc>
              <a:buNone/>
            </a:pPr>
            <a:r>
              <a:rPr lang="en-GB" altLang="en-US" dirty="0"/>
              <a:t>(18) In every foray a rider must take another behind him. </a:t>
            </a:r>
          </a:p>
          <a:p>
            <a:pPr marL="0" indent="0">
              <a:lnSpc>
                <a:spcPct val="90000"/>
              </a:lnSpc>
              <a:buNone/>
            </a:pPr>
            <a:r>
              <a:rPr lang="en-GB" altLang="en-US" dirty="0"/>
              <a:t>(19) The believers must avenge the blood of one another shed in the way of God. </a:t>
            </a:r>
          </a:p>
        </p:txBody>
      </p:sp>
      <p:sp>
        <p:nvSpPr>
          <p:cNvPr id="6" name="TextBox 5">
            <a:extLst>
              <a:ext uri="{FF2B5EF4-FFF2-40B4-BE49-F238E27FC236}">
                <a16:creationId xmlns:a16="http://schemas.microsoft.com/office/drawing/2014/main" id="{C80B2291-2064-40A1-AAB7-8A22A9D91448}"/>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75</a:t>
            </a:fld>
            <a:endParaRPr lang="en-GB" dirty="0"/>
          </a:p>
        </p:txBody>
      </p:sp>
    </p:spTree>
    <p:extLst>
      <p:ext uri="{BB962C8B-B14F-4D97-AF65-F5344CB8AC3E}">
        <p14:creationId xmlns:p14="http://schemas.microsoft.com/office/powerpoint/2010/main" val="9045203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a:extLst>
              <a:ext uri="{FF2B5EF4-FFF2-40B4-BE49-F238E27FC236}">
                <a16:creationId xmlns:a16="http://schemas.microsoft.com/office/drawing/2014/main" id="{710BA15A-EC7E-4111-8B42-4A85FC05FF8E}"/>
              </a:ext>
            </a:extLst>
          </p:cNvPr>
          <p:cNvSpPr>
            <a:spLocks noGrp="1" noChangeArrowheads="1"/>
          </p:cNvSpPr>
          <p:nvPr>
            <p:ph type="title"/>
          </p:nvPr>
        </p:nvSpPr>
        <p:spPr/>
        <p:txBody>
          <a:bodyPr/>
          <a:lstStyle/>
          <a:p>
            <a:r>
              <a:rPr lang="en-GB" altLang="en-US"/>
              <a:t>Prohibition of murder</a:t>
            </a:r>
          </a:p>
        </p:txBody>
      </p:sp>
      <p:sp>
        <p:nvSpPr>
          <p:cNvPr id="246787" name="Rectangle 3">
            <a:extLst>
              <a:ext uri="{FF2B5EF4-FFF2-40B4-BE49-F238E27FC236}">
                <a16:creationId xmlns:a16="http://schemas.microsoft.com/office/drawing/2014/main" id="{C3A37C6D-ECAF-4C49-B336-03C240069623}"/>
              </a:ext>
            </a:extLst>
          </p:cNvPr>
          <p:cNvSpPr>
            <a:spLocks noGrp="1" noChangeArrowheads="1"/>
          </p:cNvSpPr>
          <p:nvPr>
            <p:ph type="body" idx="1"/>
          </p:nvPr>
        </p:nvSpPr>
        <p:spPr/>
        <p:txBody>
          <a:bodyPr/>
          <a:lstStyle/>
          <a:p>
            <a:pPr marL="0" indent="0">
              <a:lnSpc>
                <a:spcPct val="90000"/>
              </a:lnSpc>
              <a:buNone/>
            </a:pPr>
            <a:r>
              <a:rPr lang="en-GB" altLang="en-US" sz="2400" dirty="0"/>
              <a:t>(20)(a) The God-fearing believers enjoy the best and most upright guidance. </a:t>
            </a:r>
          </a:p>
          <a:p>
            <a:pPr marL="0" indent="0">
              <a:lnSpc>
                <a:spcPct val="90000"/>
              </a:lnSpc>
              <a:buNone/>
            </a:pPr>
            <a:r>
              <a:rPr lang="en-GB" altLang="en-US" sz="2400" dirty="0"/>
              <a:t>(20)(b) No polytheist shall take the property of person of Quraysh under his protection nor shall he intervene against a believer. </a:t>
            </a:r>
          </a:p>
          <a:p>
            <a:pPr marL="0" indent="0">
              <a:lnSpc>
                <a:spcPct val="90000"/>
              </a:lnSpc>
              <a:buNone/>
            </a:pPr>
            <a:r>
              <a:rPr lang="en-GB" altLang="en-US" sz="2400" dirty="0"/>
              <a:t>(21) Whoever is convicted of killing a believer without good reason shall be subject to retaliation unless the next of kin is satisfied (with blood-money), and the believers shall be against him as one man, and they are bound to take action against him.</a:t>
            </a:r>
          </a:p>
        </p:txBody>
      </p:sp>
      <p:sp>
        <p:nvSpPr>
          <p:cNvPr id="6" name="TextBox 5">
            <a:extLst>
              <a:ext uri="{FF2B5EF4-FFF2-40B4-BE49-F238E27FC236}">
                <a16:creationId xmlns:a16="http://schemas.microsoft.com/office/drawing/2014/main" id="{964CF7FC-93D6-4F78-9321-F7BDDCBA02F3}"/>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76</a:t>
            </a:fld>
            <a:endParaRPr lang="en-GB" dirty="0"/>
          </a:p>
        </p:txBody>
      </p:sp>
    </p:spTree>
    <p:extLst>
      <p:ext uri="{BB962C8B-B14F-4D97-AF65-F5344CB8AC3E}">
        <p14:creationId xmlns:p14="http://schemas.microsoft.com/office/powerpoint/2010/main" val="6467789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id="{A12D4586-9A03-45C9-BDB6-E00ED7F0759C}"/>
              </a:ext>
            </a:extLst>
          </p:cNvPr>
          <p:cNvSpPr>
            <a:spLocks noGrp="1" noChangeArrowheads="1"/>
          </p:cNvSpPr>
          <p:nvPr>
            <p:ph type="title"/>
          </p:nvPr>
        </p:nvSpPr>
        <p:spPr/>
        <p:txBody>
          <a:bodyPr/>
          <a:lstStyle/>
          <a:p>
            <a:r>
              <a:rPr lang="en-GB" altLang="en-US"/>
              <a:t>Do not help the evil</a:t>
            </a:r>
          </a:p>
        </p:txBody>
      </p:sp>
      <p:sp>
        <p:nvSpPr>
          <p:cNvPr id="247811" name="Rectangle 3">
            <a:extLst>
              <a:ext uri="{FF2B5EF4-FFF2-40B4-BE49-F238E27FC236}">
                <a16:creationId xmlns:a16="http://schemas.microsoft.com/office/drawing/2014/main" id="{60A3C7D0-D67C-497F-B687-FB8BC63021F3}"/>
              </a:ext>
            </a:extLst>
          </p:cNvPr>
          <p:cNvSpPr>
            <a:spLocks noGrp="1" noChangeArrowheads="1"/>
          </p:cNvSpPr>
          <p:nvPr>
            <p:ph type="body" idx="1"/>
          </p:nvPr>
        </p:nvSpPr>
        <p:spPr/>
        <p:txBody>
          <a:bodyPr/>
          <a:lstStyle/>
          <a:p>
            <a:pPr marL="0" indent="0">
              <a:buNone/>
            </a:pPr>
            <a:r>
              <a:rPr lang="en-GB" altLang="en-US" dirty="0"/>
              <a:t>(22) It shall not be lawful to a believer who holds by what is in this document and believes in God and the last day to help an evil-doer or to shelter him. The curse of God and His anger on the day of resurrection will be upon him if he does, and neither repentance nor ransom will be received from him. </a:t>
            </a:r>
          </a:p>
        </p:txBody>
      </p:sp>
      <p:sp>
        <p:nvSpPr>
          <p:cNvPr id="6" name="TextBox 5">
            <a:extLst>
              <a:ext uri="{FF2B5EF4-FFF2-40B4-BE49-F238E27FC236}">
                <a16:creationId xmlns:a16="http://schemas.microsoft.com/office/drawing/2014/main" id="{B77CD253-83B3-45E8-94A6-10EC8D994893}"/>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77</a:t>
            </a:fld>
            <a:endParaRPr lang="en-GB" dirty="0"/>
          </a:p>
        </p:txBody>
      </p:sp>
    </p:spTree>
    <p:extLst>
      <p:ext uri="{BB962C8B-B14F-4D97-AF65-F5344CB8AC3E}">
        <p14:creationId xmlns:p14="http://schemas.microsoft.com/office/powerpoint/2010/main" val="278816838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a:extLst>
              <a:ext uri="{FF2B5EF4-FFF2-40B4-BE49-F238E27FC236}">
                <a16:creationId xmlns:a16="http://schemas.microsoft.com/office/drawing/2014/main" id="{29793FA4-9EBE-48F2-ADD2-47A64DC92ABE}"/>
              </a:ext>
            </a:extLst>
          </p:cNvPr>
          <p:cNvSpPr>
            <a:spLocks noGrp="1" noChangeArrowheads="1"/>
          </p:cNvSpPr>
          <p:nvPr>
            <p:ph type="title"/>
          </p:nvPr>
        </p:nvSpPr>
        <p:spPr/>
        <p:txBody>
          <a:bodyPr/>
          <a:lstStyle/>
          <a:p>
            <a:r>
              <a:rPr lang="en-GB" altLang="en-US"/>
              <a:t>Shared costs of war</a:t>
            </a:r>
          </a:p>
        </p:txBody>
      </p:sp>
      <p:sp>
        <p:nvSpPr>
          <p:cNvPr id="248835" name="Rectangle 3">
            <a:extLst>
              <a:ext uri="{FF2B5EF4-FFF2-40B4-BE49-F238E27FC236}">
                <a16:creationId xmlns:a16="http://schemas.microsoft.com/office/drawing/2014/main" id="{CCB1EB87-03B0-4DEC-8A2A-C89B40A2B88D}"/>
              </a:ext>
            </a:extLst>
          </p:cNvPr>
          <p:cNvSpPr>
            <a:spLocks noGrp="1" noChangeArrowheads="1"/>
          </p:cNvSpPr>
          <p:nvPr>
            <p:ph type="body" idx="1"/>
          </p:nvPr>
        </p:nvSpPr>
        <p:spPr/>
        <p:txBody>
          <a:bodyPr/>
          <a:lstStyle/>
          <a:p>
            <a:pPr marL="0" indent="0">
              <a:buNone/>
            </a:pPr>
            <a:r>
              <a:rPr lang="en-GB" altLang="en-US" dirty="0"/>
              <a:t>(23) Whenever you differ about a matter it must be referred to God and to Muhammad.</a:t>
            </a:r>
          </a:p>
          <a:p>
            <a:pPr marL="0" indent="0">
              <a:buNone/>
            </a:pPr>
            <a:r>
              <a:rPr lang="en-GB" altLang="en-US" dirty="0"/>
              <a:t>(24) The Jews shall contribute to the cost of war so long as they are fighting alongside the believers. </a:t>
            </a:r>
          </a:p>
        </p:txBody>
      </p:sp>
      <p:sp>
        <p:nvSpPr>
          <p:cNvPr id="6" name="TextBox 5">
            <a:extLst>
              <a:ext uri="{FF2B5EF4-FFF2-40B4-BE49-F238E27FC236}">
                <a16:creationId xmlns:a16="http://schemas.microsoft.com/office/drawing/2014/main" id="{71D81103-74D9-4F19-A89F-81FA4512262E}"/>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78</a:t>
            </a:fld>
            <a:endParaRPr lang="en-GB" dirty="0"/>
          </a:p>
        </p:txBody>
      </p:sp>
    </p:spTree>
    <p:extLst>
      <p:ext uri="{BB962C8B-B14F-4D97-AF65-F5344CB8AC3E}">
        <p14:creationId xmlns:p14="http://schemas.microsoft.com/office/powerpoint/2010/main" val="40618734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a:extLst>
              <a:ext uri="{FF2B5EF4-FFF2-40B4-BE49-F238E27FC236}">
                <a16:creationId xmlns:a16="http://schemas.microsoft.com/office/drawing/2014/main" id="{DF5EB278-1491-4D55-BFF2-1F81ED7BD0D8}"/>
              </a:ext>
            </a:extLst>
          </p:cNvPr>
          <p:cNvSpPr>
            <a:spLocks noGrp="1" noChangeArrowheads="1"/>
          </p:cNvSpPr>
          <p:nvPr>
            <p:ph type="title"/>
          </p:nvPr>
        </p:nvSpPr>
        <p:spPr/>
        <p:txBody>
          <a:bodyPr/>
          <a:lstStyle/>
          <a:p>
            <a:r>
              <a:rPr lang="en-GB" altLang="en-US"/>
              <a:t>Freedom of religion</a:t>
            </a:r>
          </a:p>
        </p:txBody>
      </p:sp>
      <p:sp>
        <p:nvSpPr>
          <p:cNvPr id="249859" name="Rectangle 3">
            <a:extLst>
              <a:ext uri="{FF2B5EF4-FFF2-40B4-BE49-F238E27FC236}">
                <a16:creationId xmlns:a16="http://schemas.microsoft.com/office/drawing/2014/main" id="{C18608B7-E1D6-4A4D-A409-105493455142}"/>
              </a:ext>
            </a:extLst>
          </p:cNvPr>
          <p:cNvSpPr>
            <a:spLocks noGrp="1" noChangeArrowheads="1"/>
          </p:cNvSpPr>
          <p:nvPr>
            <p:ph type="body" idx="1"/>
          </p:nvPr>
        </p:nvSpPr>
        <p:spPr/>
        <p:txBody>
          <a:bodyPr/>
          <a:lstStyle/>
          <a:p>
            <a:pPr marL="0" indent="0">
              <a:buNone/>
            </a:pPr>
            <a:r>
              <a:rPr lang="en-GB" altLang="en-US" dirty="0"/>
              <a:t>(25) The Jews of the B. ‘Auf are one community with the believers (the Jews have their religion and the Muslims have theirs), their freedmen and their persons except those who behave unjustly and sinfully, for they hurt but themselves and their families. </a:t>
            </a:r>
          </a:p>
        </p:txBody>
      </p:sp>
      <p:sp>
        <p:nvSpPr>
          <p:cNvPr id="6" name="TextBox 5">
            <a:extLst>
              <a:ext uri="{FF2B5EF4-FFF2-40B4-BE49-F238E27FC236}">
                <a16:creationId xmlns:a16="http://schemas.microsoft.com/office/drawing/2014/main" id="{48E664F0-172F-41A0-9040-41D578910F6B}"/>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79</a:t>
            </a:fld>
            <a:endParaRPr lang="en-GB" dirty="0"/>
          </a:p>
        </p:txBody>
      </p:sp>
    </p:spTree>
    <p:extLst>
      <p:ext uri="{BB962C8B-B14F-4D97-AF65-F5344CB8AC3E}">
        <p14:creationId xmlns:p14="http://schemas.microsoft.com/office/powerpoint/2010/main" val="224076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C8399-B40C-46F0-9BBC-E8E490468396}"/>
              </a:ext>
            </a:extLst>
          </p:cNvPr>
          <p:cNvSpPr>
            <a:spLocks noGrp="1"/>
          </p:cNvSpPr>
          <p:nvPr>
            <p:ph type="title"/>
          </p:nvPr>
        </p:nvSpPr>
        <p:spPr/>
        <p:txBody>
          <a:bodyPr/>
          <a:lstStyle/>
          <a:p>
            <a:r>
              <a:rPr lang="en-GB" dirty="0"/>
              <a:t>Judaism</a:t>
            </a:r>
          </a:p>
        </p:txBody>
      </p:sp>
      <p:sp>
        <p:nvSpPr>
          <p:cNvPr id="3" name="Content Placeholder 2">
            <a:extLst>
              <a:ext uri="{FF2B5EF4-FFF2-40B4-BE49-F238E27FC236}">
                <a16:creationId xmlns:a16="http://schemas.microsoft.com/office/drawing/2014/main" id="{D887F4A8-2646-4BC1-B967-A10A3D70ADC8}"/>
              </a:ext>
            </a:extLst>
          </p:cNvPr>
          <p:cNvSpPr>
            <a:spLocks noGrp="1"/>
          </p:cNvSpPr>
          <p:nvPr>
            <p:ph idx="1"/>
          </p:nvPr>
        </p:nvSpPr>
        <p:spPr/>
        <p:txBody>
          <a:bodyPr/>
          <a:lstStyle/>
          <a:p>
            <a:r>
              <a:rPr lang="en-GB" dirty="0"/>
              <a:t>Jewish rule destroyed by Roman Empire</a:t>
            </a:r>
          </a:p>
          <a:p>
            <a:r>
              <a:rPr lang="en-GB" dirty="0"/>
              <a:t>History ignores the Kingdoms of </a:t>
            </a:r>
            <a:r>
              <a:rPr lang="en-GB" dirty="0" err="1"/>
              <a:t>Himyar</a:t>
            </a:r>
            <a:r>
              <a:rPr lang="en-GB" dirty="0"/>
              <a:t> and the </a:t>
            </a:r>
            <a:r>
              <a:rPr lang="en-GB" dirty="0" err="1"/>
              <a:t>Khazars</a:t>
            </a:r>
            <a:endParaRPr lang="en-GB" dirty="0"/>
          </a:p>
          <a:p>
            <a:r>
              <a:rPr lang="en-GB" dirty="0"/>
              <a:t>~2,000 years of Rabbinic Judaism in exile</a:t>
            </a:r>
          </a:p>
          <a:p>
            <a:r>
              <a:rPr lang="en-GB" dirty="0"/>
              <a:t>Growing religious influence in Israel from 1947?</a:t>
            </a:r>
          </a:p>
        </p:txBody>
      </p:sp>
      <p:sp>
        <p:nvSpPr>
          <p:cNvPr id="4" name="TextBox 3">
            <a:extLst>
              <a:ext uri="{FF2B5EF4-FFF2-40B4-BE49-F238E27FC236}">
                <a16:creationId xmlns:a16="http://schemas.microsoft.com/office/drawing/2014/main" id="{96F05E80-847F-421B-91A3-C07D8BE382C7}"/>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8</a:t>
            </a:fld>
            <a:endParaRPr lang="en-GB" dirty="0"/>
          </a:p>
        </p:txBody>
      </p:sp>
    </p:spTree>
    <p:extLst>
      <p:ext uri="{BB962C8B-B14F-4D97-AF65-F5344CB8AC3E}">
        <p14:creationId xmlns:p14="http://schemas.microsoft.com/office/powerpoint/2010/main" val="333613915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a:extLst>
              <a:ext uri="{FF2B5EF4-FFF2-40B4-BE49-F238E27FC236}">
                <a16:creationId xmlns:a16="http://schemas.microsoft.com/office/drawing/2014/main" id="{5AE50547-A93F-490C-9063-980C4FC2FD03}"/>
              </a:ext>
            </a:extLst>
          </p:cNvPr>
          <p:cNvSpPr>
            <a:spLocks noGrp="1" noChangeArrowheads="1"/>
          </p:cNvSpPr>
          <p:nvPr>
            <p:ph type="title"/>
          </p:nvPr>
        </p:nvSpPr>
        <p:spPr/>
        <p:txBody>
          <a:bodyPr/>
          <a:lstStyle/>
          <a:p>
            <a:r>
              <a:rPr lang="en-GB" altLang="en-US"/>
              <a:t>Extends to allies of Jews</a:t>
            </a:r>
          </a:p>
        </p:txBody>
      </p:sp>
      <p:sp>
        <p:nvSpPr>
          <p:cNvPr id="251907" name="Rectangle 3">
            <a:extLst>
              <a:ext uri="{FF2B5EF4-FFF2-40B4-BE49-F238E27FC236}">
                <a16:creationId xmlns:a16="http://schemas.microsoft.com/office/drawing/2014/main" id="{84590BE6-E717-424F-A348-173AEF1DDDFB}"/>
              </a:ext>
            </a:extLst>
          </p:cNvPr>
          <p:cNvSpPr>
            <a:spLocks noGrp="1" noChangeArrowheads="1"/>
          </p:cNvSpPr>
          <p:nvPr>
            <p:ph type="body" idx="1"/>
          </p:nvPr>
        </p:nvSpPr>
        <p:spPr/>
        <p:txBody>
          <a:bodyPr/>
          <a:lstStyle/>
          <a:p>
            <a:pPr marL="0" indent="0">
              <a:buNone/>
            </a:pPr>
            <a:r>
              <a:rPr lang="en-GB" altLang="en-US" dirty="0"/>
              <a:t>(26-35) The same applies to the Jews of the B. al-Najjar, B. al-Harith, B. Sai </a:t>
            </a:r>
            <a:r>
              <a:rPr lang="en-GB" altLang="en-US" dirty="0" err="1"/>
              <a:t>ida</a:t>
            </a:r>
            <a:r>
              <a:rPr lang="en-GB" altLang="en-US" dirty="0"/>
              <a:t>, B. </a:t>
            </a:r>
            <a:r>
              <a:rPr lang="en-GB" altLang="en-US" dirty="0" err="1"/>
              <a:t>Jusham</a:t>
            </a:r>
            <a:r>
              <a:rPr lang="en-GB" altLang="en-US" dirty="0"/>
              <a:t>, B. al-</a:t>
            </a:r>
            <a:r>
              <a:rPr lang="en-GB" altLang="en-US" dirty="0" err="1"/>
              <a:t>Aus</a:t>
            </a:r>
            <a:r>
              <a:rPr lang="en-GB" altLang="en-US" dirty="0"/>
              <a:t>, B. </a:t>
            </a:r>
            <a:r>
              <a:rPr lang="en-GB" altLang="en-US" dirty="0" err="1"/>
              <a:t>Tha'laba</a:t>
            </a:r>
            <a:r>
              <a:rPr lang="en-GB" altLang="en-US" dirty="0"/>
              <a:t>, and the </a:t>
            </a:r>
            <a:r>
              <a:rPr lang="en-GB" altLang="en-US" dirty="0" err="1"/>
              <a:t>Jafna</a:t>
            </a:r>
            <a:r>
              <a:rPr lang="en-GB" altLang="en-US" dirty="0"/>
              <a:t>, a clan of the </a:t>
            </a:r>
            <a:r>
              <a:rPr lang="en-GB" altLang="en-US" dirty="0" err="1"/>
              <a:t>Tha‘laba</a:t>
            </a:r>
            <a:r>
              <a:rPr lang="en-GB" altLang="en-US" dirty="0"/>
              <a:t> and the B. al-</a:t>
            </a:r>
            <a:r>
              <a:rPr lang="en-GB" altLang="en-US" dirty="0" err="1"/>
              <a:t>Shutayba</a:t>
            </a:r>
            <a:r>
              <a:rPr lang="en-GB" altLang="en-US" dirty="0"/>
              <a:t>. Loyalty is a protection against treachery. The freedmen of </a:t>
            </a:r>
            <a:r>
              <a:rPr lang="en-GB" altLang="en-US" dirty="0" err="1"/>
              <a:t>Tha</a:t>
            </a:r>
            <a:r>
              <a:rPr lang="en-GB" altLang="en-US" dirty="0"/>
              <a:t> ‘</a:t>
            </a:r>
            <a:r>
              <a:rPr lang="en-GB" altLang="en-US" dirty="0" err="1"/>
              <a:t>laba</a:t>
            </a:r>
            <a:r>
              <a:rPr lang="en-GB" altLang="en-US" dirty="0"/>
              <a:t> are as themselves. The close friends of the Jews are as themselves. </a:t>
            </a:r>
          </a:p>
        </p:txBody>
      </p:sp>
      <p:sp>
        <p:nvSpPr>
          <p:cNvPr id="6" name="TextBox 5">
            <a:extLst>
              <a:ext uri="{FF2B5EF4-FFF2-40B4-BE49-F238E27FC236}">
                <a16:creationId xmlns:a16="http://schemas.microsoft.com/office/drawing/2014/main" id="{D3BD2F41-EA7B-43B5-9154-E6F93122743E}"/>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80</a:t>
            </a:fld>
            <a:endParaRPr lang="en-GB" dirty="0"/>
          </a:p>
        </p:txBody>
      </p:sp>
    </p:spTree>
    <p:extLst>
      <p:ext uri="{BB962C8B-B14F-4D97-AF65-F5344CB8AC3E}">
        <p14:creationId xmlns:p14="http://schemas.microsoft.com/office/powerpoint/2010/main" val="29440269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a:extLst>
              <a:ext uri="{FF2B5EF4-FFF2-40B4-BE49-F238E27FC236}">
                <a16:creationId xmlns:a16="http://schemas.microsoft.com/office/drawing/2014/main" id="{9EBC8431-6E81-430C-A628-82F10835F00B}"/>
              </a:ext>
            </a:extLst>
          </p:cNvPr>
          <p:cNvSpPr>
            <a:spLocks noGrp="1" noChangeArrowheads="1"/>
          </p:cNvSpPr>
          <p:nvPr>
            <p:ph type="title"/>
          </p:nvPr>
        </p:nvSpPr>
        <p:spPr/>
        <p:txBody>
          <a:bodyPr/>
          <a:lstStyle/>
          <a:p>
            <a:r>
              <a:rPr lang="en-GB" altLang="en-US"/>
              <a:t>No unauthorised fighting</a:t>
            </a:r>
          </a:p>
        </p:txBody>
      </p:sp>
      <p:sp>
        <p:nvSpPr>
          <p:cNvPr id="250883" name="Rectangle 3">
            <a:extLst>
              <a:ext uri="{FF2B5EF4-FFF2-40B4-BE49-F238E27FC236}">
                <a16:creationId xmlns:a16="http://schemas.microsoft.com/office/drawing/2014/main" id="{E4A6E612-21B8-4F6F-9A17-053F8671E58E}"/>
              </a:ext>
            </a:extLst>
          </p:cNvPr>
          <p:cNvSpPr>
            <a:spLocks noGrp="1" noChangeArrowheads="1"/>
          </p:cNvSpPr>
          <p:nvPr>
            <p:ph type="body" idx="1"/>
          </p:nvPr>
        </p:nvSpPr>
        <p:spPr/>
        <p:txBody>
          <a:bodyPr/>
          <a:lstStyle/>
          <a:p>
            <a:pPr marL="0" indent="0">
              <a:buNone/>
            </a:pPr>
            <a:r>
              <a:rPr lang="en-GB" altLang="en-US" dirty="0"/>
              <a:t>(36) None of them shall go out to war save the permission of Muhammad, but he shall not be prevented from taking revenge for a wound. He who slays a man without warning slays himself and his household, unless it be one who has wronged him, for God will accept that. </a:t>
            </a:r>
          </a:p>
        </p:txBody>
      </p:sp>
      <p:sp>
        <p:nvSpPr>
          <p:cNvPr id="6" name="TextBox 5">
            <a:extLst>
              <a:ext uri="{FF2B5EF4-FFF2-40B4-BE49-F238E27FC236}">
                <a16:creationId xmlns:a16="http://schemas.microsoft.com/office/drawing/2014/main" id="{BA57061C-83D9-461E-AF5A-BA6EAE260DB5}"/>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81</a:t>
            </a:fld>
            <a:endParaRPr lang="en-GB" dirty="0"/>
          </a:p>
        </p:txBody>
      </p:sp>
    </p:spTree>
    <p:extLst>
      <p:ext uri="{BB962C8B-B14F-4D97-AF65-F5344CB8AC3E}">
        <p14:creationId xmlns:p14="http://schemas.microsoft.com/office/powerpoint/2010/main" val="10838997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FB4DD62B-BD5E-4032-8146-DCDCED9ED7C2}"/>
              </a:ext>
            </a:extLst>
          </p:cNvPr>
          <p:cNvSpPr>
            <a:spLocks noGrp="1" noChangeArrowheads="1"/>
          </p:cNvSpPr>
          <p:nvPr>
            <p:ph type="title"/>
          </p:nvPr>
        </p:nvSpPr>
        <p:spPr/>
        <p:txBody>
          <a:bodyPr/>
          <a:lstStyle/>
          <a:p>
            <a:r>
              <a:rPr lang="en-GB" altLang="en-US"/>
              <a:t>Shared costs and consultation</a:t>
            </a:r>
          </a:p>
        </p:txBody>
      </p:sp>
      <p:sp>
        <p:nvSpPr>
          <p:cNvPr id="252931" name="Rectangle 3">
            <a:extLst>
              <a:ext uri="{FF2B5EF4-FFF2-40B4-BE49-F238E27FC236}">
                <a16:creationId xmlns:a16="http://schemas.microsoft.com/office/drawing/2014/main" id="{FB6DDD01-36EA-41D7-A03C-ED213190E305}"/>
              </a:ext>
            </a:extLst>
          </p:cNvPr>
          <p:cNvSpPr>
            <a:spLocks noGrp="1" noChangeArrowheads="1"/>
          </p:cNvSpPr>
          <p:nvPr>
            <p:ph type="body" idx="1"/>
          </p:nvPr>
        </p:nvSpPr>
        <p:spPr/>
        <p:txBody>
          <a:bodyPr/>
          <a:lstStyle/>
          <a:p>
            <a:pPr marL="0" indent="0">
              <a:buNone/>
            </a:pPr>
            <a:r>
              <a:rPr lang="en-GB" altLang="en-US" sz="2400" dirty="0"/>
              <a:t>(37) The Jews must bear their expenses and the Muslims their expenses. Each must help the other against anyone who attacks the people of this document. They must seek mutual advice and consultation, and loyalty is a protection against treachery. A man is not liable for his ally’s misdeeds. The wronged must be helped. </a:t>
            </a:r>
          </a:p>
          <a:p>
            <a:pPr marL="0" indent="0">
              <a:buNone/>
            </a:pPr>
            <a:r>
              <a:rPr lang="en-GB" altLang="en-US" sz="2400" dirty="0"/>
              <a:t>(38) The Jews must pay with the believers so long as war lasts. </a:t>
            </a:r>
          </a:p>
        </p:txBody>
      </p:sp>
      <p:sp>
        <p:nvSpPr>
          <p:cNvPr id="6" name="TextBox 5">
            <a:extLst>
              <a:ext uri="{FF2B5EF4-FFF2-40B4-BE49-F238E27FC236}">
                <a16:creationId xmlns:a16="http://schemas.microsoft.com/office/drawing/2014/main" id="{2D65D189-FB7C-46A4-8A90-E6D5EE540BD4}"/>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82</a:t>
            </a:fld>
            <a:endParaRPr lang="en-GB" dirty="0"/>
          </a:p>
        </p:txBody>
      </p:sp>
    </p:spTree>
    <p:extLst>
      <p:ext uri="{BB962C8B-B14F-4D97-AF65-F5344CB8AC3E}">
        <p14:creationId xmlns:p14="http://schemas.microsoft.com/office/powerpoint/2010/main" val="25722743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a:extLst>
              <a:ext uri="{FF2B5EF4-FFF2-40B4-BE49-F238E27FC236}">
                <a16:creationId xmlns:a16="http://schemas.microsoft.com/office/drawing/2014/main" id="{E73E5A4C-FB95-4E6A-8CEF-F3A5479351AC}"/>
              </a:ext>
            </a:extLst>
          </p:cNvPr>
          <p:cNvSpPr>
            <a:spLocks noGrp="1" noChangeArrowheads="1"/>
          </p:cNvSpPr>
          <p:nvPr>
            <p:ph type="title"/>
          </p:nvPr>
        </p:nvSpPr>
        <p:spPr/>
        <p:txBody>
          <a:bodyPr/>
          <a:lstStyle/>
          <a:p>
            <a:r>
              <a:rPr lang="en-GB" altLang="en-US"/>
              <a:t>Medina a sanctuary</a:t>
            </a:r>
          </a:p>
        </p:txBody>
      </p:sp>
      <p:sp>
        <p:nvSpPr>
          <p:cNvPr id="253955" name="Rectangle 3">
            <a:extLst>
              <a:ext uri="{FF2B5EF4-FFF2-40B4-BE49-F238E27FC236}">
                <a16:creationId xmlns:a16="http://schemas.microsoft.com/office/drawing/2014/main" id="{33170DBB-3BD9-46CF-ADB7-15FAF7CB8FA4}"/>
              </a:ext>
            </a:extLst>
          </p:cNvPr>
          <p:cNvSpPr>
            <a:spLocks noGrp="1" noChangeArrowheads="1"/>
          </p:cNvSpPr>
          <p:nvPr>
            <p:ph type="body" idx="1"/>
          </p:nvPr>
        </p:nvSpPr>
        <p:spPr/>
        <p:txBody>
          <a:bodyPr/>
          <a:lstStyle/>
          <a:p>
            <a:pPr marL="0" indent="0">
              <a:buNone/>
            </a:pPr>
            <a:r>
              <a:rPr lang="en-GB" altLang="en-US" dirty="0"/>
              <a:t>(39) Yathrib [Medina] shall be a sanctuary for the people of this document. </a:t>
            </a:r>
          </a:p>
          <a:p>
            <a:pPr marL="0" indent="0">
              <a:buNone/>
            </a:pPr>
            <a:r>
              <a:rPr lang="en-GB" altLang="en-US" dirty="0"/>
              <a:t>(40) A stranger under protection shall be as his host doing no harm and committing no crime. </a:t>
            </a:r>
          </a:p>
          <a:p>
            <a:pPr marL="0" indent="0">
              <a:buNone/>
            </a:pPr>
            <a:r>
              <a:rPr lang="en-GB" altLang="en-US" dirty="0"/>
              <a:t>(41) A woman shall only be given protection with the consent of her family. </a:t>
            </a:r>
          </a:p>
        </p:txBody>
      </p:sp>
      <p:sp>
        <p:nvSpPr>
          <p:cNvPr id="6" name="TextBox 5">
            <a:extLst>
              <a:ext uri="{FF2B5EF4-FFF2-40B4-BE49-F238E27FC236}">
                <a16:creationId xmlns:a16="http://schemas.microsoft.com/office/drawing/2014/main" id="{5908161C-DBEA-45AC-A886-D33B2D272161}"/>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83</a:t>
            </a:fld>
            <a:endParaRPr lang="en-GB" dirty="0"/>
          </a:p>
        </p:txBody>
      </p:sp>
    </p:spTree>
    <p:extLst>
      <p:ext uri="{BB962C8B-B14F-4D97-AF65-F5344CB8AC3E}">
        <p14:creationId xmlns:p14="http://schemas.microsoft.com/office/powerpoint/2010/main" val="22131124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a:extLst>
              <a:ext uri="{FF2B5EF4-FFF2-40B4-BE49-F238E27FC236}">
                <a16:creationId xmlns:a16="http://schemas.microsoft.com/office/drawing/2014/main" id="{8A640192-B91C-48BF-9B9B-08DCBAEEC0B3}"/>
              </a:ext>
            </a:extLst>
          </p:cNvPr>
          <p:cNvSpPr>
            <a:spLocks noGrp="1" noChangeArrowheads="1"/>
          </p:cNvSpPr>
          <p:nvPr>
            <p:ph type="title"/>
          </p:nvPr>
        </p:nvSpPr>
        <p:spPr/>
        <p:txBody>
          <a:bodyPr/>
          <a:lstStyle/>
          <a:p>
            <a:r>
              <a:rPr lang="en-GB" altLang="en-US"/>
              <a:t>Arbitration by the Prophet</a:t>
            </a:r>
          </a:p>
        </p:txBody>
      </p:sp>
      <p:sp>
        <p:nvSpPr>
          <p:cNvPr id="254979" name="Rectangle 3">
            <a:extLst>
              <a:ext uri="{FF2B5EF4-FFF2-40B4-BE49-F238E27FC236}">
                <a16:creationId xmlns:a16="http://schemas.microsoft.com/office/drawing/2014/main" id="{742DC8F8-F7C0-4889-81F8-8EB5B91D9407}"/>
              </a:ext>
            </a:extLst>
          </p:cNvPr>
          <p:cNvSpPr>
            <a:spLocks noGrp="1" noChangeArrowheads="1"/>
          </p:cNvSpPr>
          <p:nvPr>
            <p:ph type="body" idx="1"/>
          </p:nvPr>
        </p:nvSpPr>
        <p:spPr/>
        <p:txBody>
          <a:bodyPr/>
          <a:lstStyle/>
          <a:p>
            <a:pPr marL="0" indent="0">
              <a:buNone/>
            </a:pPr>
            <a:r>
              <a:rPr lang="en-GB" altLang="en-US" dirty="0"/>
              <a:t>(42) If any dispute or controversy likely to cause trouble should arise it must be referred to God and to Muhammad the apostle of God. God accepts what is nearest to piety and goodness in this document. </a:t>
            </a:r>
          </a:p>
        </p:txBody>
      </p:sp>
      <p:sp>
        <p:nvSpPr>
          <p:cNvPr id="6" name="TextBox 5">
            <a:extLst>
              <a:ext uri="{FF2B5EF4-FFF2-40B4-BE49-F238E27FC236}">
                <a16:creationId xmlns:a16="http://schemas.microsoft.com/office/drawing/2014/main" id="{EA390EEC-79C7-4EDF-A51F-54B6388967F6}"/>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84</a:t>
            </a:fld>
            <a:endParaRPr lang="en-GB" dirty="0"/>
          </a:p>
        </p:txBody>
      </p:sp>
    </p:spTree>
    <p:extLst>
      <p:ext uri="{BB962C8B-B14F-4D97-AF65-F5344CB8AC3E}">
        <p14:creationId xmlns:p14="http://schemas.microsoft.com/office/powerpoint/2010/main" val="363037208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a:extLst>
              <a:ext uri="{FF2B5EF4-FFF2-40B4-BE49-F238E27FC236}">
                <a16:creationId xmlns:a16="http://schemas.microsoft.com/office/drawing/2014/main" id="{8E9A954F-EEAF-4509-930B-C9CC6854C0F1}"/>
              </a:ext>
            </a:extLst>
          </p:cNvPr>
          <p:cNvSpPr>
            <a:spLocks noGrp="1" noChangeArrowheads="1"/>
          </p:cNvSpPr>
          <p:nvPr>
            <p:ph type="title"/>
          </p:nvPr>
        </p:nvSpPr>
        <p:spPr/>
        <p:txBody>
          <a:bodyPr/>
          <a:lstStyle/>
          <a:p>
            <a:r>
              <a:rPr lang="en-GB" altLang="en-US"/>
              <a:t>No assistance to the enemy</a:t>
            </a:r>
          </a:p>
        </p:txBody>
      </p:sp>
      <p:sp>
        <p:nvSpPr>
          <p:cNvPr id="256003" name="Rectangle 3">
            <a:extLst>
              <a:ext uri="{FF2B5EF4-FFF2-40B4-BE49-F238E27FC236}">
                <a16:creationId xmlns:a16="http://schemas.microsoft.com/office/drawing/2014/main" id="{D256E1DB-4C3E-4438-AC05-3F05A6DD1C10}"/>
              </a:ext>
            </a:extLst>
          </p:cNvPr>
          <p:cNvSpPr>
            <a:spLocks noGrp="1" noChangeArrowheads="1"/>
          </p:cNvSpPr>
          <p:nvPr>
            <p:ph type="body" idx="1"/>
          </p:nvPr>
        </p:nvSpPr>
        <p:spPr/>
        <p:txBody>
          <a:bodyPr/>
          <a:lstStyle/>
          <a:p>
            <a:pPr marL="0" indent="0">
              <a:buNone/>
            </a:pPr>
            <a:r>
              <a:rPr lang="en-GB" altLang="en-US" dirty="0"/>
              <a:t>(43) Quraysh and their helpers shall not be given protection. </a:t>
            </a:r>
          </a:p>
          <a:p>
            <a:pPr marL="0" indent="0">
              <a:buNone/>
            </a:pPr>
            <a:r>
              <a:rPr lang="en-GB" altLang="en-US" dirty="0"/>
              <a:t>(44) The contracting parties are bound to help one another against any attack on Yathrib. </a:t>
            </a:r>
          </a:p>
        </p:txBody>
      </p:sp>
      <p:sp>
        <p:nvSpPr>
          <p:cNvPr id="6" name="TextBox 5">
            <a:extLst>
              <a:ext uri="{FF2B5EF4-FFF2-40B4-BE49-F238E27FC236}">
                <a16:creationId xmlns:a16="http://schemas.microsoft.com/office/drawing/2014/main" id="{AD6FAF6E-419F-4B8D-B48F-8868049317A1}"/>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85</a:t>
            </a:fld>
            <a:endParaRPr lang="en-GB" dirty="0"/>
          </a:p>
        </p:txBody>
      </p:sp>
    </p:spTree>
    <p:extLst>
      <p:ext uri="{BB962C8B-B14F-4D97-AF65-F5344CB8AC3E}">
        <p14:creationId xmlns:p14="http://schemas.microsoft.com/office/powerpoint/2010/main" val="34121664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a:extLst>
              <a:ext uri="{FF2B5EF4-FFF2-40B4-BE49-F238E27FC236}">
                <a16:creationId xmlns:a16="http://schemas.microsoft.com/office/drawing/2014/main" id="{96353C02-0120-4351-B4D5-A56D0994C583}"/>
              </a:ext>
            </a:extLst>
          </p:cNvPr>
          <p:cNvSpPr>
            <a:spLocks noGrp="1" noChangeArrowheads="1"/>
          </p:cNvSpPr>
          <p:nvPr>
            <p:ph type="title"/>
          </p:nvPr>
        </p:nvSpPr>
        <p:spPr/>
        <p:txBody>
          <a:bodyPr/>
          <a:lstStyle/>
          <a:p>
            <a:r>
              <a:rPr lang="en-GB" altLang="en-US"/>
              <a:t>Mutual support, Jews and Muslims</a:t>
            </a:r>
          </a:p>
        </p:txBody>
      </p:sp>
      <p:sp>
        <p:nvSpPr>
          <p:cNvPr id="257027" name="Rectangle 3">
            <a:extLst>
              <a:ext uri="{FF2B5EF4-FFF2-40B4-BE49-F238E27FC236}">
                <a16:creationId xmlns:a16="http://schemas.microsoft.com/office/drawing/2014/main" id="{B667E695-964E-400B-BBD0-9ACD468F6EC8}"/>
              </a:ext>
            </a:extLst>
          </p:cNvPr>
          <p:cNvSpPr>
            <a:spLocks noGrp="1" noChangeArrowheads="1"/>
          </p:cNvSpPr>
          <p:nvPr>
            <p:ph type="body" idx="1"/>
          </p:nvPr>
        </p:nvSpPr>
        <p:spPr/>
        <p:txBody>
          <a:bodyPr/>
          <a:lstStyle/>
          <a:p>
            <a:pPr marL="0" indent="0">
              <a:buNone/>
            </a:pPr>
            <a:r>
              <a:rPr lang="en-GB" altLang="en-US" dirty="0"/>
              <a:t>(45)(a) If they are called to make peace and maintain it they must do so; and if they make a similar demand on the Muslims it must be carried out except in the case of a holy war. </a:t>
            </a:r>
          </a:p>
          <a:p>
            <a:pPr marL="0" indent="0">
              <a:buNone/>
            </a:pPr>
            <a:r>
              <a:rPr lang="en-GB" altLang="en-US" dirty="0"/>
              <a:t>(45)(b) Every one shall have his portion from the side to which he belongs. </a:t>
            </a:r>
          </a:p>
        </p:txBody>
      </p:sp>
      <p:sp>
        <p:nvSpPr>
          <p:cNvPr id="6" name="TextBox 5">
            <a:extLst>
              <a:ext uri="{FF2B5EF4-FFF2-40B4-BE49-F238E27FC236}">
                <a16:creationId xmlns:a16="http://schemas.microsoft.com/office/drawing/2014/main" id="{049B145E-B1F5-4313-AF7F-6EA5016FDA39}"/>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86</a:t>
            </a:fld>
            <a:endParaRPr lang="en-GB" dirty="0"/>
          </a:p>
        </p:txBody>
      </p:sp>
    </p:spTree>
    <p:extLst>
      <p:ext uri="{BB962C8B-B14F-4D97-AF65-F5344CB8AC3E}">
        <p14:creationId xmlns:p14="http://schemas.microsoft.com/office/powerpoint/2010/main" val="339516603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a:extLst>
              <a:ext uri="{FF2B5EF4-FFF2-40B4-BE49-F238E27FC236}">
                <a16:creationId xmlns:a16="http://schemas.microsoft.com/office/drawing/2014/main" id="{4D19824C-2199-4EC3-94B8-BECBA8939B78}"/>
              </a:ext>
            </a:extLst>
          </p:cNvPr>
          <p:cNvSpPr>
            <a:spLocks noGrp="1" noChangeArrowheads="1"/>
          </p:cNvSpPr>
          <p:nvPr>
            <p:ph type="title"/>
          </p:nvPr>
        </p:nvSpPr>
        <p:spPr/>
        <p:txBody>
          <a:bodyPr/>
          <a:lstStyle/>
          <a:p>
            <a:r>
              <a:rPr lang="en-GB" altLang="en-US"/>
              <a:t>Status of non-allied Jews</a:t>
            </a:r>
          </a:p>
        </p:txBody>
      </p:sp>
      <p:sp>
        <p:nvSpPr>
          <p:cNvPr id="258051" name="Rectangle 3">
            <a:extLst>
              <a:ext uri="{FF2B5EF4-FFF2-40B4-BE49-F238E27FC236}">
                <a16:creationId xmlns:a16="http://schemas.microsoft.com/office/drawing/2014/main" id="{A50088CF-EF16-4FE0-B36A-2582BBBB0C05}"/>
              </a:ext>
            </a:extLst>
          </p:cNvPr>
          <p:cNvSpPr>
            <a:spLocks noGrp="1" noChangeArrowheads="1"/>
          </p:cNvSpPr>
          <p:nvPr>
            <p:ph type="body" idx="1"/>
          </p:nvPr>
        </p:nvSpPr>
        <p:spPr/>
        <p:txBody>
          <a:bodyPr/>
          <a:lstStyle/>
          <a:p>
            <a:pPr marL="0" indent="0">
              <a:lnSpc>
                <a:spcPct val="80000"/>
              </a:lnSpc>
              <a:buNone/>
            </a:pPr>
            <a:r>
              <a:rPr lang="en-GB" altLang="en-US" sz="2400" dirty="0"/>
              <a:t>(46) The Jews of al-</a:t>
            </a:r>
            <a:r>
              <a:rPr lang="en-GB" altLang="en-US" sz="2400" dirty="0" err="1"/>
              <a:t>Aus</a:t>
            </a:r>
            <a:r>
              <a:rPr lang="en-GB" altLang="en-US" sz="2400" dirty="0"/>
              <a:t>, their freedmen and themselves have the same standing with the people of this document in purely loyalty from the people of this document. Loyalty is a protection against treachery. He who acquires ought acquires it for himself. God approves of this document. </a:t>
            </a:r>
          </a:p>
          <a:p>
            <a:pPr marL="0" indent="0">
              <a:lnSpc>
                <a:spcPct val="80000"/>
              </a:lnSpc>
              <a:buNone/>
            </a:pPr>
            <a:r>
              <a:rPr lang="en-GB" altLang="en-US" sz="2400" dirty="0"/>
              <a:t>(47) This deed will not protect the unjust and the sinner. The man who goes forth to fight and the man who stays at home in the city is safe unless he has been unjust and sinned. God is the protector of the good and God-fearing man and Muhammad is the apostle of God. </a:t>
            </a:r>
          </a:p>
        </p:txBody>
      </p:sp>
      <p:sp>
        <p:nvSpPr>
          <p:cNvPr id="6" name="TextBox 5">
            <a:extLst>
              <a:ext uri="{FF2B5EF4-FFF2-40B4-BE49-F238E27FC236}">
                <a16:creationId xmlns:a16="http://schemas.microsoft.com/office/drawing/2014/main" id="{DECA9650-DB69-46B7-B3DE-CE9F888B7966}"/>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87</a:t>
            </a:fld>
            <a:endParaRPr lang="en-GB" dirty="0"/>
          </a:p>
        </p:txBody>
      </p:sp>
    </p:spTree>
    <p:extLst>
      <p:ext uri="{BB962C8B-B14F-4D97-AF65-F5344CB8AC3E}">
        <p14:creationId xmlns:p14="http://schemas.microsoft.com/office/powerpoint/2010/main" val="29985929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a:extLst>
              <a:ext uri="{FF2B5EF4-FFF2-40B4-BE49-F238E27FC236}">
                <a16:creationId xmlns:a16="http://schemas.microsoft.com/office/drawing/2014/main" id="{F8BA4C08-6C44-4834-A07E-5A7CBE83D0D6}"/>
              </a:ext>
            </a:extLst>
          </p:cNvPr>
          <p:cNvSpPr>
            <a:spLocks noGrp="1" noChangeArrowheads="1"/>
          </p:cNvSpPr>
          <p:nvPr>
            <p:ph type="title"/>
          </p:nvPr>
        </p:nvSpPr>
        <p:spPr/>
        <p:txBody>
          <a:bodyPr/>
          <a:lstStyle/>
          <a:p>
            <a:r>
              <a:rPr lang="en-GB" altLang="en-US"/>
              <a:t>Source</a:t>
            </a:r>
          </a:p>
        </p:txBody>
      </p:sp>
      <p:sp>
        <p:nvSpPr>
          <p:cNvPr id="259075" name="Rectangle 3">
            <a:extLst>
              <a:ext uri="{FF2B5EF4-FFF2-40B4-BE49-F238E27FC236}">
                <a16:creationId xmlns:a16="http://schemas.microsoft.com/office/drawing/2014/main" id="{E2C1E87A-2A71-4FA1-BB71-7DCB606ABE30}"/>
              </a:ext>
            </a:extLst>
          </p:cNvPr>
          <p:cNvSpPr>
            <a:spLocks noGrp="1" noChangeArrowheads="1"/>
          </p:cNvSpPr>
          <p:nvPr>
            <p:ph type="body" idx="1"/>
          </p:nvPr>
        </p:nvSpPr>
        <p:spPr/>
        <p:txBody>
          <a:bodyPr/>
          <a:lstStyle/>
          <a:p>
            <a:r>
              <a:rPr lang="en-GB" altLang="en-US"/>
              <a:t>This text is taken from A. Guillaume, The Life of Muhammad — A Translation of Ishaq's Sirat Rasul Allah, Oxford University Press, Karachi, 1955; pp. 231-233. Numbering added.</a:t>
            </a:r>
          </a:p>
          <a:p>
            <a:r>
              <a:rPr lang="en-GB" altLang="en-US"/>
              <a:t>From </a:t>
            </a:r>
            <a:r>
              <a:rPr lang="en-GB" altLang="en-US">
                <a:hlinkClick r:id="rId3"/>
              </a:rPr>
              <a:t>www.constitution.org/cons/medina/con_medina.txt</a:t>
            </a:r>
            <a:endParaRPr lang="en-GB" altLang="en-US"/>
          </a:p>
        </p:txBody>
      </p:sp>
      <p:sp>
        <p:nvSpPr>
          <p:cNvPr id="6" name="TextBox 5">
            <a:extLst>
              <a:ext uri="{FF2B5EF4-FFF2-40B4-BE49-F238E27FC236}">
                <a16:creationId xmlns:a16="http://schemas.microsoft.com/office/drawing/2014/main" id="{1E0B6761-C673-44E0-84FD-5948A89A132E}"/>
              </a:ext>
            </a:extLst>
          </p:cNvPr>
          <p:cNvSpPr txBox="1"/>
          <p:nvPr/>
        </p:nvSpPr>
        <p:spPr>
          <a:xfrm>
            <a:off x="983432" y="6007514"/>
            <a:ext cx="1080120" cy="369332"/>
          </a:xfrm>
          <a:prstGeom prst="rect">
            <a:avLst/>
          </a:prstGeom>
          <a:noFill/>
        </p:spPr>
        <p:txBody>
          <a:bodyPr wrap="square" rtlCol="0">
            <a:spAutoFit/>
          </a:bodyPr>
          <a:lstStyle/>
          <a:p>
            <a:r>
              <a:rPr lang="en-GB" dirty="0"/>
              <a:t>Slide </a:t>
            </a:r>
            <a:fld id="{B8D4D8F1-594F-4164-A7A5-512E320BA361}" type="slidenum">
              <a:rPr lang="en-GB"/>
              <a:t>88</a:t>
            </a:fld>
            <a:endParaRPr lang="en-GB" dirty="0"/>
          </a:p>
        </p:txBody>
      </p:sp>
    </p:spTree>
    <p:extLst>
      <p:ext uri="{BB962C8B-B14F-4D97-AF65-F5344CB8AC3E}">
        <p14:creationId xmlns:p14="http://schemas.microsoft.com/office/powerpoint/2010/main" val="29201155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716" y="2528900"/>
            <a:ext cx="4437692" cy="1362456"/>
          </a:xfrm>
        </p:spPr>
        <p:txBody>
          <a:bodyPr/>
          <a:lstStyle/>
          <a:p>
            <a:r>
              <a:rPr lang="en-GB" dirty="0"/>
              <a:t>Bibliography</a:t>
            </a:r>
          </a:p>
        </p:txBody>
      </p:sp>
      <p:sp>
        <p:nvSpPr>
          <p:cNvPr id="4" name="TextBox 3"/>
          <p:cNvSpPr txBox="1"/>
          <p:nvPr/>
        </p:nvSpPr>
        <p:spPr>
          <a:xfrm>
            <a:off x="983432" y="6057292"/>
            <a:ext cx="1080120" cy="369332"/>
          </a:xfrm>
          <a:prstGeom prst="rect">
            <a:avLst/>
          </a:prstGeom>
          <a:noFill/>
        </p:spPr>
        <p:txBody>
          <a:bodyPr wrap="square" rtlCol="0">
            <a:spAutoFit/>
          </a:bodyPr>
          <a:lstStyle/>
          <a:p>
            <a:r>
              <a:rPr lang="en-GB" dirty="0"/>
              <a:t>Slide </a:t>
            </a:r>
            <a:fld id="{B8D4D8F1-594F-4164-A7A5-512E320BA361}" type="slidenum">
              <a:rPr lang="en-GB"/>
              <a:t>89</a:t>
            </a:fld>
            <a:endParaRPr lang="en-GB" dirty="0"/>
          </a:p>
        </p:txBody>
      </p:sp>
    </p:spTree>
    <p:extLst>
      <p:ext uri="{BB962C8B-B14F-4D97-AF65-F5344CB8AC3E}">
        <p14:creationId xmlns:p14="http://schemas.microsoft.com/office/powerpoint/2010/main" val="1980815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DC8C-D752-4285-B014-659D2D9C588F}"/>
              </a:ext>
            </a:extLst>
          </p:cNvPr>
          <p:cNvSpPr>
            <a:spLocks noGrp="1"/>
          </p:cNvSpPr>
          <p:nvPr>
            <p:ph type="title"/>
          </p:nvPr>
        </p:nvSpPr>
        <p:spPr/>
        <p:txBody>
          <a:bodyPr/>
          <a:lstStyle/>
          <a:p>
            <a:r>
              <a:rPr lang="en-GB" dirty="0"/>
              <a:t>Christianity</a:t>
            </a:r>
          </a:p>
        </p:txBody>
      </p:sp>
      <p:sp>
        <p:nvSpPr>
          <p:cNvPr id="3" name="Content Placeholder 2">
            <a:extLst>
              <a:ext uri="{FF2B5EF4-FFF2-40B4-BE49-F238E27FC236}">
                <a16:creationId xmlns:a16="http://schemas.microsoft.com/office/drawing/2014/main" id="{CF9C9A74-6DED-4E43-8C54-7034A631DDB9}"/>
              </a:ext>
            </a:extLst>
          </p:cNvPr>
          <p:cNvSpPr>
            <a:spLocks noGrp="1"/>
          </p:cNvSpPr>
          <p:nvPr>
            <p:ph idx="1"/>
          </p:nvPr>
        </p:nvSpPr>
        <p:spPr>
          <a:xfrm>
            <a:off x="1019436" y="1643189"/>
            <a:ext cx="10117124" cy="3009947"/>
          </a:xfrm>
        </p:spPr>
        <p:txBody>
          <a:bodyPr/>
          <a:lstStyle/>
          <a:p>
            <a:r>
              <a:rPr lang="en-GB" dirty="0"/>
              <a:t>Persecuted minority religion until Emperor Constantine</a:t>
            </a:r>
          </a:p>
          <a:p>
            <a:r>
              <a:rPr lang="en-GB" dirty="0"/>
              <a:t>"In this sign you will conquer“</a:t>
            </a:r>
          </a:p>
          <a:p>
            <a:r>
              <a:rPr lang="en-GB" dirty="0"/>
              <a:t>European Enlightenment = struggle for freedom from religious control</a:t>
            </a:r>
          </a:p>
          <a:p>
            <a:r>
              <a:rPr lang="en-GB" dirty="0"/>
              <a:t>State enforcement of Christianity now low, in most places</a:t>
            </a:r>
          </a:p>
        </p:txBody>
      </p:sp>
      <p:sp>
        <p:nvSpPr>
          <p:cNvPr id="4" name="TextBox 3">
            <a:extLst>
              <a:ext uri="{FF2B5EF4-FFF2-40B4-BE49-F238E27FC236}">
                <a16:creationId xmlns:a16="http://schemas.microsoft.com/office/drawing/2014/main" id="{858E3452-3976-4BC5-896B-945619020531}"/>
              </a:ext>
            </a:extLst>
          </p:cNvPr>
          <p:cNvSpPr txBox="1"/>
          <p:nvPr/>
        </p:nvSpPr>
        <p:spPr>
          <a:xfrm>
            <a:off x="995054" y="5996797"/>
            <a:ext cx="1080120" cy="369332"/>
          </a:xfrm>
          <a:prstGeom prst="rect">
            <a:avLst/>
          </a:prstGeom>
          <a:noFill/>
        </p:spPr>
        <p:txBody>
          <a:bodyPr wrap="square" rtlCol="0">
            <a:spAutoFit/>
          </a:bodyPr>
          <a:lstStyle/>
          <a:p>
            <a:r>
              <a:rPr lang="en-GB" dirty="0"/>
              <a:t>Slide </a:t>
            </a:r>
            <a:fld id="{B8D4D8F1-594F-4164-A7A5-512E320BA361}" type="slidenum">
              <a:rPr lang="en-GB"/>
              <a:t>9</a:t>
            </a:fld>
            <a:endParaRPr lang="en-GB" dirty="0"/>
          </a:p>
        </p:txBody>
      </p:sp>
    </p:spTree>
    <p:extLst>
      <p:ext uri="{BB962C8B-B14F-4D97-AF65-F5344CB8AC3E}">
        <p14:creationId xmlns:p14="http://schemas.microsoft.com/office/powerpoint/2010/main" val="150833957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332656"/>
            <a:ext cx="10972800" cy="1143000"/>
          </a:xfrm>
        </p:spPr>
        <p:txBody>
          <a:bodyPr/>
          <a:lstStyle/>
          <a:p>
            <a:r>
              <a:rPr lang="en-GB" dirty="0"/>
              <a:t>Quran</a:t>
            </a:r>
          </a:p>
        </p:txBody>
      </p:sp>
      <p:sp>
        <p:nvSpPr>
          <p:cNvPr id="3" name="Content Placeholder 2"/>
          <p:cNvSpPr>
            <a:spLocks noGrp="1"/>
          </p:cNvSpPr>
          <p:nvPr>
            <p:ph idx="1"/>
          </p:nvPr>
        </p:nvSpPr>
        <p:spPr>
          <a:xfrm>
            <a:off x="1068729" y="1620122"/>
            <a:ext cx="10067831" cy="4113134"/>
          </a:xfrm>
        </p:spPr>
        <p:txBody>
          <a:bodyPr>
            <a:normAutofit/>
          </a:bodyPr>
          <a:lstStyle/>
          <a:p>
            <a:pPr marL="514350" indent="-514350">
              <a:buFont typeface="+mj-lt"/>
              <a:buAutoNum type="arabicPeriod"/>
            </a:pPr>
            <a:r>
              <a:rPr lang="en-GB" sz="3200" dirty="0"/>
              <a:t>“The Qur’an – a new translation" by MAS Abdel Haleem</a:t>
            </a:r>
          </a:p>
          <a:p>
            <a:pPr marL="514350" indent="-514350">
              <a:buFont typeface="+mj-lt"/>
              <a:buAutoNum type="arabicPeriod"/>
            </a:pPr>
            <a:r>
              <a:rPr lang="en-GB" sz="3200" dirty="0"/>
              <a:t>“The message of the Qur’an” by Muhammad Asad</a:t>
            </a:r>
          </a:p>
          <a:p>
            <a:pPr marL="514350" indent="-514350">
              <a:buFont typeface="+mj-lt"/>
              <a:buAutoNum type="arabicPeriod"/>
            </a:pPr>
            <a:r>
              <a:rPr lang="en-GB" sz="3200" dirty="0"/>
              <a:t>“The Study Quran – a new translation and commentary” by Seyyed Hossain Nasr &amp; team</a:t>
            </a:r>
          </a:p>
          <a:p>
            <a:pPr marL="514350" indent="-514350">
              <a:buFont typeface="+mj-lt"/>
              <a:buAutoNum type="arabicPeriod"/>
            </a:pPr>
            <a:r>
              <a:rPr lang="en-GB" sz="3200" dirty="0"/>
              <a:t>“Abrogation in the Qur'an and Islamic Law” by </a:t>
            </a:r>
            <a:r>
              <a:rPr lang="en-GB" sz="3200" dirty="0" err="1"/>
              <a:t>Louay</a:t>
            </a:r>
            <a:r>
              <a:rPr lang="en-GB" sz="3200" dirty="0"/>
              <a:t> </a:t>
            </a:r>
            <a:r>
              <a:rPr lang="en-GB" sz="3200" dirty="0" err="1"/>
              <a:t>Fatoohi</a:t>
            </a:r>
            <a:endParaRPr lang="en-GB" sz="3200" dirty="0"/>
          </a:p>
        </p:txBody>
      </p:sp>
      <p:sp>
        <p:nvSpPr>
          <p:cNvPr id="4" name="TextBox 3"/>
          <p:cNvSpPr txBox="1"/>
          <p:nvPr/>
        </p:nvSpPr>
        <p:spPr>
          <a:xfrm>
            <a:off x="983432" y="6021288"/>
            <a:ext cx="1080120" cy="369332"/>
          </a:xfrm>
          <a:prstGeom prst="rect">
            <a:avLst/>
          </a:prstGeom>
          <a:noFill/>
        </p:spPr>
        <p:txBody>
          <a:bodyPr wrap="square" rtlCol="0">
            <a:spAutoFit/>
          </a:bodyPr>
          <a:lstStyle/>
          <a:p>
            <a:r>
              <a:rPr lang="en-GB" dirty="0"/>
              <a:t>Slide </a:t>
            </a:r>
            <a:fld id="{B8D4D8F1-594F-4164-A7A5-512E320BA361}" type="slidenum">
              <a:rPr lang="en-GB"/>
              <a:t>90</a:t>
            </a:fld>
            <a:endParaRPr lang="en-GB" dirty="0"/>
          </a:p>
        </p:txBody>
      </p:sp>
    </p:spTree>
    <p:extLst>
      <p:ext uri="{BB962C8B-B14F-4D97-AF65-F5344CB8AC3E}">
        <p14:creationId xmlns:p14="http://schemas.microsoft.com/office/powerpoint/2010/main" val="273050246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10972800" cy="1143000"/>
          </a:xfrm>
        </p:spPr>
        <p:txBody>
          <a:bodyPr/>
          <a:lstStyle/>
          <a:p>
            <a:r>
              <a:rPr lang="en-GB" dirty="0"/>
              <a:t>Hadith</a:t>
            </a:r>
          </a:p>
        </p:txBody>
      </p:sp>
      <p:sp>
        <p:nvSpPr>
          <p:cNvPr id="3" name="Content Placeholder 2"/>
          <p:cNvSpPr>
            <a:spLocks noGrp="1"/>
          </p:cNvSpPr>
          <p:nvPr>
            <p:ph idx="1"/>
          </p:nvPr>
        </p:nvSpPr>
        <p:spPr>
          <a:xfrm>
            <a:off x="1091444" y="1628800"/>
            <a:ext cx="10045116" cy="4140460"/>
          </a:xfrm>
        </p:spPr>
        <p:txBody>
          <a:bodyPr>
            <a:normAutofit lnSpcReduction="10000"/>
          </a:bodyPr>
          <a:lstStyle/>
          <a:p>
            <a:pPr marL="514350" indent="-514350">
              <a:buFont typeface="+mj-lt"/>
              <a:buAutoNum type="arabicPeriod"/>
            </a:pPr>
            <a:r>
              <a:rPr lang="en-GB" dirty="0"/>
              <a:t>"A Textbook of Hadith Studies: Authenticity, Compilation, Classification and Criticism of Hadith" by Mohammad Hashim Kamali</a:t>
            </a:r>
          </a:p>
          <a:p>
            <a:pPr marL="514350" indent="-514350">
              <a:buFont typeface="+mj-lt"/>
              <a:buAutoNum type="arabicPeriod"/>
            </a:pPr>
            <a:r>
              <a:rPr lang="en-GB" dirty="0"/>
              <a:t>"Authentication of Hadith — Redefining the Criteria" by Israr Ahmad Khan</a:t>
            </a:r>
          </a:p>
          <a:p>
            <a:pPr marL="514350" indent="-514350">
              <a:buFont typeface="+mj-lt"/>
              <a:buAutoNum type="arabicPeriod"/>
            </a:pPr>
            <a:r>
              <a:rPr lang="en-GB" dirty="0"/>
              <a:t>“The Canonization of al-Bukhari and Muslim: The Formation and Function of the Sunni Hadith Canon” by Jonathan Brown</a:t>
            </a:r>
          </a:p>
          <a:p>
            <a:pPr marL="514350" indent="-514350">
              <a:buFont typeface="+mj-lt"/>
              <a:buAutoNum type="arabicPeriod"/>
            </a:pPr>
            <a:r>
              <a:rPr lang="en-GB" dirty="0"/>
              <a:t>Free, large hadith collection: University of Southern California’s </a:t>
            </a:r>
            <a:r>
              <a:rPr lang="en-GB" dirty="0" err="1"/>
              <a:t>Center</a:t>
            </a:r>
            <a:r>
              <a:rPr lang="en-GB" dirty="0"/>
              <a:t> for Muslim-Jewish Engagement</a:t>
            </a:r>
          </a:p>
          <a:p>
            <a:pPr marL="880110" lvl="1" indent="-514350"/>
            <a:r>
              <a:rPr lang="en-GB" sz="2600" dirty="0"/>
              <a:t>http://cmje.usc.edu/religious-texts/hadith/ </a:t>
            </a:r>
          </a:p>
          <a:p>
            <a:pPr marL="514350" indent="-514350">
              <a:buFont typeface="+mj-lt"/>
              <a:buAutoNum type="arabicPeriod"/>
            </a:pPr>
            <a:endParaRPr lang="en-GB" dirty="0"/>
          </a:p>
        </p:txBody>
      </p:sp>
      <p:sp>
        <p:nvSpPr>
          <p:cNvPr id="4" name="TextBox 3"/>
          <p:cNvSpPr txBox="1"/>
          <p:nvPr/>
        </p:nvSpPr>
        <p:spPr>
          <a:xfrm>
            <a:off x="947428" y="6057292"/>
            <a:ext cx="1080120" cy="369332"/>
          </a:xfrm>
          <a:prstGeom prst="rect">
            <a:avLst/>
          </a:prstGeom>
          <a:noFill/>
        </p:spPr>
        <p:txBody>
          <a:bodyPr wrap="square" rtlCol="0">
            <a:spAutoFit/>
          </a:bodyPr>
          <a:lstStyle/>
          <a:p>
            <a:r>
              <a:rPr lang="en-GB" dirty="0"/>
              <a:t>Slide </a:t>
            </a:r>
            <a:fld id="{B8D4D8F1-594F-4164-A7A5-512E320BA361}" type="slidenum">
              <a:rPr lang="en-GB"/>
              <a:t>91</a:t>
            </a:fld>
            <a:endParaRPr lang="en-GB" dirty="0"/>
          </a:p>
        </p:txBody>
      </p:sp>
    </p:spTree>
    <p:extLst>
      <p:ext uri="{BB962C8B-B14F-4D97-AF65-F5344CB8AC3E}">
        <p14:creationId xmlns:p14="http://schemas.microsoft.com/office/powerpoint/2010/main" val="425964620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444" y="251356"/>
            <a:ext cx="10972800" cy="1143000"/>
          </a:xfrm>
        </p:spPr>
        <p:txBody>
          <a:bodyPr/>
          <a:lstStyle/>
          <a:p>
            <a:r>
              <a:rPr lang="en-GB" dirty="0"/>
              <a:t>Islam generally</a:t>
            </a:r>
          </a:p>
        </p:txBody>
      </p:sp>
      <p:sp>
        <p:nvSpPr>
          <p:cNvPr id="3" name="Content Placeholder 2"/>
          <p:cNvSpPr>
            <a:spLocks noGrp="1"/>
          </p:cNvSpPr>
          <p:nvPr>
            <p:ph idx="1"/>
          </p:nvPr>
        </p:nvSpPr>
        <p:spPr>
          <a:xfrm>
            <a:off x="1091444" y="1566148"/>
            <a:ext cx="10045116" cy="4167108"/>
          </a:xfrm>
        </p:spPr>
        <p:txBody>
          <a:bodyPr>
            <a:normAutofit/>
          </a:bodyPr>
          <a:lstStyle/>
          <a:p>
            <a:pPr marL="514350" indent="-514350">
              <a:buFont typeface="+mj-lt"/>
              <a:buAutoNum type="arabicPeriod"/>
            </a:pPr>
            <a:r>
              <a:rPr lang="en-GB" dirty="0"/>
              <a:t>“Muhammad: His Life Based on the Earliest Sources” by Martin Lings</a:t>
            </a:r>
          </a:p>
          <a:p>
            <a:pPr marL="514350" indent="-514350">
              <a:buFont typeface="+mj-lt"/>
              <a:buAutoNum type="arabicPeriod"/>
            </a:pPr>
            <a:r>
              <a:rPr lang="en-GB" dirty="0"/>
              <a:t>“Islam – Past, Present &amp; Future” by Hans Kung</a:t>
            </a:r>
          </a:p>
          <a:p>
            <a:pPr marL="514350" indent="-514350">
              <a:buFont typeface="+mj-lt"/>
              <a:buAutoNum type="arabicPeriod"/>
            </a:pPr>
            <a:r>
              <a:rPr lang="en-GB" dirty="0"/>
              <a:t>“Principles of Islamic Jurisprudence” by Mohammad Hashim Kamali</a:t>
            </a:r>
          </a:p>
          <a:p>
            <a:pPr marL="514350" indent="-514350">
              <a:buFont typeface="+mj-lt"/>
              <a:buAutoNum type="arabicPeriod"/>
            </a:pPr>
            <a:r>
              <a:rPr lang="en-GB" dirty="0"/>
              <a:t>"Islamic Law - Theory and Interpretation" by Michael Mumisa</a:t>
            </a:r>
          </a:p>
          <a:p>
            <a:pPr marL="514350" indent="-514350">
              <a:buFont typeface="+mj-lt"/>
              <a:buAutoNum type="arabicPeriod"/>
            </a:pPr>
            <a:r>
              <a:rPr lang="en-GB" dirty="0"/>
              <a:t>"Qur’anic Concepts of the Ethics of Warfare: Challenging the Claims of Islamic Aggressiveness" by Joel Hayward</a:t>
            </a:r>
          </a:p>
          <a:p>
            <a:pPr marL="514350" indent="-514350">
              <a:buFont typeface="+mj-lt"/>
              <a:buAutoNum type="arabicPeriod"/>
            </a:pPr>
            <a:r>
              <a:rPr lang="en-GB" dirty="0"/>
              <a:t>“Salafi-Jihadism: The History of an Idea” by Shiraz Maher</a:t>
            </a:r>
          </a:p>
        </p:txBody>
      </p:sp>
      <p:sp>
        <p:nvSpPr>
          <p:cNvPr id="4" name="TextBox 3"/>
          <p:cNvSpPr txBox="1"/>
          <p:nvPr/>
        </p:nvSpPr>
        <p:spPr>
          <a:xfrm>
            <a:off x="947428" y="6021288"/>
            <a:ext cx="1080120" cy="369332"/>
          </a:xfrm>
          <a:prstGeom prst="rect">
            <a:avLst/>
          </a:prstGeom>
          <a:noFill/>
        </p:spPr>
        <p:txBody>
          <a:bodyPr wrap="square" rtlCol="0">
            <a:spAutoFit/>
          </a:bodyPr>
          <a:lstStyle/>
          <a:p>
            <a:r>
              <a:rPr lang="en-GB" dirty="0"/>
              <a:t>Slide </a:t>
            </a:r>
            <a:fld id="{B8D4D8F1-594F-4164-A7A5-512E320BA361}" type="slidenum">
              <a:rPr lang="en-GB"/>
              <a:t>92</a:t>
            </a:fld>
            <a:endParaRPr lang="en-GB" dirty="0"/>
          </a:p>
        </p:txBody>
      </p:sp>
    </p:spTree>
    <p:extLst>
      <p:ext uri="{BB962C8B-B14F-4D97-AF65-F5344CB8AC3E}">
        <p14:creationId xmlns:p14="http://schemas.microsoft.com/office/powerpoint/2010/main" val="38972948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1844" y="2780928"/>
            <a:ext cx="2628292" cy="1362456"/>
          </a:xfrm>
        </p:spPr>
        <p:txBody>
          <a:bodyPr/>
          <a:lstStyle/>
          <a:p>
            <a:r>
              <a:rPr lang="en-GB" dirty="0"/>
              <a:t>Q &amp; A</a:t>
            </a:r>
          </a:p>
        </p:txBody>
      </p:sp>
      <p:sp>
        <p:nvSpPr>
          <p:cNvPr id="4" name="TextBox 3"/>
          <p:cNvSpPr txBox="1"/>
          <p:nvPr/>
        </p:nvSpPr>
        <p:spPr>
          <a:xfrm>
            <a:off x="983432" y="5985284"/>
            <a:ext cx="1080120" cy="369332"/>
          </a:xfrm>
          <a:prstGeom prst="rect">
            <a:avLst/>
          </a:prstGeom>
          <a:noFill/>
        </p:spPr>
        <p:txBody>
          <a:bodyPr wrap="square" rtlCol="0">
            <a:spAutoFit/>
          </a:bodyPr>
          <a:lstStyle/>
          <a:p>
            <a:r>
              <a:rPr lang="en-GB" dirty="0"/>
              <a:t>Slide </a:t>
            </a:r>
            <a:fld id="{B8D4D8F1-594F-4164-A7A5-512E320BA361}" type="slidenum">
              <a:rPr lang="en-GB"/>
              <a:t>93</a:t>
            </a:fld>
            <a:endParaRPr lang="en-GB" dirty="0"/>
          </a:p>
        </p:txBody>
      </p:sp>
    </p:spTree>
    <p:extLst>
      <p:ext uri="{BB962C8B-B14F-4D97-AF65-F5344CB8AC3E}">
        <p14:creationId xmlns:p14="http://schemas.microsoft.com/office/powerpoint/2010/main" val="163556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ELEMTYPE" val="4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1849</TotalTime>
  <Words>5075</Words>
  <Application>Microsoft Office PowerPoint</Application>
  <PresentationFormat>Widescreen</PresentationFormat>
  <Paragraphs>557</Paragraphs>
  <Slides>93</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93</vt:i4>
      </vt:variant>
    </vt:vector>
  </HeadingPairs>
  <TitlesOfParts>
    <vt:vector size="99" baseType="lpstr">
      <vt:lpstr>Arial</vt:lpstr>
      <vt:lpstr>Calibri</vt:lpstr>
      <vt:lpstr>Times New Roman</vt:lpstr>
      <vt:lpstr>Wingdings</vt:lpstr>
      <vt:lpstr>Wingdings 2</vt:lpstr>
      <vt:lpstr>Flow</vt:lpstr>
      <vt:lpstr>Islam – A Religion of Peace</vt:lpstr>
      <vt:lpstr>Synopsis</vt:lpstr>
      <vt:lpstr>Mohammed Amin</vt:lpstr>
      <vt:lpstr>Scene setting:</vt:lpstr>
      <vt:lpstr>Conflict with Jews at end of time</vt:lpstr>
      <vt:lpstr>Quoted today</vt:lpstr>
      <vt:lpstr>A religion  v  Its adherents</vt:lpstr>
      <vt:lpstr>Judaism</vt:lpstr>
      <vt:lpstr>Christianity</vt:lpstr>
      <vt:lpstr>Islam</vt:lpstr>
      <vt:lpstr>The Arab Empire - Wikimedia Commons</vt:lpstr>
      <vt:lpstr>Quoted today</vt:lpstr>
      <vt:lpstr>Jewish refugees to Israel 1947-1957</vt:lpstr>
      <vt:lpstr>Christians in Middle East - Wikipedia</vt:lpstr>
      <vt:lpstr>Disentangling theology from history</vt:lpstr>
      <vt:lpstr>Islam</vt:lpstr>
      <vt:lpstr>Authority in Islam</vt:lpstr>
      <vt:lpstr>Islam</vt:lpstr>
      <vt:lpstr>Who speaks for Sunni Islam?</vt:lpstr>
      <vt:lpstr>Islam is simple</vt:lpstr>
      <vt:lpstr>The Abrahamic Faiths</vt:lpstr>
      <vt:lpstr>Reading the texts with sympathy</vt:lpstr>
      <vt:lpstr>Reading the texts with sympathy</vt:lpstr>
      <vt:lpstr>Islamic sources</vt:lpstr>
      <vt:lpstr>Origins</vt:lpstr>
      <vt:lpstr>Quran</vt:lpstr>
      <vt:lpstr>Quran interpretation</vt:lpstr>
      <vt:lpstr>Zakat distribution</vt:lpstr>
      <vt:lpstr>Islamic sources</vt:lpstr>
      <vt:lpstr>Origins</vt:lpstr>
      <vt:lpstr>Background to Hadith</vt:lpstr>
      <vt:lpstr>The Six Major Hadith Collections</vt:lpstr>
      <vt:lpstr>Hadith interpretation</vt:lpstr>
      <vt:lpstr>Islamic sources</vt:lpstr>
      <vt:lpstr>Scholars</vt:lpstr>
      <vt:lpstr>Islam</vt:lpstr>
      <vt:lpstr>Quran and drinking intoxicants (1)</vt:lpstr>
      <vt:lpstr>Quran and drinking intoxicants (2)</vt:lpstr>
      <vt:lpstr>Quran was revealed over time</vt:lpstr>
      <vt:lpstr>Can Hadith abrogate the Quran?</vt:lpstr>
      <vt:lpstr>Belief component</vt:lpstr>
      <vt:lpstr>Quran’s key messages</vt:lpstr>
      <vt:lpstr>God could make you believe</vt:lpstr>
      <vt:lpstr>Heaven is not just for Muslims</vt:lpstr>
      <vt:lpstr>Teaching Muslims religious intolerance</vt:lpstr>
      <vt:lpstr>God arbitrates religious matters(1)</vt:lpstr>
      <vt:lpstr>God arbitrates religious matters(2)</vt:lpstr>
      <vt:lpstr>Belief component</vt:lpstr>
      <vt:lpstr>Individual responsibility (1)</vt:lpstr>
      <vt:lpstr>Individual responsibility (2)</vt:lpstr>
      <vt:lpstr>Belief component</vt:lpstr>
      <vt:lpstr>Abandoning Islam is a sin (1)</vt:lpstr>
      <vt:lpstr>Abandoning Islam is a sin (2)</vt:lpstr>
      <vt:lpstr>Quranic earthly penalty for apostasy?</vt:lpstr>
      <vt:lpstr>Quran 5:33-34</vt:lpstr>
      <vt:lpstr>Penalties from Hadith? (1)</vt:lpstr>
      <vt:lpstr>Penalties from Hadith? (2)</vt:lpstr>
      <vt:lpstr>Penalties from Hadith? (3)</vt:lpstr>
      <vt:lpstr>Belief component</vt:lpstr>
      <vt:lpstr>Does contingency exist?</vt:lpstr>
      <vt:lpstr>Historical contingency affects outcomes</vt:lpstr>
      <vt:lpstr>Islam</vt:lpstr>
      <vt:lpstr>A Quranic verse about fighting</vt:lpstr>
      <vt:lpstr>Extremism in Islam</vt:lpstr>
      <vt:lpstr>From revivalism to violence</vt:lpstr>
      <vt:lpstr>Muhammad ibn Abd al-Wahhab 1703-1792</vt:lpstr>
      <vt:lpstr>Antidotes to religious extremism</vt:lpstr>
      <vt:lpstr>The Constitution of Medina</vt:lpstr>
      <vt:lpstr>Muslims and their allies</vt:lpstr>
      <vt:lpstr>One community</vt:lpstr>
      <vt:lpstr>Various tribes</vt:lpstr>
      <vt:lpstr>Obligations on Muslims</vt:lpstr>
      <vt:lpstr>Avoid sin or injustice</vt:lpstr>
      <vt:lpstr>Protection to Muslims and Jews</vt:lpstr>
      <vt:lpstr>Peace is indivisible</vt:lpstr>
      <vt:lpstr>Prohibition of murder</vt:lpstr>
      <vt:lpstr>Do not help the evil</vt:lpstr>
      <vt:lpstr>Shared costs of war</vt:lpstr>
      <vt:lpstr>Freedom of religion</vt:lpstr>
      <vt:lpstr>Extends to allies of Jews</vt:lpstr>
      <vt:lpstr>No unauthorised fighting</vt:lpstr>
      <vt:lpstr>Shared costs and consultation</vt:lpstr>
      <vt:lpstr>Medina a sanctuary</vt:lpstr>
      <vt:lpstr>Arbitration by the Prophet</vt:lpstr>
      <vt:lpstr>No assistance to the enemy</vt:lpstr>
      <vt:lpstr>Mutual support, Jews and Muslims</vt:lpstr>
      <vt:lpstr>Status of non-allied Jews</vt:lpstr>
      <vt:lpstr>Source</vt:lpstr>
      <vt:lpstr>Bibliography</vt:lpstr>
      <vt:lpstr>Quran</vt:lpstr>
      <vt:lpstr>Hadith</vt:lpstr>
      <vt:lpstr>Islam generally</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 A Religion of Peace</dc:title>
  <dc:creator>Mohammed Amin</dc:creator>
  <cp:lastModifiedBy>Mohammed Amin</cp:lastModifiedBy>
  <cp:revision>175</cp:revision>
  <cp:lastPrinted>2017-11-21T14:03:57Z</cp:lastPrinted>
  <dcterms:created xsi:type="dcterms:W3CDTF">2013-01-29T13:10:06Z</dcterms:created>
  <dcterms:modified xsi:type="dcterms:W3CDTF">2017-11-21T14:07:07Z</dcterms:modified>
</cp:coreProperties>
</file>