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4.jpg" ContentType="image/png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534" r:id="rId2"/>
    <p:sldId id="582" r:id="rId3"/>
    <p:sldId id="257" r:id="rId4"/>
    <p:sldId id="616" r:id="rId5"/>
    <p:sldId id="297" r:id="rId6"/>
    <p:sldId id="298" r:id="rId7"/>
    <p:sldId id="600" r:id="rId8"/>
    <p:sldId id="623" r:id="rId9"/>
    <p:sldId id="617" r:id="rId10"/>
    <p:sldId id="299" r:id="rId11"/>
    <p:sldId id="624" r:id="rId12"/>
    <p:sldId id="618" r:id="rId13"/>
    <p:sldId id="625" r:id="rId14"/>
    <p:sldId id="619" r:id="rId15"/>
    <p:sldId id="626" r:id="rId16"/>
    <p:sldId id="627" r:id="rId17"/>
    <p:sldId id="628" r:id="rId18"/>
    <p:sldId id="620" r:id="rId19"/>
    <p:sldId id="629" r:id="rId20"/>
    <p:sldId id="621" r:id="rId21"/>
    <p:sldId id="630" r:id="rId22"/>
    <p:sldId id="631" r:id="rId23"/>
    <p:sldId id="622" r:id="rId24"/>
    <p:sldId id="632" r:id="rId25"/>
    <p:sldId id="633" r:id="rId26"/>
    <p:sldId id="634" r:id="rId27"/>
    <p:sldId id="636" r:id="rId28"/>
    <p:sldId id="407" r:id="rId29"/>
  </p:sldIdLst>
  <p:sldSz cx="12192000" cy="6858000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94598" autoAdjust="0"/>
  </p:normalViewPr>
  <p:slideViewPr>
    <p:cSldViewPr>
      <p:cViewPr varScale="1">
        <p:scale>
          <a:sx n="102" d="100"/>
          <a:sy n="102" d="100"/>
        </p:scale>
        <p:origin x="504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74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C3B8D2-B55D-420E-8DA7-6D35915D50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4015" cy="495856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60201-5FDF-40D2-858A-1CBE0128A1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33506" y="1"/>
            <a:ext cx="2934015" cy="495856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ED0D6112-9DB3-45CF-8449-C7485561704F}" type="datetimeFigureOut">
              <a:rPr lang="en-GB" smtClean="0"/>
              <a:t>06/05/2018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74784-80B3-4CD8-B4BF-FB3E11CFB60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10146"/>
            <a:ext cx="2934015" cy="495856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0DA9A0-A6B1-448E-9539-5956CCFFF0B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33506" y="9410146"/>
            <a:ext cx="2934015" cy="495856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5E65A412-D57C-490E-A565-45C77914C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989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33277" cy="495301"/>
          </a:xfrm>
          <a:prstGeom prst="rect">
            <a:avLst/>
          </a:prstGeom>
        </p:spPr>
        <p:txBody>
          <a:bodyPr vert="horz" lIns="95271" tIns="47637" rIns="95271" bIns="47637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4258" y="2"/>
            <a:ext cx="2933277" cy="495301"/>
          </a:xfrm>
          <a:prstGeom prst="rect">
            <a:avLst/>
          </a:prstGeom>
        </p:spPr>
        <p:txBody>
          <a:bodyPr vert="horz" lIns="95271" tIns="47637" rIns="95271" bIns="47637" rtlCol="0"/>
          <a:lstStyle>
            <a:lvl1pPr algn="r">
              <a:defRPr sz="1300"/>
            </a:lvl1pPr>
          </a:lstStyle>
          <a:p>
            <a:fld id="{C89B0AB8-3F60-4EF1-B932-F961F95F794B}" type="datetimeFigureOut">
              <a:rPr lang="en-US" smtClean="0"/>
              <a:pPr/>
              <a:t>5/6/2018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6125"/>
            <a:ext cx="6597650" cy="3711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71" tIns="47637" rIns="95271" bIns="4763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911" y="4705351"/>
            <a:ext cx="5415280" cy="4457700"/>
          </a:xfrm>
          <a:prstGeom prst="rect">
            <a:avLst/>
          </a:prstGeom>
        </p:spPr>
        <p:txBody>
          <a:bodyPr vert="horz" lIns="95271" tIns="47637" rIns="95271" bIns="4763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33277" cy="495301"/>
          </a:xfrm>
          <a:prstGeom prst="rect">
            <a:avLst/>
          </a:prstGeom>
        </p:spPr>
        <p:txBody>
          <a:bodyPr vert="horz" lIns="95271" tIns="47637" rIns="95271" bIns="47637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4258" y="9408981"/>
            <a:ext cx="2933277" cy="495301"/>
          </a:xfrm>
          <a:prstGeom prst="rect">
            <a:avLst/>
          </a:prstGeom>
        </p:spPr>
        <p:txBody>
          <a:bodyPr vert="horz" lIns="95271" tIns="47637" rIns="95271" bIns="47637" rtlCol="0" anchor="b"/>
          <a:lstStyle>
            <a:lvl1pPr algn="r">
              <a:defRPr sz="1300"/>
            </a:lvl1pPr>
          </a:lstStyle>
          <a:p>
            <a:fld id="{26416A4B-906D-4CC9-BAEE-FE38323E0D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227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725" y="746125"/>
            <a:ext cx="6597650" cy="3711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16A4B-906D-4CC9-BAEE-FE38323E0DB3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78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dirty="0"/>
              <a:t>Date</a:t>
            </a:r>
          </a:p>
        </p:txBody>
      </p:sp>
      <p:sp>
        <p:nvSpPr>
          <p:cNvPr id="808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BA0FF7-33CA-4C78-8D32-DDB614B1B5FF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863" y="722313"/>
            <a:ext cx="6403975" cy="3603625"/>
          </a:xfrm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9362" y="4564468"/>
            <a:ext cx="5179885" cy="4324232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33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725" y="746125"/>
            <a:ext cx="6597650" cy="3711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16A4B-906D-4CC9-BAEE-FE38323E0DB3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156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42EB0-A846-45C6-8FD9-7B3FFC696389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981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16A4B-906D-4CC9-BAEE-FE38323E0DB3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92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5/6/2018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5/6/2018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5/6/2018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5/6/2018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5/6/2018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5/6/2018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5/6/2018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  <a:prstGeom prst="rect">
            <a:avLst/>
          </a:prstGeo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0390" y="2085964"/>
            <a:ext cx="10754246" cy="1343036"/>
          </a:xfrm>
        </p:spPr>
        <p:txBody>
          <a:bodyPr>
            <a:noAutofit/>
          </a:bodyPr>
          <a:lstStyle/>
          <a:p>
            <a:pPr algn="l"/>
            <a:r>
              <a:rPr lang="en-US" sz="4400" dirty="0"/>
              <a:t>How Britain has changed in my lifetime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8575" y="3876719"/>
            <a:ext cx="9386093" cy="1152128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Mohammed Amin </a:t>
            </a:r>
            <a:r>
              <a:rPr lang="it-IT" sz="1800" dirty="0"/>
              <a:t>MBE FRSA MA FCA AMCT CTA(Fellow)</a:t>
            </a:r>
            <a:endParaRPr lang="en-GB" sz="1800" dirty="0"/>
          </a:p>
          <a:p>
            <a:pPr algn="l"/>
            <a:r>
              <a:rPr lang="en-GB" dirty="0"/>
              <a:t>4 May 2018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3432" y="1438190"/>
            <a:ext cx="8340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Tytherington</a:t>
            </a:r>
            <a:r>
              <a:rPr lang="en-GB" sz="4000" dirty="0"/>
              <a:t> School</a:t>
            </a:r>
          </a:p>
        </p:txBody>
      </p:sp>
    </p:spTree>
    <p:extLst>
      <p:ext uri="{BB962C8B-B14F-4D97-AF65-F5344CB8AC3E}">
        <p14:creationId xmlns:p14="http://schemas.microsoft.com/office/powerpoint/2010/main" val="3543580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BCAE9-7E43-4842-B2A0-45077714C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I wanted as a teenager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3FBC0-F2E7-492F-A848-E51AFBD84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Computer terminal in my bedroom</a:t>
            </a:r>
          </a:p>
          <a:p>
            <a:r>
              <a:rPr lang="en-GB" dirty="0"/>
              <a:t>Connected via a cable to a large computer with the world’s information</a:t>
            </a:r>
          </a:p>
          <a:p>
            <a:r>
              <a:rPr lang="en-GB" dirty="0"/>
              <a:t>Availability in 1960’s?</a:t>
            </a:r>
          </a:p>
          <a:p>
            <a:r>
              <a:rPr lang="en-GB" dirty="0"/>
              <a:t>Cost?</a:t>
            </a:r>
          </a:p>
          <a:p>
            <a:r>
              <a:rPr lang="en-GB" dirty="0"/>
              <a:t>What would be the price of my iPhone in 1990?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304006-4188-4FFB-939D-7DA8F383221F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806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EB171-5610-4D34-9F23-9AE939A71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Biological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D4FDC-8AEA-4917-9366-EB4017F5F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Structure of DNA identified 1953</a:t>
            </a:r>
          </a:p>
          <a:p>
            <a:r>
              <a:rPr lang="en-GB" dirty="0"/>
              <a:t>Human Genome Project, 15 years, cost ~ $3bn</a:t>
            </a:r>
          </a:p>
          <a:p>
            <a:r>
              <a:rPr lang="en-GB" dirty="0"/>
              <a:t>2017 price ~ $1,000 per human genome</a:t>
            </a:r>
          </a:p>
          <a:p>
            <a:r>
              <a:rPr lang="en-GB" dirty="0"/>
              <a:t>CRISPR-Cas9 ability to edit DNA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F2E22D-3DC0-4818-8567-409C83E1D8EE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730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E42-2012-49FB-A920-204F2B532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712" y="2708920"/>
            <a:ext cx="6120680" cy="1152128"/>
          </a:xfrm>
        </p:spPr>
        <p:txBody>
          <a:bodyPr/>
          <a:lstStyle/>
          <a:p>
            <a:r>
              <a:rPr lang="en-GB" sz="6000" dirty="0"/>
              <a:t>Television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61F4DA-031C-4164-85B9-0B70A6C725AE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925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AD22A-9B85-456C-8265-FD590D21A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Explosion of choice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ED213A4-7BC1-4056-92BC-FD57597265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5894910"/>
              </p:ext>
            </p:extLst>
          </p:nvPr>
        </p:nvGraphicFramePr>
        <p:xfrm>
          <a:off x="609600" y="1935163"/>
          <a:ext cx="1097280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3703854385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3804924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515917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Viewer control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343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286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1955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625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1964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621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Video cassette recorders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44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069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1989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Sky TV launched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77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1,000+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Digital recorders.</a:t>
                      </a:r>
                    </a:p>
                    <a:p>
                      <a:r>
                        <a:rPr lang="en-GB" dirty="0"/>
                        <a:t>Internet TV.</a:t>
                      </a:r>
                    </a:p>
                    <a:p>
                      <a:r>
                        <a:rPr lang="en-GB" dirty="0"/>
                        <a:t>Catch-up services.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9806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41D562A-9594-4332-B731-F2112338891B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144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E42-2012-49FB-A920-204F2B532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3792" y="2636912"/>
            <a:ext cx="6120680" cy="1152128"/>
          </a:xfrm>
        </p:spPr>
        <p:txBody>
          <a:bodyPr/>
          <a:lstStyle/>
          <a:p>
            <a:r>
              <a:rPr lang="en-GB" sz="6000" dirty="0"/>
              <a:t>Travel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FFA1DE-43F8-4312-8A6B-788F381D48C2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19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3D721-4214-4048-9696-687C63C13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Britons travelling abroad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3CD90E-692C-4BD3-ADA7-2D7EEACF56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399241"/>
              </p:ext>
            </p:extLst>
          </p:nvPr>
        </p:nvGraphicFramePr>
        <p:xfrm>
          <a:off x="609600" y="1935163"/>
          <a:ext cx="109728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8128">
                  <a:extLst>
                    <a:ext uri="{9D8B030D-6E8A-4147-A177-3AD203B41FA5}">
                      <a16:colId xmlns:a16="http://schemas.microsoft.com/office/drawing/2014/main" val="169140101"/>
                    </a:ext>
                  </a:extLst>
                </a:gridCol>
                <a:gridCol w="7934672">
                  <a:extLst>
                    <a:ext uri="{9D8B030D-6E8A-4147-A177-3AD203B41FA5}">
                      <a16:colId xmlns:a16="http://schemas.microsoft.com/office/drawing/2014/main" val="852122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6000" b="0" dirty="0"/>
                        <a:t>1950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0" b="0" dirty="0"/>
                        <a:t>1 m foreign holidays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616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6000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6000" dirty="0"/>
                        <a:t>70.6 m foreign trips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03923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34449EA-32CF-4FEE-A535-92D1CE5A54E2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130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EA819-1B31-4885-A4EC-F4ABCE588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Amin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5284D-79CC-4AE2-A25D-6B640C619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 landed in UK 1952</a:t>
            </a:r>
          </a:p>
          <a:p>
            <a:r>
              <a:rPr lang="en-GB" dirty="0"/>
              <a:t>First overseas travel 1981</a:t>
            </a:r>
          </a:p>
          <a:p>
            <a:r>
              <a:rPr lang="en-GB" dirty="0"/>
              <a:t>Children globetrotters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C25A8F-78B8-41BE-B8B7-D529647979C1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321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25852-9660-48DC-ACF5-D76C616DD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travel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E4114-9C80-48B9-96BA-94EC1C635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UK is an “insula”</a:t>
            </a:r>
          </a:p>
          <a:p>
            <a:r>
              <a:rPr lang="en-GB" dirty="0"/>
              <a:t>Most Briton’s attitudes were insular</a:t>
            </a:r>
          </a:p>
          <a:p>
            <a:r>
              <a:rPr lang="en-GB" dirty="0"/>
              <a:t>The younger generation is different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73DD49-8BAF-4991-BDAF-A24D6A63D6A3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15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E42-2012-49FB-A920-204F2B532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5660" y="2708920"/>
            <a:ext cx="6120680" cy="1152128"/>
          </a:xfrm>
        </p:spPr>
        <p:txBody>
          <a:bodyPr/>
          <a:lstStyle/>
          <a:p>
            <a:r>
              <a:rPr lang="en-GB" sz="6000" dirty="0"/>
              <a:t>Ethnic diversity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86DF94-8430-4E5E-89F8-276107B97CD4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6756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1B3EE-AB35-4910-9339-F2C9FCDB6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UK demographics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AE2F-4B5F-4592-BCC5-D43F7158F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1061472"/>
          </a:xfrm>
        </p:spPr>
        <p:txBody>
          <a:bodyPr/>
          <a:lstStyle/>
          <a:p>
            <a:r>
              <a:rPr lang="en-GB" dirty="0"/>
              <a:t>1950 = virtually all white</a:t>
            </a:r>
          </a:p>
          <a:p>
            <a:r>
              <a:rPr lang="en-GB" dirty="0"/>
              <a:t>2011 England &amp; Wales census below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EBDF3D5-5FBC-465F-8B98-498A5BEEAE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198621"/>
              </p:ext>
            </p:extLst>
          </p:nvPr>
        </p:nvGraphicFramePr>
        <p:xfrm>
          <a:off x="1055440" y="3085344"/>
          <a:ext cx="8127999" cy="3053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3768274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74368853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93885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Category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GB" sz="2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GB" sz="2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7587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White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48,209,395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17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Mixed race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1,224,400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2498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4,213,531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9288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Afro-Caribbean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1,864,890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108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563,696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0166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56,075,912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815252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8F95796-0736-405E-B1D2-4985B45A5A4E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03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091444" y="951022"/>
            <a:ext cx="8456641" cy="595312"/>
          </a:xfrm>
        </p:spPr>
        <p:txBody>
          <a:bodyPr>
            <a:noAutofit/>
          </a:bodyPr>
          <a:lstStyle/>
          <a:p>
            <a:pPr algn="l" eaLnBrk="1" hangingPunct="1"/>
            <a:r>
              <a:rPr lang="en-GB" dirty="0"/>
              <a:t>Mohammed Amin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3935760" y="1710350"/>
            <a:ext cx="756084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695325"/>
            <a:r>
              <a:rPr lang="en-GB" sz="2000" dirty="0"/>
              <a:t>Mohammed Amin was born in 1950 in Pakistan but has lived in Manchester since 1952.</a:t>
            </a:r>
          </a:p>
          <a:p>
            <a:pPr defTabSz="695325"/>
            <a:endParaRPr lang="en-GB" sz="2000" dirty="0"/>
          </a:p>
          <a:p>
            <a:pPr defTabSz="695325"/>
            <a:r>
              <a:rPr lang="en-GB" sz="2000" dirty="0"/>
              <a:t>He graduated in mathematics from Cambridge University and before retirement was a tax partner in PricewaterhouseCoopers. </a:t>
            </a:r>
          </a:p>
          <a:p>
            <a:pPr defTabSz="695325"/>
            <a:endParaRPr lang="en-GB" sz="2000" dirty="0"/>
          </a:p>
          <a:p>
            <a:pPr defTabSz="695325"/>
            <a:r>
              <a:rPr lang="en-GB" sz="2000" dirty="0"/>
              <a:t>He believes everyone can help to make the world a better place.</a:t>
            </a:r>
          </a:p>
          <a:p>
            <a:pPr marL="1587" lvl="1" defTabSz="695325">
              <a:spcBef>
                <a:spcPct val="0"/>
              </a:spcBef>
            </a:pPr>
            <a:endParaRPr lang="en-GB" sz="2000" dirty="0"/>
          </a:p>
          <a:p>
            <a:pPr marL="1587" lvl="1" defTabSz="695325">
              <a:spcBef>
                <a:spcPct val="0"/>
              </a:spcBef>
            </a:pPr>
            <a:r>
              <a:rPr lang="en-GB" sz="2000" dirty="0"/>
              <a:t>His writings and presentations about a wide range of subjects can be found on his personal website.</a:t>
            </a:r>
          </a:p>
        </p:txBody>
      </p:sp>
      <p:sp>
        <p:nvSpPr>
          <p:cNvPr id="7175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1535114" y="12701"/>
            <a:ext cx="12858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3500" tIns="0" rIns="64800" bIns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63752" y="5506868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www.mohammedamin.com</a:t>
            </a:r>
            <a:endParaRPr lang="en-GB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444" y="1682872"/>
            <a:ext cx="2438400" cy="3657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30606D-E5D2-4EC9-AE30-FAE906FC1E7F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827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E42-2012-49FB-A920-204F2B532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624" y="2708920"/>
            <a:ext cx="6840760" cy="1152128"/>
          </a:xfrm>
        </p:spPr>
        <p:txBody>
          <a:bodyPr/>
          <a:lstStyle/>
          <a:p>
            <a:r>
              <a:rPr lang="en-GB" sz="6000" dirty="0"/>
              <a:t>Religious diversity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CAD3D4-2BB1-403A-AD2F-0544745284E8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165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F7378-98AA-466A-B6DF-AF7F18E05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UK religious composition 1950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4648B-1A15-458C-ABED-29ABCB546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3869784"/>
          </a:xfrm>
        </p:spPr>
        <p:txBody>
          <a:bodyPr>
            <a:normAutofit/>
          </a:bodyPr>
          <a:lstStyle/>
          <a:p>
            <a:r>
              <a:rPr lang="en-GB" dirty="0"/>
              <a:t>Hard data difficult</a:t>
            </a:r>
          </a:p>
          <a:p>
            <a:r>
              <a:rPr lang="en-GB" dirty="0"/>
              <a:t>Overwhelmingly Christian</a:t>
            </a:r>
          </a:p>
          <a:p>
            <a:pPr lvl="1"/>
            <a:r>
              <a:rPr lang="en-GB" dirty="0"/>
              <a:t>Mainly Church of England</a:t>
            </a:r>
          </a:p>
          <a:p>
            <a:pPr lvl="1"/>
            <a:r>
              <a:rPr lang="en-GB" dirty="0"/>
              <a:t>Sizeable other Protestant denominations</a:t>
            </a:r>
          </a:p>
          <a:p>
            <a:pPr lvl="1"/>
            <a:r>
              <a:rPr lang="en-GB" dirty="0"/>
              <a:t>Roman Catholics</a:t>
            </a:r>
          </a:p>
          <a:p>
            <a:r>
              <a:rPr lang="en-GB" dirty="0"/>
              <a:t>Jews the only significant non-Christian minority</a:t>
            </a:r>
          </a:p>
          <a:p>
            <a:r>
              <a:rPr lang="en-GB" dirty="0"/>
              <a:t>Other religions tiny</a:t>
            </a:r>
          </a:p>
          <a:p>
            <a:r>
              <a:rPr lang="en-GB" dirty="0"/>
              <a:t>Some atheists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9F314-7525-4479-A7FB-20C9F6697C85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031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E2E01-48AA-4C13-AF8C-0E32A4E27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England &amp; Wales 2011 census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D2D4AF-1308-4DD0-AF30-E7EE96AB94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579654"/>
              </p:ext>
            </p:extLst>
          </p:nvPr>
        </p:nvGraphicFramePr>
        <p:xfrm>
          <a:off x="609600" y="1935163"/>
          <a:ext cx="10972800" cy="4128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39937823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447281897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8633124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Group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2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GB" sz="2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2523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Christian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33,243,175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0568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religion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14,097,229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8735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answered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4,038,032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9269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Muslim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2,706,066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9405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Hindu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816,633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4912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Sikh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423,158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5901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Jewish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263,346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7476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Buddhist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247,743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9834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240,530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4635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56,075,912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878523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7DEEBA-46DC-41AD-9CBD-CF92DE53A6BE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692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E42-2012-49FB-A920-204F2B532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2708920"/>
            <a:ext cx="8136904" cy="1152128"/>
          </a:xfrm>
        </p:spPr>
        <p:txBody>
          <a:bodyPr/>
          <a:lstStyle/>
          <a:p>
            <a:r>
              <a:rPr lang="en-GB" sz="6000" dirty="0"/>
              <a:t>The UK’s sense of self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D3FD39-6666-4AAE-BADA-23F39F99EC64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65952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DB6EE-4D07-465F-8F82-24247AD15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762440"/>
            <a:ext cx="10972800" cy="650336"/>
          </a:xfrm>
        </p:spPr>
        <p:txBody>
          <a:bodyPr>
            <a:normAutofit fontScale="90000"/>
          </a:bodyPr>
          <a:lstStyle/>
          <a:p>
            <a:r>
              <a:rPr lang="en-GB" dirty="0"/>
              <a:t>British Empire 1919-1939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11800D-D94B-49E2-AB14-E434E3C51F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1412776"/>
            <a:ext cx="9865096" cy="489747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6EB938-7DCA-4BFA-9B4E-93F386E5B44B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61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5668F-3215-46F1-B0C9-47E84B787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British Empire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987C8-5972-46CA-BDCD-11C47265E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1922 Empire population ~ 458 million = 25% of planet</a:t>
            </a:r>
          </a:p>
          <a:p>
            <a:r>
              <a:rPr lang="en-GB" dirty="0"/>
              <a:t>1922 Empire area ~ 33.7 m km</a:t>
            </a:r>
            <a:r>
              <a:rPr lang="en-GB" baseline="30000" dirty="0"/>
              <a:t>2</a:t>
            </a:r>
            <a:r>
              <a:rPr lang="en-GB" dirty="0"/>
              <a:t> = ~ 25% of planet</a:t>
            </a:r>
          </a:p>
          <a:p>
            <a:r>
              <a:rPr lang="en-GB" dirty="0"/>
              <a:t>Largest empire in history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B42E75-A6AC-4785-A73E-6D4BDB70858F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6610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29FA3-1F0B-4E5E-9464-8D8F917CF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UK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F9694-AB68-464D-978F-716510F3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3869784"/>
          </a:xfrm>
        </p:spPr>
        <p:txBody>
          <a:bodyPr/>
          <a:lstStyle/>
          <a:p>
            <a:r>
              <a:rPr lang="en-GB" dirty="0"/>
              <a:t>Important country</a:t>
            </a:r>
          </a:p>
          <a:p>
            <a:pPr lvl="1"/>
            <a:r>
              <a:rPr lang="en-GB" dirty="0"/>
              <a:t>Nuclear weapons state</a:t>
            </a:r>
          </a:p>
          <a:p>
            <a:pPr lvl="1"/>
            <a:r>
              <a:rPr lang="en-GB" dirty="0"/>
              <a:t>UNSC Permanent Member</a:t>
            </a:r>
          </a:p>
          <a:p>
            <a:pPr lvl="1"/>
            <a:r>
              <a:rPr lang="en-GB" dirty="0"/>
              <a:t>Massive soft power</a:t>
            </a:r>
          </a:p>
          <a:p>
            <a:r>
              <a:rPr lang="en-GB" dirty="0"/>
              <a:t>GDP rank 5 (after USA, China, Japan, Germany) but about to be overtaken by India.</a:t>
            </a:r>
          </a:p>
          <a:p>
            <a:r>
              <a:rPr lang="en-GB" dirty="0"/>
              <a:t>Population rank 21</a:t>
            </a:r>
          </a:p>
          <a:p>
            <a:r>
              <a:rPr lang="en-GB" dirty="0"/>
              <a:t>World dominated by others to increasing extent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DD770E-DD32-4D0D-BF27-9241AC9D61DE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37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035A3-FA78-47DA-A097-1EE0600B5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Compared to 1950, Britons today are…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30861-3EB3-404A-A7C6-8D099855B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3797776"/>
          </a:xfrm>
        </p:spPr>
        <p:txBody>
          <a:bodyPr/>
          <a:lstStyle/>
          <a:p>
            <a:r>
              <a:rPr lang="en-GB" dirty="0"/>
              <a:t>Far better educated</a:t>
            </a:r>
          </a:p>
          <a:p>
            <a:r>
              <a:rPr lang="en-GB" dirty="0"/>
              <a:t>Know the world far better</a:t>
            </a:r>
          </a:p>
          <a:p>
            <a:r>
              <a:rPr lang="en-GB" dirty="0"/>
              <a:t>Much richer</a:t>
            </a:r>
          </a:p>
          <a:p>
            <a:r>
              <a:rPr lang="en-GB" dirty="0"/>
              <a:t>Much healthier</a:t>
            </a:r>
          </a:p>
          <a:p>
            <a:r>
              <a:rPr lang="en-GB" dirty="0"/>
              <a:t>Much longer lived</a:t>
            </a:r>
          </a:p>
          <a:p>
            <a:r>
              <a:rPr lang="en-GB" dirty="0"/>
              <a:t>More diverse</a:t>
            </a:r>
          </a:p>
          <a:p>
            <a:pPr lvl="1"/>
            <a:r>
              <a:rPr lang="en-GB" dirty="0"/>
              <a:t>like the rest of the world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4847C4-04C9-46C0-9EAF-A7779601DC41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3972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9816" y="2636912"/>
            <a:ext cx="2160240" cy="1362456"/>
          </a:xfrm>
        </p:spPr>
        <p:txBody>
          <a:bodyPr/>
          <a:lstStyle/>
          <a:p>
            <a:r>
              <a:rPr lang="en-GB" dirty="0"/>
              <a:t>Q &amp;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231457-AFA2-48CC-8E76-31F2397E1E1F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47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861" y="871987"/>
            <a:ext cx="10972800" cy="666719"/>
          </a:xfrm>
        </p:spPr>
        <p:txBody>
          <a:bodyPr>
            <a:normAutofit fontScale="90000"/>
          </a:bodyPr>
          <a:lstStyle/>
          <a:p>
            <a:r>
              <a:rPr lang="en-GB" dirty="0"/>
              <a:t>Synopsis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861" y="1538706"/>
            <a:ext cx="8229600" cy="462659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/>
              <a:t>Economic change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Education levels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Technology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Television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Travel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Ethnic diversity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Religious diversity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The UK’s sense of self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Q&amp;A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CDA851-9349-42BD-B77E-F1446BCBE268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E42-2012-49FB-A920-204F2B532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592" y="2708920"/>
            <a:ext cx="6768752" cy="1152128"/>
          </a:xfrm>
        </p:spPr>
        <p:txBody>
          <a:bodyPr/>
          <a:lstStyle/>
          <a:p>
            <a:r>
              <a:rPr lang="en-GB" sz="6000" dirty="0"/>
              <a:t>Economic change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AD3CAC-B90E-4AC7-AE9C-BEB859F892AB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701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6FAF1-ACE1-4EA9-A380-DC44EF35F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555999"/>
            <a:ext cx="10972800" cy="614332"/>
          </a:xfrm>
        </p:spPr>
        <p:txBody>
          <a:bodyPr>
            <a:normAutofit fontScale="90000"/>
          </a:bodyPr>
          <a:lstStyle/>
          <a:p>
            <a:r>
              <a:rPr lang="en-GB" dirty="0"/>
              <a:t>UK Real average salary per capita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CD9E3A-EABE-432F-9B92-F9B1BF2334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28" y="1184096"/>
            <a:ext cx="8784976" cy="53600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BD4E1A-9587-4E15-92BA-BEF564EC6515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941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E24D9-BCA7-4E8F-85B0-97438B791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My first calculator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5E885-2D36-45BE-91B3-416F12661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1974 </a:t>
            </a:r>
          </a:p>
          <a:p>
            <a:pPr lvl="1"/>
            <a:r>
              <a:rPr lang="en-GB" dirty="0"/>
              <a:t>Four functions, one memory</a:t>
            </a:r>
          </a:p>
          <a:p>
            <a:pPr lvl="1"/>
            <a:r>
              <a:rPr lang="en-GB" dirty="0"/>
              <a:t>£40 in 1974 money</a:t>
            </a:r>
          </a:p>
          <a:p>
            <a:pPr lvl="1"/>
            <a:r>
              <a:rPr lang="en-GB" dirty="0"/>
              <a:t>Equivalent in 2017 money, RPI adjusted, = £375</a:t>
            </a:r>
          </a:p>
          <a:p>
            <a:r>
              <a:rPr lang="en-GB" dirty="0"/>
              <a:t>2018</a:t>
            </a:r>
          </a:p>
          <a:p>
            <a:pPr lvl="1"/>
            <a:r>
              <a:rPr lang="en-GB" dirty="0"/>
              <a:t>Nobody buys calculators</a:t>
            </a:r>
          </a:p>
          <a:p>
            <a:r>
              <a:rPr lang="en-GB" dirty="0"/>
              <a:t>Website article “Richer than Pharaoh?”</a:t>
            </a:r>
          </a:p>
          <a:p>
            <a:pPr lvl="1"/>
            <a:r>
              <a:rPr lang="en-GB" dirty="0"/>
              <a:t>MA v Rameses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138155-7C96-42FD-93A0-7E7DBA98E3AC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234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E42-2012-49FB-A920-204F2B532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624" y="2708920"/>
            <a:ext cx="6120680" cy="1152128"/>
          </a:xfrm>
        </p:spPr>
        <p:txBody>
          <a:bodyPr/>
          <a:lstStyle/>
          <a:p>
            <a:r>
              <a:rPr lang="en-GB" sz="6000" dirty="0"/>
              <a:t>Education levels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F11095-9AA1-4062-A2B8-07EBB31D648C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08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92B80-AAFB-493D-B077-468B0D5B4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Higher education participation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2D4F4C7-E88A-4A71-A7E7-A24C943684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6611484"/>
              </p:ext>
            </p:extLst>
          </p:nvPr>
        </p:nvGraphicFramePr>
        <p:xfrm>
          <a:off x="695400" y="2423160"/>
          <a:ext cx="8438728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2424">
                  <a:extLst>
                    <a:ext uri="{9D8B030D-6E8A-4147-A177-3AD203B41FA5}">
                      <a16:colId xmlns:a16="http://schemas.microsoft.com/office/drawing/2014/main" val="2630371945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4070298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6000" dirty="0"/>
                        <a:t>1950 (UK)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6000" dirty="0"/>
                        <a:t>3.4%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032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6000" dirty="0"/>
                        <a:t>2015 (England)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6000" dirty="0"/>
                        <a:t>49.3%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13764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54CA366-089E-4310-8992-53CD6A369946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866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E42-2012-49FB-A920-204F2B532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267" y="2708920"/>
            <a:ext cx="6120680" cy="1152128"/>
          </a:xfrm>
        </p:spPr>
        <p:txBody>
          <a:bodyPr/>
          <a:lstStyle/>
          <a:p>
            <a:r>
              <a:rPr lang="en-GB" sz="6000" dirty="0"/>
              <a:t>Technology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F29AFC-408B-4F37-A8DC-D482DF729B0C}"/>
              </a:ext>
            </a:extLst>
          </p:cNvPr>
          <p:cNvSpPr txBox="1"/>
          <p:nvPr/>
        </p:nvSpPr>
        <p:spPr>
          <a:xfrm>
            <a:off x="947428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fld id="{B8D4D8F1-594F-4164-A7A5-512E320BA361}" type="slidenum">
              <a:rPr lang="en-GB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5909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3717</TotalTime>
  <Words>623</Words>
  <Application>Microsoft Office PowerPoint</Application>
  <PresentationFormat>Widescreen</PresentationFormat>
  <Paragraphs>211</Paragraphs>
  <Slides>28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 2</vt:lpstr>
      <vt:lpstr>Flow</vt:lpstr>
      <vt:lpstr>How Britain has changed in my lifetime</vt:lpstr>
      <vt:lpstr>Mohammed Amin</vt:lpstr>
      <vt:lpstr>Synopsis</vt:lpstr>
      <vt:lpstr>Economic change</vt:lpstr>
      <vt:lpstr>UK Real average salary per capita</vt:lpstr>
      <vt:lpstr>My first calculator</vt:lpstr>
      <vt:lpstr>Education levels</vt:lpstr>
      <vt:lpstr>Higher education participation</vt:lpstr>
      <vt:lpstr>Technology</vt:lpstr>
      <vt:lpstr>What I wanted as a teenager</vt:lpstr>
      <vt:lpstr>Biological knowledge</vt:lpstr>
      <vt:lpstr>Television</vt:lpstr>
      <vt:lpstr>Explosion of choice</vt:lpstr>
      <vt:lpstr>Travel</vt:lpstr>
      <vt:lpstr>Britons travelling abroad</vt:lpstr>
      <vt:lpstr>Amin family</vt:lpstr>
      <vt:lpstr>Why travel matters</vt:lpstr>
      <vt:lpstr>Ethnic diversity</vt:lpstr>
      <vt:lpstr>UK demographics</vt:lpstr>
      <vt:lpstr>Religious diversity</vt:lpstr>
      <vt:lpstr>UK religious composition 1950</vt:lpstr>
      <vt:lpstr>England &amp; Wales 2011 census</vt:lpstr>
      <vt:lpstr>The UK’s sense of self</vt:lpstr>
      <vt:lpstr>British Empire 1919-1939</vt:lpstr>
      <vt:lpstr>British Empire statistics</vt:lpstr>
      <vt:lpstr>UK 2018</vt:lpstr>
      <vt:lpstr>Compared to 1950, Britons today are…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Sukuk Taxation Issues from a UK Market Perspective</dc:title>
  <dc:creator>Mohammed Amin</dc:creator>
  <cp:lastModifiedBy>Mohammed Amin</cp:lastModifiedBy>
  <cp:revision>459</cp:revision>
  <cp:lastPrinted>2018-03-12T11:45:15Z</cp:lastPrinted>
  <dcterms:created xsi:type="dcterms:W3CDTF">2010-04-20T14:08:55Z</dcterms:created>
  <dcterms:modified xsi:type="dcterms:W3CDTF">2018-05-06T14:59:10Z</dcterms:modified>
</cp:coreProperties>
</file>