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90" r:id="rId3"/>
    <p:sldId id="278" r:id="rId4"/>
    <p:sldId id="328" r:id="rId5"/>
    <p:sldId id="295" r:id="rId6"/>
    <p:sldId id="338" r:id="rId7"/>
    <p:sldId id="329" r:id="rId8"/>
    <p:sldId id="337" r:id="rId9"/>
    <p:sldId id="310" r:id="rId10"/>
    <p:sldId id="339" r:id="rId11"/>
    <p:sldId id="340" r:id="rId12"/>
    <p:sldId id="291" r:id="rId13"/>
    <p:sldId id="341" r:id="rId14"/>
    <p:sldId id="342" r:id="rId15"/>
    <p:sldId id="343" r:id="rId16"/>
    <p:sldId id="325" r:id="rId17"/>
    <p:sldId id="344" r:id="rId18"/>
    <p:sldId id="345" r:id="rId19"/>
    <p:sldId id="346" r:id="rId20"/>
    <p:sldId id="347" r:id="rId21"/>
    <p:sldId id="348" r:id="rId22"/>
    <p:sldId id="332" r:id="rId23"/>
    <p:sldId id="349" r:id="rId24"/>
    <p:sldId id="289" r:id="rId2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16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p:cViewPr>
        <p:scale>
          <a:sx n="90" d="100"/>
          <a:sy n="90" d="100"/>
        </p:scale>
        <p:origin x="510" y="144"/>
      </p:cViewPr>
      <p:guideLst>
        <p:guide orient="horz" pos="2183"/>
        <p:guide pos="1632"/>
      </p:guideLst>
    </p:cSldViewPr>
  </p:slideViewPr>
  <p:outlineViewPr>
    <p:cViewPr>
      <p:scale>
        <a:sx n="33" d="100"/>
        <a:sy n="33" d="100"/>
      </p:scale>
      <p:origin x="0" y="-8316"/>
    </p:cViewPr>
  </p:outlineViewPr>
  <p:notesTextViewPr>
    <p:cViewPr>
      <p:scale>
        <a:sx n="1" d="1"/>
        <a:sy n="1" d="1"/>
      </p:scale>
      <p:origin x="0" y="0"/>
    </p:cViewPr>
  </p:notesTextViewPr>
  <p:sorterViewPr>
    <p:cViewPr>
      <p:scale>
        <a:sx n="130" d="100"/>
        <a:sy n="13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68F36D0-D698-455C-AA50-924427002D4D}" type="datetimeFigureOut">
              <a:rPr lang="en-GB" smtClean="0"/>
              <a:t>24/09/2017</a:t>
            </a:fld>
            <a:endParaRPr lang="en-GB"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06ADC93-DAB0-4B2E-BB32-E504B07D85BA}" type="slidenum">
              <a:rPr lang="en-GB" smtClean="0"/>
              <a:t>‹#›</a:t>
            </a:fld>
            <a:endParaRPr lang="en-GB" dirty="0"/>
          </a:p>
        </p:txBody>
      </p:sp>
    </p:spTree>
    <p:extLst>
      <p:ext uri="{BB962C8B-B14F-4D97-AF65-F5344CB8AC3E}">
        <p14:creationId xmlns:p14="http://schemas.microsoft.com/office/powerpoint/2010/main" val="2737759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A5C5267-5C11-4C45-BAE5-CCB596448AE1}" type="datetimeFigureOut">
              <a:rPr lang="en-GB" smtClean="0"/>
              <a:t>24/09/2017</a:t>
            </a:fld>
            <a:endParaRPr lang="en-GB" dirty="0"/>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8442EB0-A846-45C6-8FD9-7B3FFC696389}" type="slidenum">
              <a:rPr lang="en-GB" smtClean="0"/>
              <a:t>‹#›</a:t>
            </a:fld>
            <a:endParaRPr lang="en-GB" dirty="0"/>
          </a:p>
        </p:txBody>
      </p:sp>
    </p:spTree>
    <p:extLst>
      <p:ext uri="{BB962C8B-B14F-4D97-AF65-F5344CB8AC3E}">
        <p14:creationId xmlns:p14="http://schemas.microsoft.com/office/powerpoint/2010/main" val="962753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1</a:t>
            </a:fld>
            <a:endParaRPr lang="en-GB" dirty="0"/>
          </a:p>
        </p:txBody>
      </p:sp>
    </p:spTree>
    <p:extLst>
      <p:ext uri="{BB962C8B-B14F-4D97-AF65-F5344CB8AC3E}">
        <p14:creationId xmlns:p14="http://schemas.microsoft.com/office/powerpoint/2010/main" val="334001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2</a:t>
            </a:fld>
            <a:endParaRPr lang="en-GB" dirty="0"/>
          </a:p>
        </p:txBody>
      </p:sp>
    </p:spTree>
    <p:extLst>
      <p:ext uri="{BB962C8B-B14F-4D97-AF65-F5344CB8AC3E}">
        <p14:creationId xmlns:p14="http://schemas.microsoft.com/office/powerpoint/2010/main" val="12775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type="dt" sz="quarter" idx="1"/>
          </p:nvPr>
        </p:nvSpPr>
        <p:spPr>
          <a:noFill/>
        </p:spPr>
        <p:txBody>
          <a:bodyPr/>
          <a:lstStyle/>
          <a:p>
            <a:r>
              <a:rPr lang="en-GB" dirty="0"/>
              <a:t>Date</a:t>
            </a:r>
          </a:p>
        </p:txBody>
      </p:sp>
      <p:sp>
        <p:nvSpPr>
          <p:cNvPr id="80899" name="Rectangle 7"/>
          <p:cNvSpPr>
            <a:spLocks noGrp="1" noChangeArrowheads="1"/>
          </p:cNvSpPr>
          <p:nvPr>
            <p:ph type="sldNum" sz="quarter" idx="5"/>
          </p:nvPr>
        </p:nvSpPr>
        <p:spPr>
          <a:noFill/>
        </p:spPr>
        <p:txBody>
          <a:bodyPr/>
          <a:lstStyle/>
          <a:p>
            <a:fld id="{96BA0FF7-33CA-4C78-8D32-DDB614B1B5FF}" type="slidenum">
              <a:rPr lang="en-GB" smtClean="0"/>
              <a:pPr/>
              <a:t>3</a:t>
            </a:fld>
            <a:endParaRPr lang="en-GB" dirty="0"/>
          </a:p>
        </p:txBody>
      </p:sp>
      <p:sp>
        <p:nvSpPr>
          <p:cNvPr id="80900" name="Rectangle 2"/>
          <p:cNvSpPr>
            <a:spLocks noGrp="1" noRot="1" noChangeAspect="1" noChangeArrowheads="1" noTextEdit="1"/>
          </p:cNvSpPr>
          <p:nvPr>
            <p:ph type="sldImg"/>
          </p:nvPr>
        </p:nvSpPr>
        <p:spPr>
          <a:xfrm>
            <a:off x="95250" y="744538"/>
            <a:ext cx="6618288" cy="3724275"/>
          </a:xfrm>
          <a:ln/>
        </p:spPr>
      </p:sp>
      <p:sp>
        <p:nvSpPr>
          <p:cNvPr id="80901" name="Rectangle 3"/>
          <p:cNvSpPr>
            <a:spLocks noGrp="1" noChangeArrowheads="1"/>
          </p:cNvSpPr>
          <p:nvPr>
            <p:ph type="body" idx="1"/>
          </p:nvPr>
        </p:nvSpPr>
        <p:spPr>
          <a:xfrm>
            <a:off x="681342" y="4715153"/>
            <a:ext cx="5434993" cy="4466987"/>
          </a:xfrm>
          <a:noFill/>
          <a:ln/>
        </p:spPr>
        <p:txBody>
          <a:bodyPr/>
          <a:lstStyle/>
          <a:p>
            <a:pPr eaLnBrk="1" hangingPunct="1"/>
            <a:endParaRPr lang="en-US" dirty="0"/>
          </a:p>
        </p:txBody>
      </p:sp>
    </p:spTree>
    <p:extLst>
      <p:ext uri="{BB962C8B-B14F-4D97-AF65-F5344CB8AC3E}">
        <p14:creationId xmlns:p14="http://schemas.microsoft.com/office/powerpoint/2010/main" val="8960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6</a:t>
            </a:fld>
            <a:endParaRPr lang="en-GB" dirty="0"/>
          </a:p>
        </p:txBody>
      </p:sp>
    </p:spTree>
    <p:extLst>
      <p:ext uri="{BB962C8B-B14F-4D97-AF65-F5344CB8AC3E}">
        <p14:creationId xmlns:p14="http://schemas.microsoft.com/office/powerpoint/2010/main" val="3873042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7</a:t>
            </a:fld>
            <a:endParaRPr lang="en-GB" dirty="0"/>
          </a:p>
        </p:txBody>
      </p:sp>
    </p:spTree>
    <p:extLst>
      <p:ext uri="{BB962C8B-B14F-4D97-AF65-F5344CB8AC3E}">
        <p14:creationId xmlns:p14="http://schemas.microsoft.com/office/powerpoint/2010/main" val="3075705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9</a:t>
            </a:fld>
            <a:endParaRPr lang="en-GB" dirty="0"/>
          </a:p>
        </p:txBody>
      </p:sp>
    </p:spTree>
    <p:extLst>
      <p:ext uri="{BB962C8B-B14F-4D97-AF65-F5344CB8AC3E}">
        <p14:creationId xmlns:p14="http://schemas.microsoft.com/office/powerpoint/2010/main" val="3766148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11</a:t>
            </a:fld>
            <a:endParaRPr lang="en-GB" dirty="0"/>
          </a:p>
        </p:txBody>
      </p:sp>
    </p:spTree>
    <p:extLst>
      <p:ext uri="{BB962C8B-B14F-4D97-AF65-F5344CB8AC3E}">
        <p14:creationId xmlns:p14="http://schemas.microsoft.com/office/powerpoint/2010/main" val="837461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20</a:t>
            </a:fld>
            <a:endParaRPr lang="en-GB" dirty="0"/>
          </a:p>
        </p:txBody>
      </p:sp>
    </p:spTree>
    <p:extLst>
      <p:ext uri="{BB962C8B-B14F-4D97-AF65-F5344CB8AC3E}">
        <p14:creationId xmlns:p14="http://schemas.microsoft.com/office/powerpoint/2010/main" val="201560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24</a:t>
            </a:fld>
            <a:endParaRPr lang="en-GB" dirty="0"/>
          </a:p>
        </p:txBody>
      </p:sp>
    </p:spTree>
    <p:extLst>
      <p:ext uri="{BB962C8B-B14F-4D97-AF65-F5344CB8AC3E}">
        <p14:creationId xmlns:p14="http://schemas.microsoft.com/office/powerpoint/2010/main" val="1854968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132973C-BC0E-499B-8DDE-2AA734AC9C48}" type="datetimeFigureOut">
              <a:rPr lang="en-GB" smtClean="0"/>
              <a:t>24/09/2017</a:t>
            </a:fld>
            <a:endParaRPr lang="en-GB" dirty="0"/>
          </a:p>
        </p:txBody>
      </p:sp>
      <p:sp>
        <p:nvSpPr>
          <p:cNvPr id="19" name="Footer Placeholder 18"/>
          <p:cNvSpPr>
            <a:spLocks noGrp="1"/>
          </p:cNvSpPr>
          <p:nvPr>
            <p:ph type="ftr" sz="quarter" idx="11"/>
          </p:nvPr>
        </p:nvSpPr>
        <p:spPr/>
        <p:txBody>
          <a:bodyPr/>
          <a:lstStyle/>
          <a:p>
            <a:endParaRPr lang="en-GB" dirty="0"/>
          </a:p>
        </p:txBody>
      </p:sp>
      <p:sp>
        <p:nvSpPr>
          <p:cNvPr id="27" name="Slide Number Placeholder 26"/>
          <p:cNvSpPr>
            <a:spLocks noGrp="1"/>
          </p:cNvSpPr>
          <p:nvPr>
            <p:ph type="sldNum" sz="quarter" idx="12"/>
          </p:nvPr>
        </p:nvSpPr>
        <p:spPr/>
        <p:txBody>
          <a:bodyPr/>
          <a:lstStyle/>
          <a:p>
            <a:fld id="{1762EF06-CAC3-4510-96AD-091B6CC62CFB}" type="slidenum">
              <a:rPr lang="en-GB" smtClean="0"/>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32973C-BC0E-499B-8DDE-2AA734AC9C48}" type="datetimeFigureOut">
              <a:rPr lang="en-GB" smtClean="0"/>
              <a:t>24/09/2017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32973C-BC0E-499B-8DDE-2AA734AC9C48}" type="datetimeFigureOut">
              <a:rPr lang="en-GB" smtClean="0"/>
              <a:t>24/09/2017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55440" y="800708"/>
            <a:ext cx="10972800" cy="794352"/>
          </a:xfrm>
        </p:spPr>
        <p:txBody>
          <a:bodyPr/>
          <a:lstStyle/>
          <a:p>
            <a:r>
              <a:rPr kumimoji="0" lang="en-US"/>
              <a:t>Click to edit Master title style</a:t>
            </a:r>
          </a:p>
        </p:txBody>
      </p:sp>
      <p:sp>
        <p:nvSpPr>
          <p:cNvPr id="3" name="Content Placeholder 2"/>
          <p:cNvSpPr>
            <a:spLocks noGrp="1"/>
          </p:cNvSpPr>
          <p:nvPr>
            <p:ph idx="1"/>
          </p:nvPr>
        </p:nvSpPr>
        <p:spPr>
          <a:xfrm>
            <a:off x="1055440" y="1808820"/>
            <a:ext cx="10166920" cy="412181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32973C-BC0E-499B-8DDE-2AA734AC9C48}" type="datetimeFigureOut">
              <a:rPr lang="en-GB" smtClean="0"/>
              <a:t>24/09/2017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55440" y="1016732"/>
            <a:ext cx="10363200" cy="894404"/>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dirty="0"/>
              <a:t>Click to edit Master title style</a:t>
            </a:r>
          </a:p>
        </p:txBody>
      </p:sp>
      <p:sp>
        <p:nvSpPr>
          <p:cNvPr id="3" name="Text Placeholder 2"/>
          <p:cNvSpPr>
            <a:spLocks noGrp="1"/>
          </p:cNvSpPr>
          <p:nvPr>
            <p:ph type="body" idx="1"/>
          </p:nvPr>
        </p:nvSpPr>
        <p:spPr>
          <a:xfrm>
            <a:off x="1055440" y="22048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a:t>
            </a:r>
          </a:p>
        </p:txBody>
      </p:sp>
      <p:sp>
        <p:nvSpPr>
          <p:cNvPr id="4" name="Date Placeholder 3"/>
          <p:cNvSpPr>
            <a:spLocks noGrp="1"/>
          </p:cNvSpPr>
          <p:nvPr>
            <p:ph type="dt" sz="half" idx="10"/>
          </p:nvPr>
        </p:nvSpPr>
        <p:spPr/>
        <p:txBody>
          <a:bodyPr/>
          <a:lstStyle/>
          <a:p>
            <a:fld id="{4132973C-BC0E-499B-8DDE-2AA734AC9C48}" type="datetimeFigureOut">
              <a:rPr lang="en-GB" smtClean="0"/>
              <a:t>24/09/2017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62EF06-CAC3-4510-96AD-091B6CC62CFB}" type="slidenum">
              <a:rPr lang="en-GB" smtClean="0"/>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132973C-BC0E-499B-8DDE-2AA734AC9C48}" type="datetimeFigureOut">
              <a:rPr lang="en-GB" smtClean="0"/>
              <a:t>24/09/2017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132973C-BC0E-499B-8DDE-2AA734AC9C48}" type="datetimeFigureOut">
              <a:rPr lang="en-GB" smtClean="0"/>
              <a:t>24/09/2017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132973C-BC0E-499B-8DDE-2AA734AC9C48}" type="datetimeFigureOut">
              <a:rPr lang="en-GB" smtClean="0"/>
              <a:t>24/09/2017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32973C-BC0E-499B-8DDE-2AA734AC9C48}" type="datetimeFigureOut">
              <a:rPr lang="en-GB" smtClean="0"/>
              <a:t>24/09/2017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132973C-BC0E-499B-8DDE-2AA734AC9C48}" type="datetimeFigureOut">
              <a:rPr lang="en-GB" smtClean="0"/>
              <a:t>24/09/2017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132973C-BC0E-499B-8DDE-2AA734AC9C48}" type="datetimeFigureOut">
              <a:rPr lang="en-GB" smtClean="0"/>
              <a:t>24/09/2017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10769600" y="6356351"/>
            <a:ext cx="812800" cy="365125"/>
          </a:xfrm>
        </p:spPr>
        <p:txBody>
          <a:bodyPr/>
          <a:lstStyle/>
          <a:p>
            <a:fld id="{1762EF06-CAC3-4510-96AD-091B6CC62CFB}" type="slidenum">
              <a:rPr lang="en-GB" smtClean="0"/>
              <a:t>‹#›</a:t>
            </a:fld>
            <a:endParaRPr lang="en-GB"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32973C-BC0E-499B-8DDE-2AA734AC9C48}" type="datetimeFigureOut">
              <a:rPr lang="en-GB" smtClean="0"/>
              <a:t>24/09/2017</a:t>
            </a:fld>
            <a:endParaRPr lang="en-GB"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762EF06-CAC3-4510-96AD-091B6CC62CFB}" type="slidenum">
              <a:rPr lang="en-GB" smtClean="0"/>
              <a:t>‹#›</a:t>
            </a:fld>
            <a:endParaRPr lang="en-GB"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440" y="2276872"/>
            <a:ext cx="8215064" cy="1139552"/>
          </a:xfrm>
        </p:spPr>
        <p:txBody>
          <a:bodyPr>
            <a:normAutofit/>
          </a:bodyPr>
          <a:lstStyle/>
          <a:p>
            <a:pPr algn="l"/>
            <a:r>
              <a:rPr lang="en-GB" sz="3600" dirty="0"/>
              <a:t>Do Muslim Religious Texts Cause Religious Persecution?</a:t>
            </a:r>
          </a:p>
        </p:txBody>
      </p:sp>
      <p:sp>
        <p:nvSpPr>
          <p:cNvPr id="3" name="Subtitle 2"/>
          <p:cNvSpPr>
            <a:spLocks noGrp="1"/>
          </p:cNvSpPr>
          <p:nvPr>
            <p:ph type="subTitle" idx="1"/>
          </p:nvPr>
        </p:nvSpPr>
        <p:spPr>
          <a:xfrm>
            <a:off x="1127448" y="3897052"/>
            <a:ext cx="7854696" cy="1080120"/>
          </a:xfrm>
        </p:spPr>
        <p:txBody>
          <a:bodyPr/>
          <a:lstStyle/>
          <a:p>
            <a:pPr algn="l"/>
            <a:r>
              <a:rPr lang="en-GB" dirty="0">
                <a:latin typeface="Arial" pitchFamily="34" charset="0"/>
                <a:cs typeface="Arial" pitchFamily="34" charset="0"/>
              </a:rPr>
              <a:t>Mohammed Amin </a:t>
            </a:r>
            <a:r>
              <a:rPr lang="en-GB" sz="2000" dirty="0">
                <a:latin typeface="Arial" pitchFamily="34" charset="0"/>
                <a:cs typeface="Arial" pitchFamily="34" charset="0"/>
              </a:rPr>
              <a:t>MBE</a:t>
            </a:r>
          </a:p>
          <a:p>
            <a:pPr algn="l"/>
            <a:r>
              <a:rPr lang="en-GB" dirty="0">
                <a:latin typeface="Arial" pitchFamily="34" charset="0"/>
                <a:cs typeface="Arial" pitchFamily="34" charset="0"/>
              </a:rPr>
              <a:t>October 2017</a:t>
            </a:r>
          </a:p>
        </p:txBody>
      </p:sp>
      <p:sp>
        <p:nvSpPr>
          <p:cNvPr id="4" name="Subtitle 2"/>
          <p:cNvSpPr txBox="1">
            <a:spLocks/>
          </p:cNvSpPr>
          <p:nvPr/>
        </p:nvSpPr>
        <p:spPr>
          <a:xfrm>
            <a:off x="1055440" y="908720"/>
            <a:ext cx="7854696" cy="1080120"/>
          </a:xfrm>
          <a:prstGeom prst="rect">
            <a:avLst/>
          </a:prstGeom>
        </p:spPr>
        <p:txBody>
          <a:bodyPr vert="horz" lIns="0" rIns="18288">
            <a:normAutofit fontScale="85000" lnSpcReduction="20000"/>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l"/>
            <a:r>
              <a:rPr lang="en-GB" dirty="0">
                <a:latin typeface="Arial" pitchFamily="34" charset="0"/>
                <a:cs typeface="Arial" pitchFamily="34" charset="0"/>
              </a:rPr>
              <a:t>BYU </a:t>
            </a:r>
            <a:r>
              <a:rPr lang="en-US" dirty="0">
                <a:latin typeface="Arial" pitchFamily="34" charset="0"/>
                <a:cs typeface="Arial" pitchFamily="34" charset="0"/>
              </a:rPr>
              <a:t>International Center for Law and Religion Studies</a:t>
            </a:r>
            <a:endParaRPr lang="en-GB" dirty="0">
              <a:latin typeface="Arial" pitchFamily="34" charset="0"/>
              <a:cs typeface="Arial" pitchFamily="34" charset="0"/>
            </a:endParaRPr>
          </a:p>
          <a:p>
            <a:pPr algn="l"/>
            <a:r>
              <a:rPr lang="en-US" dirty="0">
                <a:latin typeface="Arial" pitchFamily="34" charset="0"/>
                <a:cs typeface="Arial" pitchFamily="34" charset="0"/>
              </a:rPr>
              <a:t>24</a:t>
            </a:r>
            <a:r>
              <a:rPr lang="en-US" baseline="30000" dirty="0">
                <a:latin typeface="Arial" pitchFamily="34" charset="0"/>
                <a:cs typeface="Arial" pitchFamily="34" charset="0"/>
              </a:rPr>
              <a:t>th</a:t>
            </a:r>
            <a:r>
              <a:rPr lang="en-US" dirty="0">
                <a:latin typeface="Arial" pitchFamily="34" charset="0"/>
                <a:cs typeface="Arial" pitchFamily="34" charset="0"/>
              </a:rPr>
              <a:t> Annual International Law and Religion Symposium</a:t>
            </a:r>
          </a:p>
          <a:p>
            <a:pPr algn="l"/>
            <a:r>
              <a:rPr lang="en-US" dirty="0"/>
              <a:t>Religion and Religious Freedom in a Changing World</a:t>
            </a:r>
            <a:endParaRPr lang="en-GB" dirty="0"/>
          </a:p>
        </p:txBody>
      </p:sp>
    </p:spTree>
    <p:extLst>
      <p:ext uri="{BB962C8B-B14F-4D97-AF65-F5344CB8AC3E}">
        <p14:creationId xmlns:p14="http://schemas.microsoft.com/office/powerpoint/2010/main" val="2443513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A3276-DBA3-47D2-B2A0-DC893BF63FC7}"/>
              </a:ext>
            </a:extLst>
          </p:cNvPr>
          <p:cNvSpPr>
            <a:spLocks noGrp="1"/>
          </p:cNvSpPr>
          <p:nvPr>
            <p:ph type="title"/>
          </p:nvPr>
        </p:nvSpPr>
        <p:spPr/>
        <p:txBody>
          <a:bodyPr>
            <a:normAutofit fontScale="90000"/>
          </a:bodyPr>
          <a:lstStyle/>
          <a:p>
            <a:r>
              <a:rPr lang="en-GB" dirty="0"/>
              <a:t>Conflict with Jews at end of time</a:t>
            </a:r>
          </a:p>
        </p:txBody>
      </p:sp>
      <p:sp>
        <p:nvSpPr>
          <p:cNvPr id="3" name="Content Placeholder 2">
            <a:extLst>
              <a:ext uri="{FF2B5EF4-FFF2-40B4-BE49-F238E27FC236}">
                <a16:creationId xmlns:a16="http://schemas.microsoft.com/office/drawing/2014/main" id="{1CFA8D1A-5CD4-4476-9FA2-F19E440D254C}"/>
              </a:ext>
            </a:extLst>
          </p:cNvPr>
          <p:cNvSpPr>
            <a:spLocks noGrp="1"/>
          </p:cNvSpPr>
          <p:nvPr>
            <p:ph idx="1"/>
          </p:nvPr>
        </p:nvSpPr>
        <p:spPr>
          <a:xfrm>
            <a:off x="1055440" y="1772816"/>
            <a:ext cx="10081120" cy="3545748"/>
          </a:xfrm>
        </p:spPr>
        <p:txBody>
          <a:bodyPr/>
          <a:lstStyle/>
          <a:p>
            <a:pPr marL="0" indent="0">
              <a:buNone/>
            </a:pPr>
            <a:r>
              <a:rPr lang="en-US" dirty="0"/>
              <a:t>Allah's Apostle said, </a:t>
            </a:r>
          </a:p>
          <a:p>
            <a:pPr marL="0" indent="0">
              <a:buNone/>
            </a:pPr>
            <a:r>
              <a:rPr lang="en-US" dirty="0"/>
              <a:t>"The Hour will not be established until you fight with the Jews, and the stone behind which a Jew will be hiding will say: </a:t>
            </a:r>
          </a:p>
          <a:p>
            <a:pPr marL="0" indent="0">
              <a:buNone/>
            </a:pPr>
            <a:r>
              <a:rPr lang="en-US" dirty="0"/>
              <a:t>"O Muslim! There is a Jew hiding behind me, so kill him." </a:t>
            </a:r>
          </a:p>
          <a:p>
            <a:pPr marL="0" indent="0">
              <a:buNone/>
            </a:pPr>
            <a:endParaRPr lang="en-GB" dirty="0"/>
          </a:p>
          <a:p>
            <a:pPr marL="0" indent="0" algn="r">
              <a:buNone/>
            </a:pPr>
            <a:r>
              <a:rPr lang="en-US" dirty="0">
                <a:solidFill>
                  <a:srgbClr val="0070C0"/>
                </a:solidFill>
              </a:rPr>
              <a:t>Bukhari Volume 4, Book 52, Number 177</a:t>
            </a:r>
          </a:p>
          <a:p>
            <a:pPr marL="0" indent="0">
              <a:buNone/>
            </a:pPr>
            <a:endParaRPr lang="en-GB" dirty="0"/>
          </a:p>
        </p:txBody>
      </p:sp>
      <p:sp>
        <p:nvSpPr>
          <p:cNvPr id="4" name="TextBox 3">
            <a:extLst>
              <a:ext uri="{FF2B5EF4-FFF2-40B4-BE49-F238E27FC236}">
                <a16:creationId xmlns:a16="http://schemas.microsoft.com/office/drawing/2014/main" id="{5F0B4BE3-2396-4437-BF0E-6D45F14065AB}"/>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10</a:t>
            </a:fld>
            <a:endParaRPr lang="en-GB" dirty="0"/>
          </a:p>
        </p:txBody>
      </p:sp>
    </p:spTree>
    <p:extLst>
      <p:ext uri="{BB962C8B-B14F-4D97-AF65-F5344CB8AC3E}">
        <p14:creationId xmlns:p14="http://schemas.microsoft.com/office/powerpoint/2010/main" val="1918838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271B2-FB62-4DD6-A710-A88BE1D2B00E}"/>
              </a:ext>
            </a:extLst>
          </p:cNvPr>
          <p:cNvSpPr>
            <a:spLocks noGrp="1"/>
          </p:cNvSpPr>
          <p:nvPr>
            <p:ph type="title"/>
          </p:nvPr>
        </p:nvSpPr>
        <p:spPr/>
        <p:txBody>
          <a:bodyPr>
            <a:normAutofit fontScale="90000"/>
          </a:bodyPr>
          <a:lstStyle/>
          <a:p>
            <a:r>
              <a:rPr lang="en-GB" dirty="0"/>
              <a:t>Quoted today</a:t>
            </a:r>
          </a:p>
        </p:txBody>
      </p:sp>
      <p:sp>
        <p:nvSpPr>
          <p:cNvPr id="3" name="Content Placeholder 2">
            <a:extLst>
              <a:ext uri="{FF2B5EF4-FFF2-40B4-BE49-F238E27FC236}">
                <a16:creationId xmlns:a16="http://schemas.microsoft.com/office/drawing/2014/main" id="{EDECAACF-9860-47DE-AF53-8DDD3691A39B}"/>
              </a:ext>
            </a:extLst>
          </p:cNvPr>
          <p:cNvSpPr>
            <a:spLocks noGrp="1"/>
          </p:cNvSpPr>
          <p:nvPr>
            <p:ph idx="1"/>
          </p:nvPr>
        </p:nvSpPr>
        <p:spPr>
          <a:xfrm>
            <a:off x="1053411" y="1736812"/>
            <a:ext cx="10081120" cy="3977796"/>
          </a:xfrm>
        </p:spPr>
        <p:txBody>
          <a:bodyPr/>
          <a:lstStyle/>
          <a:p>
            <a:pPr marL="0" indent="0">
              <a:buNone/>
            </a:pPr>
            <a:r>
              <a:rPr lang="en-US" dirty="0"/>
              <a:t>The Prophet, Allah bless him and grant him salvation, has said:</a:t>
            </a:r>
          </a:p>
          <a:p>
            <a:pPr marL="0" indent="0">
              <a:buNone/>
            </a:pPr>
            <a:r>
              <a:rPr lang="en-US" dirty="0"/>
              <a:t>"The Day of Judgement will not come about until Moslems fight the Jews (killing the Jews), when the Jew will hide behind stones and trees. The stones and trees will say O Moslems, O Abdulla, there is a Jew behind me, come and kill him. Only the Gharkad tree, (evidently a certain kind of tree) would not do that because it is one of the trees of the Jews." (related by al-Bukhari and Moslem).</a:t>
            </a:r>
          </a:p>
          <a:p>
            <a:pPr marL="0" indent="0" algn="r">
              <a:buNone/>
            </a:pPr>
            <a:r>
              <a:rPr lang="en-US" dirty="0">
                <a:solidFill>
                  <a:srgbClr val="0070C0"/>
                </a:solidFill>
              </a:rPr>
              <a:t>Hamas Covenant of 1988, extract from Article 7</a:t>
            </a:r>
          </a:p>
          <a:p>
            <a:pPr marL="0" indent="0" algn="r">
              <a:buNone/>
            </a:pPr>
            <a:r>
              <a:rPr lang="en-GB" dirty="0">
                <a:solidFill>
                  <a:srgbClr val="0070C0"/>
                </a:solidFill>
              </a:rPr>
              <a:t>http://avalon.law.yale.edu/20th_century/hamas.asp</a:t>
            </a:r>
          </a:p>
        </p:txBody>
      </p:sp>
      <p:sp>
        <p:nvSpPr>
          <p:cNvPr id="4" name="TextBox 3">
            <a:extLst>
              <a:ext uri="{FF2B5EF4-FFF2-40B4-BE49-F238E27FC236}">
                <a16:creationId xmlns:a16="http://schemas.microsoft.com/office/drawing/2014/main" id="{4DE76052-C083-4B7C-83C5-0100B97393BB}"/>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11</a:t>
            </a:fld>
            <a:endParaRPr lang="en-GB" dirty="0"/>
          </a:p>
        </p:txBody>
      </p:sp>
    </p:spTree>
    <p:extLst>
      <p:ext uri="{BB962C8B-B14F-4D97-AF65-F5344CB8AC3E}">
        <p14:creationId xmlns:p14="http://schemas.microsoft.com/office/powerpoint/2010/main" val="32431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3692" y="2564904"/>
            <a:ext cx="5121768" cy="1362456"/>
          </a:xfrm>
        </p:spPr>
        <p:txBody>
          <a:bodyPr/>
          <a:lstStyle/>
          <a:p>
            <a:r>
              <a:rPr lang="en-GB" dirty="0"/>
              <a:t>Historical perspective</a:t>
            </a:r>
          </a:p>
        </p:txBody>
      </p:sp>
      <p:sp>
        <p:nvSpPr>
          <p:cNvPr id="5" name="TextBox 4">
            <a:extLst>
              <a:ext uri="{FF2B5EF4-FFF2-40B4-BE49-F238E27FC236}">
                <a16:creationId xmlns:a16="http://schemas.microsoft.com/office/drawing/2014/main" id="{80B34A74-A201-4150-8BC8-850A43120577}"/>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12</a:t>
            </a:fld>
            <a:endParaRPr lang="en-GB" dirty="0"/>
          </a:p>
        </p:txBody>
      </p:sp>
    </p:spTree>
    <p:extLst>
      <p:ext uri="{BB962C8B-B14F-4D97-AF65-F5344CB8AC3E}">
        <p14:creationId xmlns:p14="http://schemas.microsoft.com/office/powerpoint/2010/main" val="1173649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161C4-8070-4929-99C3-94E4F21D0155}"/>
              </a:ext>
            </a:extLst>
          </p:cNvPr>
          <p:cNvSpPr>
            <a:spLocks noGrp="1"/>
          </p:cNvSpPr>
          <p:nvPr>
            <p:ph type="title"/>
          </p:nvPr>
        </p:nvSpPr>
        <p:spPr>
          <a:xfrm>
            <a:off x="1107908" y="728700"/>
            <a:ext cx="11074400" cy="722344"/>
          </a:xfrm>
        </p:spPr>
        <p:txBody>
          <a:bodyPr>
            <a:normAutofit fontScale="90000"/>
          </a:bodyPr>
          <a:lstStyle/>
          <a:p>
            <a:r>
              <a:rPr lang="en-GB" dirty="0"/>
              <a:t>The Arab Empire - </a:t>
            </a:r>
            <a:r>
              <a:rPr lang="en-US" dirty="0"/>
              <a:t>Wikimedia Commons</a:t>
            </a:r>
            <a:endParaRPr lang="en-GB" dirty="0"/>
          </a:p>
        </p:txBody>
      </p:sp>
      <p:pic>
        <p:nvPicPr>
          <p:cNvPr id="4" name="Picture 3">
            <a:extLst>
              <a:ext uri="{FF2B5EF4-FFF2-40B4-BE49-F238E27FC236}">
                <a16:creationId xmlns:a16="http://schemas.microsoft.com/office/drawing/2014/main" id="{B32424EB-F492-4695-B224-72FD6A8971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908" y="1462852"/>
            <a:ext cx="9272568" cy="4349656"/>
          </a:xfrm>
          <a:prstGeom prst="rect">
            <a:avLst/>
          </a:prstGeom>
        </p:spPr>
      </p:pic>
      <p:sp>
        <p:nvSpPr>
          <p:cNvPr id="5" name="TextBox 4">
            <a:extLst>
              <a:ext uri="{FF2B5EF4-FFF2-40B4-BE49-F238E27FC236}">
                <a16:creationId xmlns:a16="http://schemas.microsoft.com/office/drawing/2014/main" id="{5A5BF516-03A6-4D4E-BC5F-2A7994DEEE1D}"/>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13</a:t>
            </a:fld>
            <a:endParaRPr lang="en-GB" dirty="0"/>
          </a:p>
        </p:txBody>
      </p:sp>
    </p:spTree>
    <p:extLst>
      <p:ext uri="{BB962C8B-B14F-4D97-AF65-F5344CB8AC3E}">
        <p14:creationId xmlns:p14="http://schemas.microsoft.com/office/powerpoint/2010/main" val="3528857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7764B-1706-44E0-B6CF-33CC27F2D7DC}"/>
              </a:ext>
            </a:extLst>
          </p:cNvPr>
          <p:cNvSpPr>
            <a:spLocks noGrp="1"/>
          </p:cNvSpPr>
          <p:nvPr>
            <p:ph type="title"/>
          </p:nvPr>
        </p:nvSpPr>
        <p:spPr>
          <a:xfrm>
            <a:off x="1055440" y="728700"/>
            <a:ext cx="10972800" cy="686340"/>
          </a:xfrm>
        </p:spPr>
        <p:txBody>
          <a:bodyPr>
            <a:normAutofit fontScale="90000"/>
          </a:bodyPr>
          <a:lstStyle/>
          <a:p>
            <a:r>
              <a:rPr lang="en-GB" dirty="0"/>
              <a:t>Jewish refugees to Israel 1947-1957</a:t>
            </a:r>
          </a:p>
        </p:txBody>
      </p:sp>
      <p:graphicFrame>
        <p:nvGraphicFramePr>
          <p:cNvPr id="4" name="Content Placeholder 3">
            <a:extLst>
              <a:ext uri="{FF2B5EF4-FFF2-40B4-BE49-F238E27FC236}">
                <a16:creationId xmlns:a16="http://schemas.microsoft.com/office/drawing/2014/main" id="{41F25F5B-9103-4DDF-9347-82D67E071789}"/>
              </a:ext>
            </a:extLst>
          </p:cNvPr>
          <p:cNvGraphicFramePr>
            <a:graphicFrameLocks noGrp="1"/>
          </p:cNvGraphicFramePr>
          <p:nvPr>
            <p:ph idx="1"/>
            <p:extLst>
              <p:ext uri="{D42A27DB-BD31-4B8C-83A1-F6EECF244321}">
                <p14:modId xmlns:p14="http://schemas.microsoft.com/office/powerpoint/2010/main" val="2844392862"/>
              </p:ext>
            </p:extLst>
          </p:nvPr>
        </p:nvGraphicFramePr>
        <p:xfrm>
          <a:off x="1055440" y="1556792"/>
          <a:ext cx="9397044" cy="2595880"/>
        </p:xfrm>
        <a:graphic>
          <a:graphicData uri="http://schemas.openxmlformats.org/drawingml/2006/table">
            <a:tbl>
              <a:tblPr firstRow="1" bandRow="1">
                <a:tableStyleId>{5C22544A-7EE6-4342-B048-85BDC9FD1C3A}</a:tableStyleId>
              </a:tblPr>
              <a:tblGrid>
                <a:gridCol w="4698522">
                  <a:extLst>
                    <a:ext uri="{9D8B030D-6E8A-4147-A177-3AD203B41FA5}">
                      <a16:colId xmlns:a16="http://schemas.microsoft.com/office/drawing/2014/main" val="1794350110"/>
                    </a:ext>
                  </a:extLst>
                </a:gridCol>
                <a:gridCol w="4698522">
                  <a:extLst>
                    <a:ext uri="{9D8B030D-6E8A-4147-A177-3AD203B41FA5}">
                      <a16:colId xmlns:a16="http://schemas.microsoft.com/office/drawing/2014/main" val="2291108641"/>
                    </a:ext>
                  </a:extLst>
                </a:gridCol>
              </a:tblGrid>
              <a:tr h="370840">
                <a:tc>
                  <a:txBody>
                    <a:bodyPr/>
                    <a:lstStyle/>
                    <a:p>
                      <a:r>
                        <a:rPr lang="en-GB" dirty="0"/>
                        <a:t>Country</a:t>
                      </a:r>
                    </a:p>
                  </a:txBody>
                  <a:tcPr/>
                </a:tc>
                <a:tc>
                  <a:txBody>
                    <a:bodyPr/>
                    <a:lstStyle/>
                    <a:p>
                      <a:r>
                        <a:rPr lang="en-GB" dirty="0"/>
                        <a:t>Refugees</a:t>
                      </a:r>
                    </a:p>
                  </a:txBody>
                  <a:tcPr/>
                </a:tc>
                <a:extLst>
                  <a:ext uri="{0D108BD9-81ED-4DB2-BD59-A6C34878D82A}">
                    <a16:rowId xmlns:a16="http://schemas.microsoft.com/office/drawing/2014/main" val="4124709949"/>
                  </a:ext>
                </a:extLst>
              </a:tr>
              <a:tr h="370840">
                <a:tc>
                  <a:txBody>
                    <a:bodyPr/>
                    <a:lstStyle/>
                    <a:p>
                      <a:r>
                        <a:rPr lang="en-GB" dirty="0"/>
                        <a:t>Morocco</a:t>
                      </a:r>
                    </a:p>
                  </a:txBody>
                  <a:tcPr/>
                </a:tc>
                <a:tc>
                  <a:txBody>
                    <a:bodyPr/>
                    <a:lstStyle/>
                    <a:p>
                      <a:r>
                        <a:rPr lang="en-GB" dirty="0"/>
                        <a:t>260,000</a:t>
                      </a:r>
                    </a:p>
                  </a:txBody>
                  <a:tcPr/>
                </a:tc>
                <a:extLst>
                  <a:ext uri="{0D108BD9-81ED-4DB2-BD59-A6C34878D82A}">
                    <a16:rowId xmlns:a16="http://schemas.microsoft.com/office/drawing/2014/main" val="915193738"/>
                  </a:ext>
                </a:extLst>
              </a:tr>
              <a:tr h="370840">
                <a:tc>
                  <a:txBody>
                    <a:bodyPr/>
                    <a:lstStyle/>
                    <a:p>
                      <a:r>
                        <a:rPr lang="en-GB" dirty="0"/>
                        <a:t>Iraq</a:t>
                      </a:r>
                    </a:p>
                  </a:txBody>
                  <a:tcPr/>
                </a:tc>
                <a:tc>
                  <a:txBody>
                    <a:bodyPr/>
                    <a:lstStyle/>
                    <a:p>
                      <a:r>
                        <a:rPr lang="en-GB" dirty="0"/>
                        <a:t>129,290</a:t>
                      </a:r>
                    </a:p>
                  </a:txBody>
                  <a:tcPr/>
                </a:tc>
                <a:extLst>
                  <a:ext uri="{0D108BD9-81ED-4DB2-BD59-A6C34878D82A}">
                    <a16:rowId xmlns:a16="http://schemas.microsoft.com/office/drawing/2014/main" val="320328749"/>
                  </a:ext>
                </a:extLst>
              </a:tr>
              <a:tr h="370840">
                <a:tc>
                  <a:txBody>
                    <a:bodyPr/>
                    <a:lstStyle/>
                    <a:p>
                      <a:r>
                        <a:rPr lang="en-GB" dirty="0"/>
                        <a:t>Yemen and Aden</a:t>
                      </a:r>
                    </a:p>
                  </a:txBody>
                  <a:tcPr/>
                </a:tc>
                <a:tc>
                  <a:txBody>
                    <a:bodyPr/>
                    <a:lstStyle/>
                    <a:p>
                      <a:r>
                        <a:rPr lang="en-GB" dirty="0"/>
                        <a:t>50,552</a:t>
                      </a:r>
                    </a:p>
                  </a:txBody>
                  <a:tcPr/>
                </a:tc>
                <a:extLst>
                  <a:ext uri="{0D108BD9-81ED-4DB2-BD59-A6C34878D82A}">
                    <a16:rowId xmlns:a16="http://schemas.microsoft.com/office/drawing/2014/main" val="3938273357"/>
                  </a:ext>
                </a:extLst>
              </a:tr>
              <a:tr h="370840">
                <a:tc>
                  <a:txBody>
                    <a:bodyPr/>
                    <a:lstStyle/>
                    <a:p>
                      <a:r>
                        <a:rPr lang="en-GB" dirty="0"/>
                        <a:t>Tunisia</a:t>
                      </a:r>
                    </a:p>
                  </a:txBody>
                  <a:tcPr/>
                </a:tc>
                <a:tc>
                  <a:txBody>
                    <a:bodyPr/>
                    <a:lstStyle/>
                    <a:p>
                      <a:r>
                        <a:rPr lang="en-GB" dirty="0"/>
                        <a:t>56,000</a:t>
                      </a:r>
                    </a:p>
                  </a:txBody>
                  <a:tcPr/>
                </a:tc>
                <a:extLst>
                  <a:ext uri="{0D108BD9-81ED-4DB2-BD59-A6C34878D82A}">
                    <a16:rowId xmlns:a16="http://schemas.microsoft.com/office/drawing/2014/main" val="28764857"/>
                  </a:ext>
                </a:extLst>
              </a:tr>
              <a:tr h="370840">
                <a:tc>
                  <a:txBody>
                    <a:bodyPr/>
                    <a:lstStyle/>
                    <a:p>
                      <a:r>
                        <a:rPr lang="en-GB" dirty="0"/>
                        <a:t>Algeria</a:t>
                      </a:r>
                    </a:p>
                  </a:txBody>
                  <a:tcPr/>
                </a:tc>
                <a:tc>
                  <a:txBody>
                    <a:bodyPr/>
                    <a:lstStyle/>
                    <a:p>
                      <a:r>
                        <a:rPr lang="en-GB" dirty="0"/>
                        <a:t>14,000</a:t>
                      </a:r>
                    </a:p>
                  </a:txBody>
                  <a:tcPr/>
                </a:tc>
                <a:extLst>
                  <a:ext uri="{0D108BD9-81ED-4DB2-BD59-A6C34878D82A}">
                    <a16:rowId xmlns:a16="http://schemas.microsoft.com/office/drawing/2014/main" val="1781957594"/>
                  </a:ext>
                </a:extLst>
              </a:tr>
              <a:tr h="370840">
                <a:tc>
                  <a:txBody>
                    <a:bodyPr/>
                    <a:lstStyle/>
                    <a:p>
                      <a:r>
                        <a:rPr lang="en-GB" dirty="0"/>
                        <a:t>Iran</a:t>
                      </a:r>
                    </a:p>
                  </a:txBody>
                  <a:tcPr/>
                </a:tc>
                <a:tc>
                  <a:txBody>
                    <a:bodyPr/>
                    <a:lstStyle/>
                    <a:p>
                      <a:r>
                        <a:rPr lang="en-GB" dirty="0"/>
                        <a:t>31,000</a:t>
                      </a:r>
                    </a:p>
                  </a:txBody>
                  <a:tcPr/>
                </a:tc>
                <a:extLst>
                  <a:ext uri="{0D108BD9-81ED-4DB2-BD59-A6C34878D82A}">
                    <a16:rowId xmlns:a16="http://schemas.microsoft.com/office/drawing/2014/main" val="2031447434"/>
                  </a:ext>
                </a:extLst>
              </a:tr>
            </a:tbl>
          </a:graphicData>
        </a:graphic>
      </p:graphicFrame>
      <p:sp>
        <p:nvSpPr>
          <p:cNvPr id="5" name="TextBox 4">
            <a:extLst>
              <a:ext uri="{FF2B5EF4-FFF2-40B4-BE49-F238E27FC236}">
                <a16:creationId xmlns:a16="http://schemas.microsoft.com/office/drawing/2014/main" id="{978BD37C-982B-41AE-80B1-F5FED3521146}"/>
              </a:ext>
            </a:extLst>
          </p:cNvPr>
          <p:cNvSpPr txBox="1"/>
          <p:nvPr/>
        </p:nvSpPr>
        <p:spPr>
          <a:xfrm>
            <a:off x="911424" y="4293048"/>
            <a:ext cx="9937104" cy="892552"/>
          </a:xfrm>
          <a:prstGeom prst="rect">
            <a:avLst/>
          </a:prstGeom>
          <a:noFill/>
        </p:spPr>
        <p:txBody>
          <a:bodyPr wrap="square" rtlCol="0">
            <a:spAutoFit/>
          </a:bodyPr>
          <a:lstStyle/>
          <a:p>
            <a:r>
              <a:rPr lang="en-GB" sz="2600" dirty="0">
                <a:solidFill>
                  <a:srgbClr val="0070C0"/>
                </a:solidFill>
              </a:rPr>
              <a:t>Source: </a:t>
            </a:r>
            <a:r>
              <a:rPr lang="en-US" sz="2600" dirty="0">
                <a:solidFill>
                  <a:srgbClr val="0070C0"/>
                </a:solidFill>
              </a:rPr>
              <a:t>"In Ishmael’s House – A History of Jews in Muslim Lands" by Martin Gilbert</a:t>
            </a:r>
            <a:endParaRPr lang="en-GB" sz="2600" dirty="0">
              <a:solidFill>
                <a:srgbClr val="0070C0"/>
              </a:solidFill>
            </a:endParaRPr>
          </a:p>
        </p:txBody>
      </p:sp>
      <p:sp>
        <p:nvSpPr>
          <p:cNvPr id="6" name="TextBox 5">
            <a:extLst>
              <a:ext uri="{FF2B5EF4-FFF2-40B4-BE49-F238E27FC236}">
                <a16:creationId xmlns:a16="http://schemas.microsoft.com/office/drawing/2014/main" id="{28DB0B2B-F740-4025-AB63-A52DC83ACEA5}"/>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14</a:t>
            </a:fld>
            <a:endParaRPr lang="en-GB" dirty="0"/>
          </a:p>
        </p:txBody>
      </p:sp>
    </p:spTree>
    <p:extLst>
      <p:ext uri="{BB962C8B-B14F-4D97-AF65-F5344CB8AC3E}">
        <p14:creationId xmlns:p14="http://schemas.microsoft.com/office/powerpoint/2010/main" val="3546377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8EF25-4782-4C65-8CF8-18D2ADFA4292}"/>
              </a:ext>
            </a:extLst>
          </p:cNvPr>
          <p:cNvSpPr>
            <a:spLocks noGrp="1"/>
          </p:cNvSpPr>
          <p:nvPr>
            <p:ph type="title"/>
          </p:nvPr>
        </p:nvSpPr>
        <p:spPr/>
        <p:txBody>
          <a:bodyPr>
            <a:normAutofit fontScale="90000"/>
          </a:bodyPr>
          <a:lstStyle/>
          <a:p>
            <a:r>
              <a:rPr lang="en-GB" dirty="0"/>
              <a:t>Christians in Middle East - Wikipedia</a:t>
            </a:r>
          </a:p>
        </p:txBody>
      </p:sp>
      <p:graphicFrame>
        <p:nvGraphicFramePr>
          <p:cNvPr id="4" name="Content Placeholder 3">
            <a:extLst>
              <a:ext uri="{FF2B5EF4-FFF2-40B4-BE49-F238E27FC236}">
                <a16:creationId xmlns:a16="http://schemas.microsoft.com/office/drawing/2014/main" id="{6F3FA48F-BF3E-4FDE-A34B-4AEFF01E5A37}"/>
              </a:ext>
            </a:extLst>
          </p:cNvPr>
          <p:cNvGraphicFramePr>
            <a:graphicFrameLocks noGrp="1"/>
          </p:cNvGraphicFramePr>
          <p:nvPr>
            <p:ph idx="1"/>
            <p:extLst>
              <p:ext uri="{D42A27DB-BD31-4B8C-83A1-F6EECF244321}">
                <p14:modId xmlns:p14="http://schemas.microsoft.com/office/powerpoint/2010/main" val="1745436884"/>
              </p:ext>
            </p:extLst>
          </p:nvPr>
        </p:nvGraphicFramePr>
        <p:xfrm>
          <a:off x="1055440" y="1935163"/>
          <a:ext cx="9361040" cy="1854200"/>
        </p:xfrm>
        <a:graphic>
          <a:graphicData uri="http://schemas.openxmlformats.org/drawingml/2006/table">
            <a:tbl>
              <a:tblPr firstRow="1" bandRow="1">
                <a:tableStyleId>{5C22544A-7EE6-4342-B048-85BDC9FD1C3A}</a:tableStyleId>
              </a:tblPr>
              <a:tblGrid>
                <a:gridCol w="1301816">
                  <a:extLst>
                    <a:ext uri="{9D8B030D-6E8A-4147-A177-3AD203B41FA5}">
                      <a16:colId xmlns:a16="http://schemas.microsoft.com/office/drawing/2014/main" val="1332355188"/>
                    </a:ext>
                  </a:extLst>
                </a:gridCol>
                <a:gridCol w="8059224">
                  <a:extLst>
                    <a:ext uri="{9D8B030D-6E8A-4147-A177-3AD203B41FA5}">
                      <a16:colId xmlns:a16="http://schemas.microsoft.com/office/drawing/2014/main" val="4100037582"/>
                    </a:ext>
                  </a:extLst>
                </a:gridCol>
              </a:tblGrid>
              <a:tr h="370840">
                <a:tc>
                  <a:txBody>
                    <a:bodyPr/>
                    <a:lstStyle/>
                    <a:p>
                      <a:r>
                        <a:rPr lang="en-GB" dirty="0"/>
                        <a:t>Country</a:t>
                      </a:r>
                    </a:p>
                  </a:txBody>
                  <a:tcPr/>
                </a:tc>
                <a:tc>
                  <a:txBody>
                    <a:bodyPr/>
                    <a:lstStyle/>
                    <a:p>
                      <a:r>
                        <a:rPr lang="en-GB" dirty="0"/>
                        <a:t>Number</a:t>
                      </a:r>
                    </a:p>
                  </a:txBody>
                  <a:tcPr/>
                </a:tc>
                <a:extLst>
                  <a:ext uri="{0D108BD9-81ED-4DB2-BD59-A6C34878D82A}">
                    <a16:rowId xmlns:a16="http://schemas.microsoft.com/office/drawing/2014/main" val="3076647325"/>
                  </a:ext>
                </a:extLst>
              </a:tr>
              <a:tr h="370840">
                <a:tc>
                  <a:txBody>
                    <a:bodyPr/>
                    <a:lstStyle/>
                    <a:p>
                      <a:r>
                        <a:rPr lang="en-GB" dirty="0"/>
                        <a:t>Egypt</a:t>
                      </a:r>
                    </a:p>
                  </a:txBody>
                  <a:tcPr/>
                </a:tc>
                <a:tc>
                  <a:txBody>
                    <a:bodyPr/>
                    <a:lstStyle/>
                    <a:p>
                      <a:r>
                        <a:rPr lang="en-GB" dirty="0"/>
                        <a:t>12-16 million in 2008 per Coptic claims</a:t>
                      </a:r>
                    </a:p>
                  </a:txBody>
                  <a:tcPr/>
                </a:tc>
                <a:extLst>
                  <a:ext uri="{0D108BD9-81ED-4DB2-BD59-A6C34878D82A}">
                    <a16:rowId xmlns:a16="http://schemas.microsoft.com/office/drawing/2014/main" val="749106682"/>
                  </a:ext>
                </a:extLst>
              </a:tr>
              <a:tr h="370840">
                <a:tc>
                  <a:txBody>
                    <a:bodyPr/>
                    <a:lstStyle/>
                    <a:p>
                      <a:r>
                        <a:rPr lang="en-GB" dirty="0"/>
                        <a:t>Iraq</a:t>
                      </a:r>
                    </a:p>
                  </a:txBody>
                  <a:tcPr/>
                </a:tc>
                <a:tc>
                  <a:txBody>
                    <a:bodyPr/>
                    <a:lstStyle/>
                    <a:p>
                      <a:r>
                        <a:rPr lang="en-GB" dirty="0"/>
                        <a:t>About 1.6 million in 2003</a:t>
                      </a:r>
                    </a:p>
                  </a:txBody>
                  <a:tcPr/>
                </a:tc>
                <a:extLst>
                  <a:ext uri="{0D108BD9-81ED-4DB2-BD59-A6C34878D82A}">
                    <a16:rowId xmlns:a16="http://schemas.microsoft.com/office/drawing/2014/main" val="1744287758"/>
                  </a:ext>
                </a:extLst>
              </a:tr>
              <a:tr h="370840">
                <a:tc>
                  <a:txBody>
                    <a:bodyPr/>
                    <a:lstStyle/>
                    <a:p>
                      <a:r>
                        <a:rPr lang="en-GB" dirty="0"/>
                        <a:t>Lebanon</a:t>
                      </a:r>
                    </a:p>
                  </a:txBody>
                  <a:tcPr/>
                </a:tc>
                <a:tc>
                  <a:txBody>
                    <a:bodyPr/>
                    <a:lstStyle/>
                    <a:p>
                      <a:r>
                        <a:rPr lang="en-GB" dirty="0"/>
                        <a:t>Last official census 1932, Christians were 51%</a:t>
                      </a:r>
                    </a:p>
                  </a:txBody>
                  <a:tcPr/>
                </a:tc>
                <a:extLst>
                  <a:ext uri="{0D108BD9-81ED-4DB2-BD59-A6C34878D82A}">
                    <a16:rowId xmlns:a16="http://schemas.microsoft.com/office/drawing/2014/main" val="255804059"/>
                  </a:ext>
                </a:extLst>
              </a:tr>
              <a:tr h="370840">
                <a:tc>
                  <a:txBody>
                    <a:bodyPr/>
                    <a:lstStyle/>
                    <a:p>
                      <a:r>
                        <a:rPr lang="en-GB" dirty="0"/>
                        <a:t>Syria</a:t>
                      </a:r>
                    </a:p>
                  </a:txBody>
                  <a:tcPr/>
                </a:tc>
                <a:tc>
                  <a:txBody>
                    <a:bodyPr/>
                    <a:lstStyle/>
                    <a:p>
                      <a:r>
                        <a:rPr lang="en-GB" dirty="0"/>
                        <a:t>1.2 million in 1960 census</a:t>
                      </a:r>
                    </a:p>
                  </a:txBody>
                  <a:tcPr/>
                </a:tc>
                <a:extLst>
                  <a:ext uri="{0D108BD9-81ED-4DB2-BD59-A6C34878D82A}">
                    <a16:rowId xmlns:a16="http://schemas.microsoft.com/office/drawing/2014/main" val="4122888105"/>
                  </a:ext>
                </a:extLst>
              </a:tr>
            </a:tbl>
          </a:graphicData>
        </a:graphic>
      </p:graphicFrame>
      <p:sp>
        <p:nvSpPr>
          <p:cNvPr id="5" name="TextBox 4">
            <a:extLst>
              <a:ext uri="{FF2B5EF4-FFF2-40B4-BE49-F238E27FC236}">
                <a16:creationId xmlns:a16="http://schemas.microsoft.com/office/drawing/2014/main" id="{ED11006A-E6FD-4BF5-A5F8-2D7A363A8A74}"/>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15</a:t>
            </a:fld>
            <a:endParaRPr lang="en-GB" dirty="0"/>
          </a:p>
        </p:txBody>
      </p:sp>
    </p:spTree>
    <p:extLst>
      <p:ext uri="{BB962C8B-B14F-4D97-AF65-F5344CB8AC3E}">
        <p14:creationId xmlns:p14="http://schemas.microsoft.com/office/powerpoint/2010/main" val="1599280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39516" y="2060848"/>
            <a:ext cx="8100900" cy="1362456"/>
          </a:xfrm>
        </p:spPr>
        <p:txBody>
          <a:bodyPr/>
          <a:lstStyle/>
          <a:p>
            <a:r>
              <a:rPr lang="en-GB" dirty="0"/>
              <a:t>Sources of persecution</a:t>
            </a:r>
          </a:p>
        </p:txBody>
      </p:sp>
      <p:sp>
        <p:nvSpPr>
          <p:cNvPr id="3" name="Text Placeholder 2"/>
          <p:cNvSpPr>
            <a:spLocks noGrp="1"/>
          </p:cNvSpPr>
          <p:nvPr>
            <p:ph type="body" idx="1"/>
          </p:nvPr>
        </p:nvSpPr>
        <p:spPr>
          <a:xfrm>
            <a:off x="4259796" y="3501008"/>
            <a:ext cx="2736304" cy="868352"/>
          </a:xfrm>
        </p:spPr>
        <p:txBody>
          <a:bodyPr>
            <a:normAutofit/>
          </a:bodyPr>
          <a:lstStyle/>
          <a:p>
            <a:r>
              <a:rPr lang="en-GB" sz="4000" dirty="0"/>
              <a:t>External</a:t>
            </a:r>
          </a:p>
        </p:txBody>
      </p:sp>
      <p:sp>
        <p:nvSpPr>
          <p:cNvPr id="5" name="TextBox 4">
            <a:extLst>
              <a:ext uri="{FF2B5EF4-FFF2-40B4-BE49-F238E27FC236}">
                <a16:creationId xmlns:a16="http://schemas.microsoft.com/office/drawing/2014/main" id="{F7329BA2-8A86-418C-AE7C-70F9F862F363}"/>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16</a:t>
            </a:fld>
            <a:endParaRPr lang="en-GB" dirty="0"/>
          </a:p>
        </p:txBody>
      </p:sp>
    </p:spTree>
    <p:extLst>
      <p:ext uri="{BB962C8B-B14F-4D97-AF65-F5344CB8AC3E}">
        <p14:creationId xmlns:p14="http://schemas.microsoft.com/office/powerpoint/2010/main" val="278772899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0FAF6-5862-4E47-8342-3265B3A3D000}"/>
              </a:ext>
            </a:extLst>
          </p:cNvPr>
          <p:cNvSpPr>
            <a:spLocks noGrp="1"/>
          </p:cNvSpPr>
          <p:nvPr>
            <p:ph type="title"/>
          </p:nvPr>
        </p:nvSpPr>
        <p:spPr>
          <a:xfrm>
            <a:off x="1019436" y="1088740"/>
            <a:ext cx="10972800" cy="746956"/>
          </a:xfrm>
        </p:spPr>
        <p:txBody>
          <a:bodyPr>
            <a:normAutofit fontScale="90000"/>
          </a:bodyPr>
          <a:lstStyle/>
          <a:p>
            <a:r>
              <a:rPr lang="en-GB" dirty="0"/>
              <a:t>French colonisation of Algeria</a:t>
            </a:r>
          </a:p>
        </p:txBody>
      </p:sp>
      <p:sp>
        <p:nvSpPr>
          <p:cNvPr id="3" name="Content Placeholder 2">
            <a:extLst>
              <a:ext uri="{FF2B5EF4-FFF2-40B4-BE49-F238E27FC236}">
                <a16:creationId xmlns:a16="http://schemas.microsoft.com/office/drawing/2014/main" id="{E0A90F65-BF2F-405B-B6C9-F6C4F285D57A}"/>
              </a:ext>
            </a:extLst>
          </p:cNvPr>
          <p:cNvSpPr>
            <a:spLocks noGrp="1"/>
          </p:cNvSpPr>
          <p:nvPr>
            <p:ph idx="1"/>
          </p:nvPr>
        </p:nvSpPr>
        <p:spPr>
          <a:xfrm>
            <a:off x="1091444" y="1988840"/>
            <a:ext cx="9397044" cy="2609644"/>
          </a:xfrm>
        </p:spPr>
        <p:txBody>
          <a:bodyPr>
            <a:normAutofit lnSpcReduction="10000"/>
          </a:bodyPr>
          <a:lstStyle/>
          <a:p>
            <a:r>
              <a:rPr lang="en-GB" dirty="0"/>
              <a:t>Annexed as a department of metropolitan France</a:t>
            </a:r>
          </a:p>
          <a:p>
            <a:r>
              <a:rPr lang="en-GB" dirty="0"/>
              <a:t>Algerian Christians and Jews given French citizenship</a:t>
            </a:r>
          </a:p>
          <a:p>
            <a:pPr lvl="1"/>
            <a:r>
              <a:rPr lang="en-GB" dirty="0"/>
              <a:t>NOT Algerian Muslims</a:t>
            </a:r>
          </a:p>
          <a:p>
            <a:r>
              <a:rPr lang="en-GB" dirty="0"/>
              <a:t>Classic divide and rule</a:t>
            </a:r>
          </a:p>
          <a:p>
            <a:r>
              <a:rPr lang="en-GB" dirty="0"/>
              <a:t>Consequences post independence?</a:t>
            </a:r>
          </a:p>
          <a:p>
            <a:r>
              <a:rPr lang="en-GB" dirty="0"/>
              <a:t>Attitudes of Muslim immigrants in France of Algerian origin?</a:t>
            </a:r>
          </a:p>
        </p:txBody>
      </p:sp>
      <p:sp>
        <p:nvSpPr>
          <p:cNvPr id="4" name="TextBox 3">
            <a:extLst>
              <a:ext uri="{FF2B5EF4-FFF2-40B4-BE49-F238E27FC236}">
                <a16:creationId xmlns:a16="http://schemas.microsoft.com/office/drawing/2014/main" id="{1801B5E9-C52F-4A70-BC28-771CDE9052EB}"/>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17</a:t>
            </a:fld>
            <a:endParaRPr lang="en-GB" dirty="0"/>
          </a:p>
        </p:txBody>
      </p:sp>
    </p:spTree>
    <p:extLst>
      <p:ext uri="{BB962C8B-B14F-4D97-AF65-F5344CB8AC3E}">
        <p14:creationId xmlns:p14="http://schemas.microsoft.com/office/powerpoint/2010/main" val="4140487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C0E73-E60B-4412-A546-7CB2B17FAD20}"/>
              </a:ext>
            </a:extLst>
          </p:cNvPr>
          <p:cNvSpPr>
            <a:spLocks noGrp="1"/>
          </p:cNvSpPr>
          <p:nvPr>
            <p:ph type="title"/>
          </p:nvPr>
        </p:nvSpPr>
        <p:spPr>
          <a:xfrm>
            <a:off x="1019436" y="800708"/>
            <a:ext cx="10972800" cy="758348"/>
          </a:xfrm>
        </p:spPr>
        <p:txBody>
          <a:bodyPr>
            <a:normAutofit fontScale="90000"/>
          </a:bodyPr>
          <a:lstStyle/>
          <a:p>
            <a:r>
              <a:rPr lang="en-GB" dirty="0"/>
              <a:t>Egypt 1928</a:t>
            </a:r>
          </a:p>
        </p:txBody>
      </p:sp>
      <p:sp>
        <p:nvSpPr>
          <p:cNvPr id="3" name="Content Placeholder 2">
            <a:extLst>
              <a:ext uri="{FF2B5EF4-FFF2-40B4-BE49-F238E27FC236}">
                <a16:creationId xmlns:a16="http://schemas.microsoft.com/office/drawing/2014/main" id="{9689F3F6-D0A9-40E0-BD34-9B604B91D595}"/>
              </a:ext>
            </a:extLst>
          </p:cNvPr>
          <p:cNvSpPr>
            <a:spLocks noGrp="1"/>
          </p:cNvSpPr>
          <p:nvPr>
            <p:ph idx="1"/>
          </p:nvPr>
        </p:nvSpPr>
        <p:spPr>
          <a:xfrm>
            <a:off x="1019436" y="1736812"/>
            <a:ext cx="10972800" cy="2484276"/>
          </a:xfrm>
        </p:spPr>
        <p:txBody>
          <a:bodyPr/>
          <a:lstStyle/>
          <a:p>
            <a:r>
              <a:rPr lang="en-GB" dirty="0"/>
              <a:t>Officially independent</a:t>
            </a:r>
          </a:p>
          <a:p>
            <a:r>
              <a:rPr lang="en-GB" dirty="0"/>
              <a:t>Unofficially puppet state under British control</a:t>
            </a:r>
          </a:p>
          <a:p>
            <a:r>
              <a:rPr lang="en-GB" dirty="0"/>
              <a:t>Founding of Muslim Brotherhood by Hassan al-Banna 1928</a:t>
            </a:r>
          </a:p>
          <a:p>
            <a:pPr lvl="1"/>
            <a:r>
              <a:rPr lang="en-GB" dirty="0"/>
              <a:t>One of two intellectual antecedents of Al Qaeda and ISIS</a:t>
            </a:r>
          </a:p>
        </p:txBody>
      </p:sp>
      <p:sp>
        <p:nvSpPr>
          <p:cNvPr id="4" name="TextBox 3">
            <a:extLst>
              <a:ext uri="{FF2B5EF4-FFF2-40B4-BE49-F238E27FC236}">
                <a16:creationId xmlns:a16="http://schemas.microsoft.com/office/drawing/2014/main" id="{83F0690E-4314-4BB7-B15E-4C512601B3EF}"/>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18</a:t>
            </a:fld>
            <a:endParaRPr lang="en-GB" dirty="0"/>
          </a:p>
        </p:txBody>
      </p:sp>
    </p:spTree>
    <p:extLst>
      <p:ext uri="{BB962C8B-B14F-4D97-AF65-F5344CB8AC3E}">
        <p14:creationId xmlns:p14="http://schemas.microsoft.com/office/powerpoint/2010/main" val="3677686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78B22-3AF5-4077-A115-58DFB96E50DF}"/>
              </a:ext>
            </a:extLst>
          </p:cNvPr>
          <p:cNvSpPr>
            <a:spLocks noGrp="1"/>
          </p:cNvSpPr>
          <p:nvPr>
            <p:ph type="title"/>
          </p:nvPr>
        </p:nvSpPr>
        <p:spPr/>
        <p:txBody>
          <a:bodyPr>
            <a:normAutofit fontScale="90000"/>
          </a:bodyPr>
          <a:lstStyle/>
          <a:p>
            <a:r>
              <a:rPr lang="en-GB" dirty="0"/>
              <a:t>India under British Empire</a:t>
            </a:r>
          </a:p>
        </p:txBody>
      </p:sp>
      <p:sp>
        <p:nvSpPr>
          <p:cNvPr id="3" name="Content Placeholder 2">
            <a:extLst>
              <a:ext uri="{FF2B5EF4-FFF2-40B4-BE49-F238E27FC236}">
                <a16:creationId xmlns:a16="http://schemas.microsoft.com/office/drawing/2014/main" id="{B2E1883C-14DD-48F6-AD1C-F3E026303B26}"/>
              </a:ext>
            </a:extLst>
          </p:cNvPr>
          <p:cNvSpPr>
            <a:spLocks noGrp="1"/>
          </p:cNvSpPr>
          <p:nvPr>
            <p:ph idx="1"/>
          </p:nvPr>
        </p:nvSpPr>
        <p:spPr>
          <a:xfrm>
            <a:off x="1055440" y="1935480"/>
            <a:ext cx="10045116" cy="3185708"/>
          </a:xfrm>
        </p:spPr>
        <p:txBody>
          <a:bodyPr/>
          <a:lstStyle/>
          <a:p>
            <a:r>
              <a:rPr lang="en-GB" dirty="0"/>
              <a:t>Longstanding divide and rule approach to Indian religious groups</a:t>
            </a:r>
          </a:p>
          <a:p>
            <a:r>
              <a:rPr lang="en-GB" dirty="0"/>
              <a:t>Writings on Islam by Abul A'la Maududi (1903 – 1979)</a:t>
            </a:r>
          </a:p>
          <a:p>
            <a:pPr lvl="1"/>
            <a:r>
              <a:rPr lang="en-GB" dirty="0"/>
              <a:t>Founded Jamaat-e-Islami 1941</a:t>
            </a:r>
          </a:p>
          <a:p>
            <a:pPr lvl="1"/>
            <a:r>
              <a:rPr lang="en-GB" dirty="0"/>
              <a:t>Fashionable contemporary ideologies: Fascism, Bolshevism</a:t>
            </a:r>
          </a:p>
          <a:p>
            <a:pPr lvl="2"/>
            <a:r>
              <a:rPr lang="en-GB" dirty="0"/>
              <a:t>Maududi created an Islamic version</a:t>
            </a:r>
          </a:p>
          <a:p>
            <a:pPr lvl="1"/>
            <a:r>
              <a:rPr lang="en-GB" dirty="0"/>
              <a:t>The other intellectual antecedent of Al Qaeda and ISIS</a:t>
            </a:r>
          </a:p>
        </p:txBody>
      </p:sp>
      <p:sp>
        <p:nvSpPr>
          <p:cNvPr id="4" name="TextBox 3">
            <a:extLst>
              <a:ext uri="{FF2B5EF4-FFF2-40B4-BE49-F238E27FC236}">
                <a16:creationId xmlns:a16="http://schemas.microsoft.com/office/drawing/2014/main" id="{555B7ECF-F017-492C-8ADB-2D67DD2A8725}"/>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19</a:t>
            </a:fld>
            <a:endParaRPr lang="en-GB" dirty="0"/>
          </a:p>
        </p:txBody>
      </p:sp>
    </p:spTree>
    <p:extLst>
      <p:ext uri="{BB962C8B-B14F-4D97-AF65-F5344CB8AC3E}">
        <p14:creationId xmlns:p14="http://schemas.microsoft.com/office/powerpoint/2010/main" val="3193953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9195" y="855038"/>
            <a:ext cx="10972800" cy="810736"/>
          </a:xfrm>
        </p:spPr>
        <p:txBody>
          <a:bodyPr/>
          <a:lstStyle/>
          <a:p>
            <a:r>
              <a:rPr lang="en-GB" dirty="0"/>
              <a:t>Outline</a:t>
            </a:r>
          </a:p>
        </p:txBody>
      </p:sp>
      <p:sp>
        <p:nvSpPr>
          <p:cNvPr id="3" name="Content Placeholder 2"/>
          <p:cNvSpPr>
            <a:spLocks noGrp="1"/>
          </p:cNvSpPr>
          <p:nvPr>
            <p:ph idx="1"/>
          </p:nvPr>
        </p:nvSpPr>
        <p:spPr>
          <a:xfrm>
            <a:off x="1089195" y="1665774"/>
            <a:ext cx="10972800" cy="4389120"/>
          </a:xfrm>
        </p:spPr>
        <p:txBody>
          <a:bodyPr/>
          <a:lstStyle/>
          <a:p>
            <a:r>
              <a:rPr lang="en-GB" baseline="0" dirty="0"/>
              <a:t>The speaker</a:t>
            </a:r>
          </a:p>
          <a:p>
            <a:r>
              <a:rPr lang="en-GB" dirty="0"/>
              <a:t>Texts:</a:t>
            </a:r>
          </a:p>
          <a:p>
            <a:pPr lvl="1"/>
            <a:r>
              <a:rPr lang="en-GB" dirty="0"/>
              <a:t>Quran</a:t>
            </a:r>
          </a:p>
          <a:p>
            <a:pPr lvl="1"/>
            <a:r>
              <a:rPr lang="en-GB" dirty="0"/>
              <a:t>Hadith</a:t>
            </a:r>
          </a:p>
          <a:p>
            <a:r>
              <a:rPr lang="en-GB" baseline="0" dirty="0"/>
              <a:t>Historical perspective</a:t>
            </a:r>
          </a:p>
          <a:p>
            <a:r>
              <a:rPr lang="en-GB" baseline="0" dirty="0"/>
              <a:t>Sources of persecution:</a:t>
            </a:r>
          </a:p>
          <a:p>
            <a:pPr lvl="1"/>
            <a:r>
              <a:rPr lang="en-GB" dirty="0"/>
              <a:t>External</a:t>
            </a:r>
          </a:p>
          <a:p>
            <a:pPr lvl="1"/>
            <a:r>
              <a:rPr lang="en-GB" baseline="0" dirty="0"/>
              <a:t>Internal</a:t>
            </a:r>
          </a:p>
          <a:p>
            <a:r>
              <a:rPr lang="en-GB" dirty="0"/>
              <a:t>Remedies</a:t>
            </a:r>
          </a:p>
        </p:txBody>
      </p:sp>
      <p:sp>
        <p:nvSpPr>
          <p:cNvPr id="4" name="TextBox 3"/>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2</a:t>
            </a:fld>
            <a:endParaRPr lang="en-GB" dirty="0"/>
          </a:p>
        </p:txBody>
      </p:sp>
    </p:spTree>
    <p:extLst>
      <p:ext uri="{BB962C8B-B14F-4D97-AF65-F5344CB8AC3E}">
        <p14:creationId xmlns:p14="http://schemas.microsoft.com/office/powerpoint/2010/main" val="2430965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9516" y="2060848"/>
            <a:ext cx="8100900" cy="1362456"/>
          </a:xfrm>
        </p:spPr>
        <p:txBody>
          <a:bodyPr/>
          <a:lstStyle/>
          <a:p>
            <a:r>
              <a:rPr lang="en-GB" dirty="0"/>
              <a:t>Sources of persecution</a:t>
            </a:r>
          </a:p>
        </p:txBody>
      </p:sp>
      <p:sp>
        <p:nvSpPr>
          <p:cNvPr id="3" name="Text Placeholder 2"/>
          <p:cNvSpPr>
            <a:spLocks noGrp="1"/>
          </p:cNvSpPr>
          <p:nvPr>
            <p:ph type="body" idx="1"/>
          </p:nvPr>
        </p:nvSpPr>
        <p:spPr>
          <a:xfrm>
            <a:off x="4259796" y="3501008"/>
            <a:ext cx="2736304" cy="868352"/>
          </a:xfrm>
        </p:spPr>
        <p:txBody>
          <a:bodyPr>
            <a:normAutofit/>
          </a:bodyPr>
          <a:lstStyle/>
          <a:p>
            <a:r>
              <a:rPr lang="en-GB" sz="4000" dirty="0"/>
              <a:t>Internal</a:t>
            </a:r>
          </a:p>
        </p:txBody>
      </p:sp>
      <p:sp>
        <p:nvSpPr>
          <p:cNvPr id="4" name="TextBox 3">
            <a:extLst>
              <a:ext uri="{FF2B5EF4-FFF2-40B4-BE49-F238E27FC236}">
                <a16:creationId xmlns:a16="http://schemas.microsoft.com/office/drawing/2014/main" id="{26E411F0-2A60-4ED0-B557-12D8B2274EB4}"/>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20</a:t>
            </a:fld>
            <a:endParaRPr lang="en-GB" dirty="0"/>
          </a:p>
        </p:txBody>
      </p:sp>
    </p:spTree>
    <p:extLst>
      <p:ext uri="{BB962C8B-B14F-4D97-AF65-F5344CB8AC3E}">
        <p14:creationId xmlns:p14="http://schemas.microsoft.com/office/powerpoint/2010/main" val="2354053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0AC5C-05C0-4DB8-AF32-A52FB6E27724}"/>
              </a:ext>
            </a:extLst>
          </p:cNvPr>
          <p:cNvSpPr>
            <a:spLocks noGrp="1"/>
          </p:cNvSpPr>
          <p:nvPr>
            <p:ph type="title"/>
          </p:nvPr>
        </p:nvSpPr>
        <p:spPr/>
        <p:txBody>
          <a:bodyPr>
            <a:normAutofit fontScale="90000"/>
          </a:bodyPr>
          <a:lstStyle/>
          <a:p>
            <a:r>
              <a:rPr lang="en-GB" dirty="0"/>
              <a:t>Muhammad ibn Abd al-Wahhab 1703-1792</a:t>
            </a:r>
          </a:p>
        </p:txBody>
      </p:sp>
      <p:sp>
        <p:nvSpPr>
          <p:cNvPr id="3" name="Content Placeholder 2">
            <a:extLst>
              <a:ext uri="{FF2B5EF4-FFF2-40B4-BE49-F238E27FC236}">
                <a16:creationId xmlns:a16="http://schemas.microsoft.com/office/drawing/2014/main" id="{3B62FAE1-4344-4BB4-B5A7-3186588C18B9}"/>
              </a:ext>
            </a:extLst>
          </p:cNvPr>
          <p:cNvSpPr>
            <a:spLocks noGrp="1"/>
          </p:cNvSpPr>
          <p:nvPr>
            <p:ph idx="1"/>
          </p:nvPr>
        </p:nvSpPr>
        <p:spPr>
          <a:xfrm>
            <a:off x="1055440" y="1935480"/>
            <a:ext cx="4320480" cy="3113700"/>
          </a:xfrm>
        </p:spPr>
        <p:txBody>
          <a:bodyPr/>
          <a:lstStyle/>
          <a:p>
            <a:r>
              <a:rPr lang="en-GB" dirty="0"/>
              <a:t>From Najd in Arabia</a:t>
            </a:r>
          </a:p>
          <a:p>
            <a:r>
              <a:rPr lang="en-GB" dirty="0"/>
              <a:t>No European colonisation</a:t>
            </a:r>
          </a:p>
          <a:p>
            <a:r>
              <a:rPr lang="en-GB" dirty="0"/>
              <a:t>Not even conquered by Ottoman Turks</a:t>
            </a:r>
          </a:p>
          <a:p>
            <a:r>
              <a:rPr lang="en-GB" dirty="0"/>
              <a:t>Religious revivalist</a:t>
            </a:r>
          </a:p>
          <a:p>
            <a:r>
              <a:rPr lang="en-GB" dirty="0"/>
              <a:t>Inspired raids to kill Shias</a:t>
            </a:r>
          </a:p>
          <a:p>
            <a:endParaRPr lang="en-GB" dirty="0"/>
          </a:p>
        </p:txBody>
      </p:sp>
      <p:pic>
        <p:nvPicPr>
          <p:cNvPr id="5" name="Picture 4">
            <a:extLst>
              <a:ext uri="{FF2B5EF4-FFF2-40B4-BE49-F238E27FC236}">
                <a16:creationId xmlns:a16="http://schemas.microsoft.com/office/drawing/2014/main" id="{6C849A21-FF26-4243-95B2-5813F87100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7658" y="1918315"/>
            <a:ext cx="4971623" cy="4138977"/>
          </a:xfrm>
          <a:prstGeom prst="rect">
            <a:avLst/>
          </a:prstGeom>
        </p:spPr>
      </p:pic>
      <p:sp>
        <p:nvSpPr>
          <p:cNvPr id="6" name="TextBox 5">
            <a:extLst>
              <a:ext uri="{FF2B5EF4-FFF2-40B4-BE49-F238E27FC236}">
                <a16:creationId xmlns:a16="http://schemas.microsoft.com/office/drawing/2014/main" id="{03ABA28B-5E97-4BD4-B277-6B9E723CB5CB}"/>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21</a:t>
            </a:fld>
            <a:endParaRPr lang="en-GB" dirty="0"/>
          </a:p>
        </p:txBody>
      </p:sp>
    </p:spTree>
    <p:extLst>
      <p:ext uri="{BB962C8B-B14F-4D97-AF65-F5344CB8AC3E}">
        <p14:creationId xmlns:p14="http://schemas.microsoft.com/office/powerpoint/2010/main" val="2243621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9756" y="2492896"/>
            <a:ext cx="3852428" cy="1362456"/>
          </a:xfrm>
        </p:spPr>
        <p:txBody>
          <a:bodyPr/>
          <a:lstStyle/>
          <a:p>
            <a:r>
              <a:rPr lang="en-GB" dirty="0"/>
              <a:t>Remedies</a:t>
            </a:r>
          </a:p>
        </p:txBody>
      </p:sp>
      <p:sp>
        <p:nvSpPr>
          <p:cNvPr id="7" name="TextBox 6">
            <a:extLst>
              <a:ext uri="{FF2B5EF4-FFF2-40B4-BE49-F238E27FC236}">
                <a16:creationId xmlns:a16="http://schemas.microsoft.com/office/drawing/2014/main" id="{DA5AB0FA-51F8-4116-A040-575F8858BF19}"/>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22</a:t>
            </a:fld>
            <a:endParaRPr lang="en-GB" dirty="0"/>
          </a:p>
        </p:txBody>
      </p:sp>
    </p:spTree>
    <p:extLst>
      <p:ext uri="{BB962C8B-B14F-4D97-AF65-F5344CB8AC3E}">
        <p14:creationId xmlns:p14="http://schemas.microsoft.com/office/powerpoint/2010/main" val="3393909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52263-C120-4764-80DE-8CC71DB4A29F}"/>
              </a:ext>
            </a:extLst>
          </p:cNvPr>
          <p:cNvSpPr>
            <a:spLocks noGrp="1"/>
          </p:cNvSpPr>
          <p:nvPr>
            <p:ph type="title"/>
          </p:nvPr>
        </p:nvSpPr>
        <p:spPr>
          <a:xfrm>
            <a:off x="1055440" y="836712"/>
            <a:ext cx="9266820" cy="746956"/>
          </a:xfrm>
        </p:spPr>
        <p:txBody>
          <a:bodyPr>
            <a:normAutofit fontScale="90000"/>
          </a:bodyPr>
          <a:lstStyle/>
          <a:p>
            <a:r>
              <a:rPr lang="en-GB" dirty="0"/>
              <a:t>Antidotes to religious extremism</a:t>
            </a:r>
          </a:p>
        </p:txBody>
      </p:sp>
      <p:sp>
        <p:nvSpPr>
          <p:cNvPr id="3" name="Content Placeholder 2">
            <a:extLst>
              <a:ext uri="{FF2B5EF4-FFF2-40B4-BE49-F238E27FC236}">
                <a16:creationId xmlns:a16="http://schemas.microsoft.com/office/drawing/2014/main" id="{5A77C436-CF7D-4680-BFF7-5A10F87912DC}"/>
              </a:ext>
            </a:extLst>
          </p:cNvPr>
          <p:cNvSpPr>
            <a:spLocks noGrp="1"/>
          </p:cNvSpPr>
          <p:nvPr>
            <p:ph idx="1"/>
          </p:nvPr>
        </p:nvSpPr>
        <p:spPr>
          <a:xfrm>
            <a:off x="1061803" y="1736812"/>
            <a:ext cx="10972800" cy="3708412"/>
          </a:xfrm>
        </p:spPr>
        <p:txBody>
          <a:bodyPr/>
          <a:lstStyle/>
          <a:p>
            <a:r>
              <a:rPr lang="en-GB" dirty="0"/>
              <a:t>Learning more history</a:t>
            </a:r>
          </a:p>
          <a:p>
            <a:pPr lvl="1"/>
            <a:r>
              <a:rPr lang="en-GB" dirty="0"/>
              <a:t>Past bad behaviour from all sides</a:t>
            </a:r>
          </a:p>
          <a:p>
            <a:pPr lvl="1"/>
            <a:r>
              <a:rPr lang="en-GB" dirty="0"/>
              <a:t>Past good behaviour from all sides</a:t>
            </a:r>
          </a:p>
          <a:p>
            <a:pPr lvl="1"/>
            <a:r>
              <a:rPr lang="en-GB" dirty="0"/>
              <a:t>Avoid demonization</a:t>
            </a:r>
          </a:p>
          <a:p>
            <a:r>
              <a:rPr lang="en-GB" dirty="0"/>
              <a:t>Learning more religion</a:t>
            </a:r>
          </a:p>
          <a:p>
            <a:pPr lvl="1"/>
            <a:r>
              <a:rPr lang="en-GB" dirty="0"/>
              <a:t>Textual interpretations have differed widely</a:t>
            </a:r>
          </a:p>
          <a:p>
            <a:pPr lvl="1"/>
            <a:r>
              <a:rPr lang="en-GB" dirty="0"/>
              <a:t>Independent thinking about texts</a:t>
            </a:r>
          </a:p>
          <a:p>
            <a:pPr lvl="1"/>
            <a:r>
              <a:rPr lang="en-GB" dirty="0"/>
              <a:t>Does God really need your help?</a:t>
            </a:r>
          </a:p>
          <a:p>
            <a:pPr lvl="1"/>
            <a:endParaRPr lang="en-GB" dirty="0"/>
          </a:p>
        </p:txBody>
      </p:sp>
      <p:sp>
        <p:nvSpPr>
          <p:cNvPr id="4" name="TextBox 3">
            <a:extLst>
              <a:ext uri="{FF2B5EF4-FFF2-40B4-BE49-F238E27FC236}">
                <a16:creationId xmlns:a16="http://schemas.microsoft.com/office/drawing/2014/main" id="{16D36D3D-7595-41F5-900A-977BFAC21BDA}"/>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23</a:t>
            </a:fld>
            <a:endParaRPr lang="en-GB" dirty="0"/>
          </a:p>
        </p:txBody>
      </p:sp>
    </p:spTree>
    <p:extLst>
      <p:ext uri="{BB962C8B-B14F-4D97-AF65-F5344CB8AC3E}">
        <p14:creationId xmlns:p14="http://schemas.microsoft.com/office/powerpoint/2010/main" val="3854873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1844" y="2780928"/>
            <a:ext cx="2628292" cy="1362456"/>
          </a:xfrm>
        </p:spPr>
        <p:txBody>
          <a:bodyPr/>
          <a:lstStyle/>
          <a:p>
            <a:r>
              <a:rPr lang="en-GB" dirty="0"/>
              <a:t>Q &amp; A</a:t>
            </a:r>
          </a:p>
        </p:txBody>
      </p:sp>
      <p:sp>
        <p:nvSpPr>
          <p:cNvPr id="5" name="TextBox 4">
            <a:extLst>
              <a:ext uri="{FF2B5EF4-FFF2-40B4-BE49-F238E27FC236}">
                <a16:creationId xmlns:a16="http://schemas.microsoft.com/office/drawing/2014/main" id="{754C8033-5E6A-4594-996A-CBF17F799DB2}"/>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24</a:t>
            </a:fld>
            <a:endParaRPr lang="en-GB" dirty="0"/>
          </a:p>
        </p:txBody>
      </p:sp>
    </p:spTree>
    <p:extLst>
      <p:ext uri="{BB962C8B-B14F-4D97-AF65-F5344CB8AC3E}">
        <p14:creationId xmlns:p14="http://schemas.microsoft.com/office/powerpoint/2010/main" val="16355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1019436" y="888885"/>
            <a:ext cx="8456641" cy="595312"/>
          </a:xfrm>
        </p:spPr>
        <p:txBody>
          <a:bodyPr>
            <a:noAutofit/>
          </a:bodyPr>
          <a:lstStyle/>
          <a:p>
            <a:pPr algn="l" eaLnBrk="1" hangingPunct="1"/>
            <a:r>
              <a:rPr lang="en-GB" dirty="0"/>
              <a:t>Mohammed Amin </a:t>
            </a:r>
            <a:r>
              <a:rPr lang="en-GB" sz="3600" dirty="0"/>
              <a:t>MBE</a:t>
            </a:r>
          </a:p>
        </p:txBody>
      </p:sp>
      <p:sp>
        <p:nvSpPr>
          <p:cNvPr id="7172" name="Rectangle 3"/>
          <p:cNvSpPr>
            <a:spLocks noChangeArrowheads="1"/>
          </p:cNvSpPr>
          <p:nvPr/>
        </p:nvSpPr>
        <p:spPr bwMode="auto">
          <a:xfrm>
            <a:off x="3755740" y="1583534"/>
            <a:ext cx="7452828" cy="4257734"/>
          </a:xfrm>
          <a:prstGeom prst="rect">
            <a:avLst/>
          </a:prstGeom>
          <a:noFill/>
          <a:ln w="9525">
            <a:noFill/>
            <a:miter lim="800000"/>
            <a:headEnd/>
            <a:tailEnd/>
          </a:ln>
        </p:spPr>
        <p:txBody>
          <a:bodyPr lIns="0" tIns="0" rIns="0" bIns="0"/>
          <a:lstStyle/>
          <a:p>
            <a:pPr defTabSz="695325"/>
            <a:r>
              <a:rPr lang="en-GB" sz="1600" dirty="0"/>
              <a:t>Mohammed Amin has lived in the UK since the age of 2. He graduated in mathematics from Cambridge University and before retirement was a tax partner in PricewaterhouseCoopers.</a:t>
            </a:r>
          </a:p>
          <a:p>
            <a:pPr defTabSz="695325"/>
            <a:endParaRPr lang="en-GB" sz="1600" dirty="0"/>
          </a:p>
          <a:p>
            <a:pPr defTabSz="695325"/>
            <a:r>
              <a:rPr lang="en-GB" sz="1600" dirty="0"/>
              <a:t>Amongst other things, he is:</a:t>
            </a:r>
          </a:p>
          <a:p>
            <a:pPr defTabSz="695325"/>
            <a:endParaRPr lang="en-GB" sz="1600" dirty="0"/>
          </a:p>
          <a:p>
            <a:pPr marL="358775" lvl="1" indent="-357188" defTabSz="695325">
              <a:spcBef>
                <a:spcPct val="0"/>
              </a:spcBef>
              <a:buFontTx/>
              <a:buChar char="•"/>
            </a:pPr>
            <a:r>
              <a:rPr lang="en-GB" sz="1600" dirty="0"/>
              <a:t>Co-Chair of the Muslim Jewish Forum of Greater Manchester</a:t>
            </a:r>
          </a:p>
          <a:p>
            <a:pPr marL="358775" lvl="1" indent="-357188" defTabSz="695325">
              <a:spcBef>
                <a:spcPct val="0"/>
              </a:spcBef>
              <a:buFontTx/>
              <a:buChar char="•"/>
            </a:pPr>
            <a:r>
              <a:rPr lang="en-GB" sz="1600" dirty="0"/>
              <a:t>Chairman of the Conservative Muslim Forum, part of the Conservative Party</a:t>
            </a:r>
          </a:p>
          <a:p>
            <a:pPr marL="358775" lvl="1" indent="-357188" defTabSz="695325">
              <a:spcBef>
                <a:spcPct val="0"/>
              </a:spcBef>
              <a:buFontTx/>
              <a:buChar char="•"/>
            </a:pPr>
            <a:r>
              <a:rPr lang="en-GB" sz="1600" dirty="0"/>
              <a:t>A patron and Chairman of Curriculum for Cohesion</a:t>
            </a:r>
          </a:p>
          <a:p>
            <a:pPr marL="1587" lvl="1" defTabSz="695325">
              <a:spcBef>
                <a:spcPct val="0"/>
              </a:spcBef>
            </a:pPr>
            <a:endParaRPr lang="en-GB" sz="1600" dirty="0"/>
          </a:p>
          <a:p>
            <a:pPr marL="1587" lvl="1" defTabSz="695325">
              <a:spcBef>
                <a:spcPct val="0"/>
              </a:spcBef>
            </a:pPr>
            <a:r>
              <a:rPr lang="en-US" sz="1600" dirty="0"/>
              <a:t>In April 2016 he gave the 2</a:t>
            </a:r>
            <a:r>
              <a:rPr lang="en-US" sz="1600" baseline="30000" dirty="0"/>
              <a:t>nd</a:t>
            </a:r>
            <a:r>
              <a:rPr lang="en-US" sz="1600" dirty="0"/>
              <a:t> Annual Religious Freedom Lecture of the J. Reuben Clark Law Society UK and Ireland Chapter: </a:t>
            </a:r>
          </a:p>
          <a:p>
            <a:pPr marL="1587" lvl="1" defTabSz="695325">
              <a:spcBef>
                <a:spcPct val="0"/>
              </a:spcBef>
            </a:pPr>
            <a:r>
              <a:rPr lang="en-US" sz="1600" dirty="0"/>
              <a:t>“One Muslim’s Perspective on Religious Freedom.” </a:t>
            </a:r>
          </a:p>
          <a:p>
            <a:pPr marL="1587" lvl="1" defTabSz="695325">
              <a:spcBef>
                <a:spcPct val="0"/>
              </a:spcBef>
            </a:pPr>
            <a:endParaRPr lang="en-US" sz="1600" dirty="0"/>
          </a:p>
          <a:p>
            <a:pPr marL="1587" lvl="1" defTabSz="695325">
              <a:spcBef>
                <a:spcPct val="0"/>
              </a:spcBef>
            </a:pPr>
            <a:r>
              <a:rPr lang="en-US" sz="1600" dirty="0"/>
              <a:t>The lecture and his other writings on religion are on his website </a:t>
            </a:r>
            <a:r>
              <a:rPr lang="en-GB" sz="1600" b="1" dirty="0">
                <a:solidFill>
                  <a:srgbClr val="FF0000"/>
                </a:solidFill>
              </a:rPr>
              <a:t>mohammedamin.com</a:t>
            </a:r>
            <a:endParaRPr lang="en-GB" sz="1600" dirty="0"/>
          </a:p>
          <a:p>
            <a:pPr marL="1587" lvl="1" defTabSz="695325">
              <a:spcBef>
                <a:spcPct val="0"/>
              </a:spcBef>
            </a:pPr>
            <a:endParaRPr lang="en-GB" sz="1600" dirty="0"/>
          </a:p>
          <a:p>
            <a:pPr marL="358775" lvl="1" indent="-357188" defTabSz="695325">
              <a:spcBef>
                <a:spcPct val="0"/>
              </a:spcBef>
            </a:pPr>
            <a:endParaRPr lang="en-GB" sz="1600" dirty="0"/>
          </a:p>
        </p:txBody>
      </p:sp>
      <p:sp>
        <p:nvSpPr>
          <p:cNvPr id="7175" name="Text Box 7"/>
          <p:cNvSpPr txBox="1">
            <a:spLocks noChangeArrowheads="1"/>
          </p:cNvSpPr>
          <p:nvPr>
            <p:custDataLst>
              <p:tags r:id="rId1"/>
            </p:custDataLst>
          </p:nvPr>
        </p:nvSpPr>
        <p:spPr bwMode="blackWhite">
          <a:xfrm>
            <a:off x="1535114" y="12701"/>
            <a:ext cx="128587" cy="276999"/>
          </a:xfrm>
          <a:prstGeom prst="rect">
            <a:avLst/>
          </a:prstGeom>
          <a:noFill/>
          <a:ln w="9525" algn="ctr">
            <a:noFill/>
            <a:miter lim="800000"/>
            <a:headEnd/>
            <a:tailEnd/>
          </a:ln>
        </p:spPr>
        <p:txBody>
          <a:bodyPr lIns="63500" tIns="0" rIns="64800" bIns="0">
            <a:spAutoFit/>
          </a:bodyPr>
          <a:lstStyle/>
          <a:p>
            <a:endParaRPr lang="en-US"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0376" y="1609234"/>
            <a:ext cx="2438400" cy="3657600"/>
          </a:xfrm>
          <a:prstGeom prst="rect">
            <a:avLst/>
          </a:prstGeom>
        </p:spPr>
      </p:pic>
      <p:sp>
        <p:nvSpPr>
          <p:cNvPr id="8" name="TextBox 7">
            <a:extLst>
              <a:ext uri="{FF2B5EF4-FFF2-40B4-BE49-F238E27FC236}">
                <a16:creationId xmlns:a16="http://schemas.microsoft.com/office/drawing/2014/main" id="{30CEC68A-EC74-461F-9B83-08D9779CFBB6}"/>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3</a:t>
            </a:fld>
            <a:endParaRPr lang="en-GB" dirty="0"/>
          </a:p>
        </p:txBody>
      </p:sp>
    </p:spTree>
    <p:extLst>
      <p:ext uri="{BB962C8B-B14F-4D97-AF65-F5344CB8AC3E}">
        <p14:creationId xmlns:p14="http://schemas.microsoft.com/office/powerpoint/2010/main" val="2483827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8784" y="2458686"/>
            <a:ext cx="2628292" cy="1362456"/>
          </a:xfrm>
        </p:spPr>
        <p:txBody>
          <a:bodyPr/>
          <a:lstStyle/>
          <a:p>
            <a:r>
              <a:rPr lang="en-GB" dirty="0"/>
              <a:t>Texts</a:t>
            </a:r>
          </a:p>
        </p:txBody>
      </p:sp>
      <p:sp>
        <p:nvSpPr>
          <p:cNvPr id="3" name="Text Placeholder 2"/>
          <p:cNvSpPr>
            <a:spLocks noGrp="1"/>
          </p:cNvSpPr>
          <p:nvPr>
            <p:ph type="body" idx="1"/>
          </p:nvPr>
        </p:nvSpPr>
        <p:spPr>
          <a:xfrm>
            <a:off x="4727848" y="3825044"/>
            <a:ext cx="2916324" cy="1188132"/>
          </a:xfrm>
        </p:spPr>
        <p:txBody>
          <a:bodyPr>
            <a:normAutofit/>
          </a:bodyPr>
          <a:lstStyle/>
          <a:p>
            <a:r>
              <a:rPr lang="en-GB" sz="5400" dirty="0"/>
              <a:t>Quran</a:t>
            </a:r>
          </a:p>
        </p:txBody>
      </p:sp>
      <p:sp>
        <p:nvSpPr>
          <p:cNvPr id="5" name="TextBox 4">
            <a:extLst>
              <a:ext uri="{FF2B5EF4-FFF2-40B4-BE49-F238E27FC236}">
                <a16:creationId xmlns:a16="http://schemas.microsoft.com/office/drawing/2014/main" id="{28A48381-0B28-4A73-9B03-CEBF2E151D53}"/>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4</a:t>
            </a:fld>
            <a:endParaRPr lang="en-GB" dirty="0"/>
          </a:p>
        </p:txBody>
      </p:sp>
    </p:spTree>
    <p:extLst>
      <p:ext uri="{BB962C8B-B14F-4D97-AF65-F5344CB8AC3E}">
        <p14:creationId xmlns:p14="http://schemas.microsoft.com/office/powerpoint/2010/main" val="550502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1124744"/>
            <a:ext cx="6098468" cy="674948"/>
          </a:xfrm>
        </p:spPr>
        <p:txBody>
          <a:bodyPr>
            <a:normAutofit fontScale="90000"/>
          </a:bodyPr>
          <a:lstStyle/>
          <a:p>
            <a:r>
              <a:rPr lang="en-GB" dirty="0"/>
              <a:t>Origin of the Quran</a:t>
            </a:r>
          </a:p>
        </p:txBody>
      </p:sp>
      <p:grpSp>
        <p:nvGrpSpPr>
          <p:cNvPr id="9" name="Group 8"/>
          <p:cNvGrpSpPr/>
          <p:nvPr/>
        </p:nvGrpSpPr>
        <p:grpSpPr>
          <a:xfrm>
            <a:off x="1044120" y="2564904"/>
            <a:ext cx="8305800" cy="1015663"/>
            <a:chOff x="256657" y="2348878"/>
            <a:chExt cx="8239779" cy="1015663"/>
          </a:xfrm>
        </p:grpSpPr>
        <p:sp>
          <p:nvSpPr>
            <p:cNvPr id="3" name="TextBox 2"/>
            <p:cNvSpPr txBox="1"/>
            <p:nvPr/>
          </p:nvSpPr>
          <p:spPr>
            <a:xfrm>
              <a:off x="6156176" y="2348878"/>
              <a:ext cx="2340260" cy="1015663"/>
            </a:xfrm>
            <a:prstGeom prst="rect">
              <a:avLst/>
            </a:prstGeom>
            <a:noFill/>
            <a:ln w="38100">
              <a:solidFill>
                <a:srgbClr val="00B050"/>
              </a:solidFill>
            </a:ln>
          </p:spPr>
          <p:txBody>
            <a:bodyPr wrap="square" rtlCol="0">
              <a:spAutoFit/>
            </a:bodyPr>
            <a:lstStyle/>
            <a:p>
              <a:r>
                <a:rPr lang="en-GB" sz="6000" dirty="0"/>
                <a:t>Quran</a:t>
              </a:r>
            </a:p>
          </p:txBody>
        </p:sp>
        <p:sp>
          <p:nvSpPr>
            <p:cNvPr id="6" name="TextBox 5"/>
            <p:cNvSpPr txBox="1"/>
            <p:nvPr/>
          </p:nvSpPr>
          <p:spPr>
            <a:xfrm>
              <a:off x="256657" y="2672044"/>
              <a:ext cx="756084" cy="369332"/>
            </a:xfrm>
            <a:prstGeom prst="rect">
              <a:avLst/>
            </a:prstGeom>
            <a:noFill/>
          </p:spPr>
          <p:txBody>
            <a:bodyPr wrap="square" rtlCol="0">
              <a:spAutoFit/>
            </a:bodyPr>
            <a:lstStyle/>
            <a:p>
              <a:r>
                <a:rPr lang="en-GB" dirty="0"/>
                <a:t>God</a:t>
              </a:r>
            </a:p>
          </p:txBody>
        </p:sp>
        <p:sp>
          <p:nvSpPr>
            <p:cNvPr id="7" name="TextBox 6"/>
            <p:cNvSpPr txBox="1"/>
            <p:nvPr/>
          </p:nvSpPr>
          <p:spPr>
            <a:xfrm>
              <a:off x="1691680" y="2533545"/>
              <a:ext cx="1242138" cy="646331"/>
            </a:xfrm>
            <a:prstGeom prst="rect">
              <a:avLst/>
            </a:prstGeom>
            <a:noFill/>
          </p:spPr>
          <p:txBody>
            <a:bodyPr wrap="square" rtlCol="0">
              <a:spAutoFit/>
            </a:bodyPr>
            <a:lstStyle/>
            <a:p>
              <a:r>
                <a:rPr lang="en-GB" dirty="0"/>
                <a:t>Archangel Gabriel</a:t>
              </a:r>
            </a:p>
          </p:txBody>
        </p:sp>
        <p:sp>
          <p:nvSpPr>
            <p:cNvPr id="8" name="TextBox 7"/>
            <p:cNvSpPr txBox="1"/>
            <p:nvPr/>
          </p:nvSpPr>
          <p:spPr>
            <a:xfrm>
              <a:off x="3753545" y="2538706"/>
              <a:ext cx="1755195" cy="646331"/>
            </a:xfrm>
            <a:prstGeom prst="rect">
              <a:avLst/>
            </a:prstGeom>
            <a:noFill/>
          </p:spPr>
          <p:txBody>
            <a:bodyPr wrap="square" rtlCol="0">
              <a:spAutoFit/>
            </a:bodyPr>
            <a:lstStyle/>
            <a:p>
              <a:r>
                <a:rPr lang="en-GB" dirty="0"/>
                <a:t>Prophet Muhammad</a:t>
              </a:r>
            </a:p>
          </p:txBody>
        </p:sp>
        <p:cxnSp>
          <p:nvCxnSpPr>
            <p:cNvPr id="10" name="Straight Arrow Connector 9"/>
            <p:cNvCxnSpPr/>
            <p:nvPr/>
          </p:nvCxnSpPr>
          <p:spPr>
            <a:xfrm>
              <a:off x="1012741" y="2856710"/>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131840" y="2856709"/>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256076" y="2836655"/>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13" name="TextBox 12">
            <a:extLst>
              <a:ext uri="{FF2B5EF4-FFF2-40B4-BE49-F238E27FC236}">
                <a16:creationId xmlns:a16="http://schemas.microsoft.com/office/drawing/2014/main" id="{94304CD9-279F-405E-8D23-49C666F9B483}"/>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5</a:t>
            </a:fld>
            <a:endParaRPr lang="en-GB" dirty="0"/>
          </a:p>
        </p:txBody>
      </p:sp>
    </p:spTree>
    <p:extLst>
      <p:ext uri="{BB962C8B-B14F-4D97-AF65-F5344CB8AC3E}">
        <p14:creationId xmlns:p14="http://schemas.microsoft.com/office/powerpoint/2010/main" val="2314878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559D9-DBAC-4CAE-96C3-9A41D65AAA0E}"/>
              </a:ext>
            </a:extLst>
          </p:cNvPr>
          <p:cNvSpPr>
            <a:spLocks noGrp="1"/>
          </p:cNvSpPr>
          <p:nvPr>
            <p:ph type="title"/>
          </p:nvPr>
        </p:nvSpPr>
        <p:spPr/>
        <p:txBody>
          <a:bodyPr>
            <a:normAutofit fontScale="90000"/>
          </a:bodyPr>
          <a:lstStyle/>
          <a:p>
            <a:r>
              <a:rPr lang="en-GB" dirty="0"/>
              <a:t>Avoid Jewish and Christian friends</a:t>
            </a:r>
          </a:p>
        </p:txBody>
      </p:sp>
      <p:sp>
        <p:nvSpPr>
          <p:cNvPr id="3" name="Content Placeholder 2">
            <a:extLst>
              <a:ext uri="{FF2B5EF4-FFF2-40B4-BE49-F238E27FC236}">
                <a16:creationId xmlns:a16="http://schemas.microsoft.com/office/drawing/2014/main" id="{8DCB4EFE-F2B2-4061-8333-520925DB5058}"/>
              </a:ext>
            </a:extLst>
          </p:cNvPr>
          <p:cNvSpPr>
            <a:spLocks noGrp="1"/>
          </p:cNvSpPr>
          <p:nvPr>
            <p:ph idx="1"/>
          </p:nvPr>
        </p:nvSpPr>
        <p:spPr>
          <a:xfrm>
            <a:off x="1055440" y="1935480"/>
            <a:ext cx="10081120" cy="3725768"/>
          </a:xfrm>
        </p:spPr>
        <p:txBody>
          <a:bodyPr/>
          <a:lstStyle/>
          <a:p>
            <a:pPr marL="0" indent="0">
              <a:buNone/>
            </a:pPr>
            <a:r>
              <a:rPr lang="en-US" sz="3200" dirty="0"/>
              <a:t>O ye who believe! Take not the Jews and the Christians for </a:t>
            </a:r>
            <a:r>
              <a:rPr lang="en-US" sz="3200" dirty="0">
                <a:solidFill>
                  <a:srgbClr val="FF0000"/>
                </a:solidFill>
              </a:rPr>
              <a:t>friends</a:t>
            </a:r>
            <a:r>
              <a:rPr lang="en-US" sz="3200" dirty="0"/>
              <a:t>. They are </a:t>
            </a:r>
            <a:r>
              <a:rPr lang="en-US" sz="3200" dirty="0">
                <a:solidFill>
                  <a:srgbClr val="FF0000"/>
                </a:solidFill>
              </a:rPr>
              <a:t>friends</a:t>
            </a:r>
            <a:r>
              <a:rPr lang="en-US" sz="3200" dirty="0"/>
              <a:t> one to another. </a:t>
            </a:r>
          </a:p>
          <a:p>
            <a:pPr marL="0" indent="0">
              <a:buNone/>
            </a:pPr>
            <a:endParaRPr lang="en-US" sz="3200" dirty="0"/>
          </a:p>
          <a:p>
            <a:pPr marL="0" indent="0">
              <a:buNone/>
            </a:pPr>
            <a:r>
              <a:rPr lang="en-US" sz="3200" dirty="0"/>
              <a:t>He among you who taketh them for </a:t>
            </a:r>
            <a:r>
              <a:rPr lang="en-US" sz="3200" dirty="0">
                <a:solidFill>
                  <a:srgbClr val="FF0000"/>
                </a:solidFill>
              </a:rPr>
              <a:t>friends</a:t>
            </a:r>
            <a:r>
              <a:rPr lang="en-US" sz="3200" dirty="0"/>
              <a:t> is (one) of them. Lo! Allah guideth not wrongdoing folk.</a:t>
            </a:r>
          </a:p>
          <a:p>
            <a:pPr marL="0" indent="0">
              <a:buNone/>
            </a:pPr>
            <a:endParaRPr lang="en-US" dirty="0"/>
          </a:p>
          <a:p>
            <a:pPr marL="0" indent="0" algn="r">
              <a:buNone/>
            </a:pPr>
            <a:r>
              <a:rPr lang="en-US" dirty="0">
                <a:solidFill>
                  <a:srgbClr val="0070C0"/>
                </a:solidFill>
              </a:rPr>
              <a:t>Quran 5:51 – Marmaduke Pickthall translation</a:t>
            </a:r>
            <a:endParaRPr lang="en-GB" dirty="0">
              <a:solidFill>
                <a:srgbClr val="0070C0"/>
              </a:solidFill>
            </a:endParaRPr>
          </a:p>
        </p:txBody>
      </p:sp>
      <p:sp>
        <p:nvSpPr>
          <p:cNvPr id="4" name="TextBox 3">
            <a:extLst>
              <a:ext uri="{FF2B5EF4-FFF2-40B4-BE49-F238E27FC236}">
                <a16:creationId xmlns:a16="http://schemas.microsoft.com/office/drawing/2014/main" id="{8FE1A6E3-2A6C-4E9F-9F20-868C90C52834}"/>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6</a:t>
            </a:fld>
            <a:endParaRPr lang="en-GB" dirty="0"/>
          </a:p>
        </p:txBody>
      </p:sp>
    </p:spTree>
    <p:extLst>
      <p:ext uri="{BB962C8B-B14F-4D97-AF65-F5344CB8AC3E}">
        <p14:creationId xmlns:p14="http://schemas.microsoft.com/office/powerpoint/2010/main" val="607216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1443" y="2462588"/>
            <a:ext cx="2592288" cy="1362456"/>
          </a:xfrm>
        </p:spPr>
        <p:txBody>
          <a:bodyPr/>
          <a:lstStyle/>
          <a:p>
            <a:r>
              <a:rPr lang="en-GB" dirty="0"/>
              <a:t>Texts</a:t>
            </a:r>
          </a:p>
        </p:txBody>
      </p:sp>
      <p:sp>
        <p:nvSpPr>
          <p:cNvPr id="3" name="Text Placeholder 2"/>
          <p:cNvSpPr>
            <a:spLocks noGrp="1"/>
          </p:cNvSpPr>
          <p:nvPr>
            <p:ph type="body" idx="1"/>
          </p:nvPr>
        </p:nvSpPr>
        <p:spPr>
          <a:xfrm>
            <a:off x="4727848" y="3825044"/>
            <a:ext cx="2916324" cy="1188132"/>
          </a:xfrm>
        </p:spPr>
        <p:txBody>
          <a:bodyPr>
            <a:normAutofit/>
          </a:bodyPr>
          <a:lstStyle/>
          <a:p>
            <a:r>
              <a:rPr lang="en-GB" sz="5400" dirty="0"/>
              <a:t>Hadith</a:t>
            </a:r>
          </a:p>
        </p:txBody>
      </p:sp>
      <p:sp>
        <p:nvSpPr>
          <p:cNvPr id="5" name="TextBox 4">
            <a:extLst>
              <a:ext uri="{FF2B5EF4-FFF2-40B4-BE49-F238E27FC236}">
                <a16:creationId xmlns:a16="http://schemas.microsoft.com/office/drawing/2014/main" id="{8A3DAA37-759A-45B2-82B4-5D0DF1B510AA}"/>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7</a:t>
            </a:fld>
            <a:endParaRPr lang="en-GB" dirty="0"/>
          </a:p>
        </p:txBody>
      </p:sp>
    </p:spTree>
    <p:extLst>
      <p:ext uri="{BB962C8B-B14F-4D97-AF65-F5344CB8AC3E}">
        <p14:creationId xmlns:p14="http://schemas.microsoft.com/office/powerpoint/2010/main" val="3587714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827" y="944724"/>
            <a:ext cx="11074400" cy="701970"/>
          </a:xfrm>
        </p:spPr>
        <p:txBody>
          <a:bodyPr>
            <a:normAutofit fontScale="90000"/>
          </a:bodyPr>
          <a:lstStyle/>
          <a:p>
            <a:r>
              <a:rPr lang="en-GB" dirty="0"/>
              <a:t>Origins of Hadith</a:t>
            </a:r>
          </a:p>
        </p:txBody>
      </p:sp>
      <p:grpSp>
        <p:nvGrpSpPr>
          <p:cNvPr id="9" name="Group 8"/>
          <p:cNvGrpSpPr/>
          <p:nvPr/>
        </p:nvGrpSpPr>
        <p:grpSpPr>
          <a:xfrm>
            <a:off x="1075827" y="2096852"/>
            <a:ext cx="8347791" cy="1015663"/>
            <a:chOff x="256657" y="4214854"/>
            <a:chExt cx="8347791" cy="1015663"/>
          </a:xfrm>
        </p:grpSpPr>
        <p:sp>
          <p:nvSpPr>
            <p:cNvPr id="4" name="TextBox 3"/>
            <p:cNvSpPr txBox="1"/>
            <p:nvPr/>
          </p:nvSpPr>
          <p:spPr>
            <a:xfrm>
              <a:off x="6156176" y="4214854"/>
              <a:ext cx="2448272" cy="1015663"/>
            </a:xfrm>
            <a:prstGeom prst="rect">
              <a:avLst/>
            </a:prstGeom>
            <a:noFill/>
            <a:ln w="38100">
              <a:solidFill>
                <a:srgbClr val="00B050"/>
              </a:solidFill>
            </a:ln>
          </p:spPr>
          <p:txBody>
            <a:bodyPr wrap="square" rtlCol="0">
              <a:spAutoFit/>
            </a:bodyPr>
            <a:lstStyle/>
            <a:p>
              <a:r>
                <a:rPr lang="en-GB" sz="6000" dirty="0"/>
                <a:t>Hadith</a:t>
              </a:r>
            </a:p>
          </p:txBody>
        </p:sp>
        <p:sp>
          <p:nvSpPr>
            <p:cNvPr id="13" name="TextBox 12"/>
            <p:cNvSpPr txBox="1"/>
            <p:nvPr/>
          </p:nvSpPr>
          <p:spPr>
            <a:xfrm>
              <a:off x="256657" y="4399521"/>
              <a:ext cx="1755195" cy="646331"/>
            </a:xfrm>
            <a:prstGeom prst="rect">
              <a:avLst/>
            </a:prstGeom>
            <a:noFill/>
          </p:spPr>
          <p:txBody>
            <a:bodyPr wrap="square" rtlCol="0">
              <a:spAutoFit/>
            </a:bodyPr>
            <a:lstStyle/>
            <a:p>
              <a:r>
                <a:rPr lang="en-GB" dirty="0"/>
                <a:t>Prophet Muhammad</a:t>
              </a:r>
            </a:p>
          </p:txBody>
        </p:sp>
        <p:sp>
          <p:nvSpPr>
            <p:cNvPr id="14" name="TextBox 13"/>
            <p:cNvSpPr txBox="1"/>
            <p:nvPr/>
          </p:nvSpPr>
          <p:spPr>
            <a:xfrm>
              <a:off x="2110339" y="4401702"/>
              <a:ext cx="1755195" cy="646331"/>
            </a:xfrm>
            <a:prstGeom prst="rect">
              <a:avLst/>
            </a:prstGeom>
            <a:noFill/>
          </p:spPr>
          <p:txBody>
            <a:bodyPr wrap="square" rtlCol="0">
              <a:spAutoFit/>
            </a:bodyPr>
            <a:lstStyle/>
            <a:p>
              <a:r>
                <a:rPr lang="en-GB" dirty="0"/>
                <a:t>Muslim Observers</a:t>
              </a:r>
            </a:p>
          </p:txBody>
        </p:sp>
        <p:sp>
          <p:nvSpPr>
            <p:cNvPr id="15" name="TextBox 14"/>
            <p:cNvSpPr txBox="1"/>
            <p:nvPr/>
          </p:nvSpPr>
          <p:spPr>
            <a:xfrm>
              <a:off x="3753545" y="4390488"/>
              <a:ext cx="1260141" cy="646331"/>
            </a:xfrm>
            <a:prstGeom prst="rect">
              <a:avLst/>
            </a:prstGeom>
            <a:noFill/>
          </p:spPr>
          <p:txBody>
            <a:bodyPr wrap="square" rtlCol="0">
              <a:spAutoFit/>
            </a:bodyPr>
            <a:lstStyle/>
            <a:p>
              <a:r>
                <a:rPr lang="en-GB" dirty="0"/>
                <a:t>Hadith Collectors</a:t>
              </a:r>
            </a:p>
          </p:txBody>
        </p:sp>
        <p:cxnSp>
          <p:nvCxnSpPr>
            <p:cNvPr id="16" name="Straight Arrow Connector 15"/>
            <p:cNvCxnSpPr/>
            <p:nvPr/>
          </p:nvCxnSpPr>
          <p:spPr>
            <a:xfrm>
              <a:off x="1615808" y="4722685"/>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329862" y="4722685"/>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314376" y="4668407"/>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12" name="TextBox 11">
            <a:extLst>
              <a:ext uri="{FF2B5EF4-FFF2-40B4-BE49-F238E27FC236}">
                <a16:creationId xmlns:a16="http://schemas.microsoft.com/office/drawing/2014/main" id="{F9DD67D1-8334-44C2-961F-F9896EFCDA60}"/>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8</a:t>
            </a:fld>
            <a:endParaRPr lang="en-GB" dirty="0"/>
          </a:p>
        </p:txBody>
      </p:sp>
    </p:spTree>
    <p:extLst>
      <p:ext uri="{BB962C8B-B14F-4D97-AF65-F5344CB8AC3E}">
        <p14:creationId xmlns:p14="http://schemas.microsoft.com/office/powerpoint/2010/main" val="1342189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872716"/>
            <a:ext cx="10972800" cy="746956"/>
          </a:xfrm>
        </p:spPr>
        <p:txBody>
          <a:bodyPr>
            <a:normAutofit fontScale="90000"/>
          </a:bodyPr>
          <a:lstStyle/>
          <a:p>
            <a:r>
              <a:rPr lang="en-GB" dirty="0"/>
              <a:t>Background to Hadith</a:t>
            </a:r>
          </a:p>
        </p:txBody>
      </p:sp>
      <p:sp>
        <p:nvSpPr>
          <p:cNvPr id="3" name="Content Placeholder 2"/>
          <p:cNvSpPr>
            <a:spLocks noGrp="1"/>
          </p:cNvSpPr>
          <p:nvPr>
            <p:ph idx="1"/>
          </p:nvPr>
        </p:nvSpPr>
        <p:spPr>
          <a:xfrm>
            <a:off x="1055440" y="1736812"/>
            <a:ext cx="10972800" cy="3960440"/>
          </a:xfrm>
        </p:spPr>
        <p:txBody>
          <a:bodyPr>
            <a:normAutofit lnSpcReduction="10000"/>
          </a:bodyPr>
          <a:lstStyle/>
          <a:p>
            <a:r>
              <a:rPr lang="en-GB" dirty="0"/>
              <a:t>Prophet discouraged writing of his sayings</a:t>
            </a:r>
          </a:p>
          <a:p>
            <a:pPr lvl="1"/>
            <a:r>
              <a:rPr lang="en-GB" dirty="0"/>
              <a:t>Avoid confusion with Quran</a:t>
            </a:r>
          </a:p>
          <a:p>
            <a:r>
              <a:rPr lang="en-GB" dirty="0"/>
              <a:t>Collected long after his death</a:t>
            </a:r>
          </a:p>
          <a:p>
            <a:r>
              <a:rPr lang="en-GB" dirty="0"/>
              <a:t>Scholars emphasise the chain of transmission (</a:t>
            </a:r>
            <a:r>
              <a:rPr lang="en-GB" i="1" dirty="0">
                <a:latin typeface="Times New Roman" panose="02020603050405020304" pitchFamily="18" charset="0"/>
                <a:cs typeface="Times New Roman" panose="02020603050405020304" pitchFamily="18" charset="0"/>
              </a:rPr>
              <a:t>isnad</a:t>
            </a:r>
            <a:r>
              <a:rPr lang="en-GB" dirty="0"/>
              <a:t>)</a:t>
            </a:r>
          </a:p>
          <a:p>
            <a:pPr lvl="1"/>
            <a:r>
              <a:rPr lang="en-GB" dirty="0"/>
              <a:t>Strongest hadith have multiple parallel chains of reliable transmitters</a:t>
            </a:r>
          </a:p>
          <a:p>
            <a:pPr lvl="1"/>
            <a:r>
              <a:rPr lang="en-GB" dirty="0"/>
              <a:t>Some hadith have solitary chains, or weak links</a:t>
            </a:r>
          </a:p>
          <a:p>
            <a:r>
              <a:rPr lang="en-GB" dirty="0"/>
              <a:t>All scholars recognise that hadith are of varying reliability</a:t>
            </a:r>
          </a:p>
          <a:p>
            <a:r>
              <a:rPr lang="en-GB" dirty="0"/>
              <a:t>“Laity” often taught all hadith in the two main collections are </a:t>
            </a:r>
            <a:r>
              <a:rPr lang="en-GB"/>
              <a:t>totally reliable</a:t>
            </a:r>
            <a:endParaRPr lang="en-GB" dirty="0"/>
          </a:p>
        </p:txBody>
      </p:sp>
      <p:sp>
        <p:nvSpPr>
          <p:cNvPr id="5" name="TextBox 4">
            <a:extLst>
              <a:ext uri="{FF2B5EF4-FFF2-40B4-BE49-F238E27FC236}">
                <a16:creationId xmlns:a16="http://schemas.microsoft.com/office/drawing/2014/main" id="{3E01340A-AE9D-4989-83D7-F6BE125746BA}"/>
              </a:ext>
            </a:extLst>
          </p:cNvPr>
          <p:cNvSpPr txBox="1"/>
          <p:nvPr/>
        </p:nvSpPr>
        <p:spPr>
          <a:xfrm>
            <a:off x="947428" y="6237312"/>
            <a:ext cx="1080120" cy="369332"/>
          </a:xfrm>
          <a:prstGeom prst="rect">
            <a:avLst/>
          </a:prstGeom>
          <a:noFill/>
        </p:spPr>
        <p:txBody>
          <a:bodyPr wrap="square" rtlCol="0">
            <a:spAutoFit/>
          </a:bodyPr>
          <a:lstStyle/>
          <a:p>
            <a:r>
              <a:rPr lang="en-GB" dirty="0"/>
              <a:t>Slide </a:t>
            </a:r>
            <a:fld id="{B8D4D8F1-594F-4164-A7A5-512E320BA361}" type="slidenum">
              <a:rPr lang="en-GB"/>
              <a:t>9</a:t>
            </a:fld>
            <a:endParaRPr lang="en-GB" dirty="0"/>
          </a:p>
        </p:txBody>
      </p:sp>
    </p:spTree>
    <p:extLst>
      <p:ext uri="{BB962C8B-B14F-4D97-AF65-F5344CB8AC3E}">
        <p14:creationId xmlns:p14="http://schemas.microsoft.com/office/powerpoint/2010/main" val="4369878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ELEMTYPE" val="4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1762</TotalTime>
  <Words>844</Words>
  <Application>Microsoft Office PowerPoint</Application>
  <PresentationFormat>Widescreen</PresentationFormat>
  <Paragraphs>171</Paragraphs>
  <Slides>24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Wingdings 2</vt:lpstr>
      <vt:lpstr>Flow</vt:lpstr>
      <vt:lpstr>Do Muslim Religious Texts Cause Religious Persecution?</vt:lpstr>
      <vt:lpstr>Outline</vt:lpstr>
      <vt:lpstr>Mohammed Amin MBE</vt:lpstr>
      <vt:lpstr>Texts</vt:lpstr>
      <vt:lpstr>Origin of the Quran</vt:lpstr>
      <vt:lpstr>Avoid Jewish and Christian friends</vt:lpstr>
      <vt:lpstr>Texts</vt:lpstr>
      <vt:lpstr>Origins of Hadith</vt:lpstr>
      <vt:lpstr>Background to Hadith</vt:lpstr>
      <vt:lpstr>Conflict with Jews at end of time</vt:lpstr>
      <vt:lpstr>Quoted today</vt:lpstr>
      <vt:lpstr>Historical perspective</vt:lpstr>
      <vt:lpstr>The Arab Empire - Wikimedia Commons</vt:lpstr>
      <vt:lpstr>Jewish refugees to Israel 1947-1957</vt:lpstr>
      <vt:lpstr>Christians in Middle East - Wikipedia</vt:lpstr>
      <vt:lpstr>Sources of persecution</vt:lpstr>
      <vt:lpstr>French colonisation of Algeria</vt:lpstr>
      <vt:lpstr>Egypt 1928</vt:lpstr>
      <vt:lpstr>India under British Empire</vt:lpstr>
      <vt:lpstr>Sources of persecution</vt:lpstr>
      <vt:lpstr>Muhammad ibn Abd al-Wahhab 1703-1792</vt:lpstr>
      <vt:lpstr>Remedies</vt:lpstr>
      <vt:lpstr>Antidotes to religious extremism</vt:lpstr>
      <vt:lpstr>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Muslim’s Perspective on Religious Freedom</dc:title>
  <dc:creator>Mohammed Amin</dc:creator>
  <cp:lastModifiedBy>Mohammed Amin</cp:lastModifiedBy>
  <cp:revision>158</cp:revision>
  <cp:lastPrinted>2016-04-10T19:58:50Z</cp:lastPrinted>
  <dcterms:created xsi:type="dcterms:W3CDTF">2013-01-29T13:10:06Z</dcterms:created>
  <dcterms:modified xsi:type="dcterms:W3CDTF">2017-09-24T17:37:01Z</dcterms:modified>
</cp:coreProperties>
</file>