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534" r:id="rId2"/>
    <p:sldId id="257" r:id="rId3"/>
    <p:sldId id="305" r:id="rId4"/>
    <p:sldId id="320" r:id="rId5"/>
    <p:sldId id="536" r:id="rId6"/>
    <p:sldId id="537" r:id="rId7"/>
    <p:sldId id="538" r:id="rId8"/>
    <p:sldId id="539" r:id="rId9"/>
    <p:sldId id="540" r:id="rId10"/>
    <p:sldId id="407" r:id="rId11"/>
  </p:sldIdLst>
  <p:sldSz cx="12192000" cy="6858000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598" autoAdjust="0"/>
  </p:normalViewPr>
  <p:slideViewPr>
    <p:cSldViewPr>
      <p:cViewPr>
        <p:scale>
          <a:sx n="90" d="100"/>
          <a:sy n="90" d="100"/>
        </p:scale>
        <p:origin x="942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r">
              <a:defRPr sz="1300"/>
            </a:lvl1pPr>
          </a:lstStyle>
          <a:p>
            <a:fld id="{C89B0AB8-3F60-4EF1-B932-F961F95F794B}" type="datetimeFigureOut">
              <a:rPr lang="en-US" smtClean="0"/>
              <a:pPr/>
              <a:t>12/21/2021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5" tIns="49528" rIns="99055" bIns="4952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5" tIns="49528" rIns="99055" bIns="495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r">
              <a:defRPr sz="1300"/>
            </a:lvl1pPr>
          </a:lstStyle>
          <a:p>
            <a:fld id="{26416A4B-906D-4CC9-BAEE-FE38323E0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8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5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71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" y="768350"/>
            <a:ext cx="6823075" cy="38385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893" y="4860687"/>
            <a:ext cx="5678691" cy="4604861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2239902"/>
            <a:ext cx="10478070" cy="2351148"/>
          </a:xfrm>
        </p:spPr>
        <p:txBody>
          <a:bodyPr>
            <a:noAutofit/>
          </a:bodyPr>
          <a:lstStyle/>
          <a:p>
            <a:pPr algn="l"/>
            <a:r>
              <a:rPr lang="en-GB" sz="4800" dirty="0"/>
              <a:t>Effective Corporate Governance and the Independence of the Board Audit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392" y="4914120"/>
            <a:ext cx="9386093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Mohammed Amin </a:t>
            </a:r>
            <a:r>
              <a:rPr lang="it-IT" sz="1800" dirty="0"/>
              <a:t>MBE FRSA MA FCA AMCT CTA(Fellow)</a:t>
            </a:r>
            <a:endParaRPr lang="en-GB" sz="1800" dirty="0"/>
          </a:p>
          <a:p>
            <a:pPr algn="l"/>
            <a:r>
              <a:rPr lang="en-GB" dirty="0"/>
              <a:t>22 December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3392" y="716503"/>
            <a:ext cx="11377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Third International Corporate Governance Conference</a:t>
            </a:r>
          </a:p>
          <a:p>
            <a:r>
              <a:rPr lang="en-GB" sz="3600" dirty="0" err="1"/>
              <a:t>Alfaisal</a:t>
            </a:r>
            <a:r>
              <a:rPr lang="en-GB" sz="3600" dirty="0"/>
              <a:t> University, Riyadh, Kingdom of Saudi Arabia</a:t>
            </a:r>
          </a:p>
        </p:txBody>
      </p:sp>
    </p:spTree>
    <p:extLst>
      <p:ext uri="{BB962C8B-B14F-4D97-AF65-F5344CB8AC3E}">
        <p14:creationId xmlns:p14="http://schemas.microsoft.com/office/powerpoint/2010/main" val="35435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3872" y="2852936"/>
            <a:ext cx="1872208" cy="1362456"/>
          </a:xfrm>
        </p:spPr>
        <p:txBody>
          <a:bodyPr/>
          <a:lstStyle/>
          <a:p>
            <a:r>
              <a:rPr lang="en-GB" dirty="0"/>
              <a:t>Q&amp;A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09080B-ACC0-4846-B7BA-3CD1778D08B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7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861" y="620688"/>
            <a:ext cx="10972800" cy="738727"/>
          </a:xfrm>
        </p:spPr>
        <p:txBody>
          <a:bodyPr>
            <a:normAutofit fontScale="90000"/>
          </a:bodyPr>
          <a:lstStyle/>
          <a:p>
            <a:r>
              <a:rPr lang="en-GB" baseline="0" dirty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861" y="1359415"/>
            <a:ext cx="8229600" cy="3869784"/>
          </a:xfrm>
        </p:spPr>
        <p:txBody>
          <a:bodyPr>
            <a:normAutofit/>
          </a:bodyPr>
          <a:lstStyle/>
          <a:p>
            <a:r>
              <a:rPr lang="en-GB" dirty="0"/>
              <a:t>Disclaimer</a:t>
            </a:r>
          </a:p>
          <a:p>
            <a:r>
              <a:rPr lang="en-GB" dirty="0"/>
              <a:t>The speaker</a:t>
            </a:r>
          </a:p>
          <a:p>
            <a:r>
              <a:rPr lang="en-GB" dirty="0"/>
              <a:t>Ownership structures</a:t>
            </a:r>
          </a:p>
          <a:p>
            <a:pPr lvl="1"/>
            <a:r>
              <a:rPr lang="en-GB" dirty="0"/>
              <a:t>Governance challenges</a:t>
            </a:r>
          </a:p>
          <a:p>
            <a:pPr lvl="1"/>
            <a:r>
              <a:rPr lang="en-GB" dirty="0"/>
              <a:t>Solution requirements</a:t>
            </a:r>
          </a:p>
          <a:p>
            <a:r>
              <a:rPr lang="en-GB" dirty="0"/>
              <a:t>Q &amp; 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D4D141-41EC-4A2D-99F2-0D0347F149C7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641" y="764704"/>
            <a:ext cx="10972800" cy="760482"/>
          </a:xfrm>
        </p:spPr>
        <p:txBody>
          <a:bodyPr>
            <a:normAutofit fontScale="90000"/>
          </a:bodyPr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425" y="1885226"/>
            <a:ext cx="10972800" cy="4389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/>
              <a:t>Mohammed Amin is chairman, or a member of the senior leadership team, of many organisations, listed on his website.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He is speaking in a purely personal capacity.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None of his comments should be taken as indicating the views of any organisation he is involved with.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889980-D468-4A0B-A4EB-924C9D558C3B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374" y="772542"/>
            <a:ext cx="8456641" cy="595312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719736" y="1417612"/>
            <a:ext cx="8136904" cy="517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400" dirty="0"/>
              <a:t>A Price Waterhouse (now PwC) tax partner 1990-2009, he attended many audit committee meetings as part of the PwC audit team.</a:t>
            </a:r>
          </a:p>
          <a:p>
            <a:pPr defTabSz="695325"/>
            <a:endParaRPr lang="en-GB" sz="2400" dirty="0"/>
          </a:p>
          <a:p>
            <a:pPr defTabSz="695325"/>
            <a:r>
              <a:rPr lang="en-GB" sz="2400" dirty="0"/>
              <a:t>His client-side experience comes from serving on the audit committees of </a:t>
            </a:r>
            <a:r>
              <a:rPr lang="en-US" sz="2400" dirty="0"/>
              <a:t>Salford University, Manchester Training &amp; Enterprise Council, and PwC itself as a member of PwC’s Supervisory Board. </a:t>
            </a:r>
          </a:p>
          <a:p>
            <a:pPr defTabSz="695325"/>
            <a:endParaRPr lang="en-US" sz="2400" dirty="0"/>
          </a:p>
          <a:p>
            <a:pPr defTabSz="695325"/>
            <a:r>
              <a:rPr lang="en-US" sz="2400" dirty="0"/>
              <a:t>He also has extensive experience of corporate governance in non-commercial organisations.</a:t>
            </a:r>
          </a:p>
          <a:p>
            <a:pPr defTabSz="695325"/>
            <a:endParaRPr lang="en-GB" sz="2400" dirty="0"/>
          </a:p>
          <a:p>
            <a:pPr marL="0" lvl="1" defTabSz="695325">
              <a:spcBef>
                <a:spcPct val="0"/>
              </a:spcBef>
            </a:pPr>
            <a:r>
              <a:rPr lang="en-GB" sz="2400" dirty="0"/>
              <a:t>His writings on finance are on his website: </a:t>
            </a:r>
            <a:r>
              <a:rPr lang="en-GB" sz="2400" dirty="0">
                <a:solidFill>
                  <a:srgbClr val="FF0000"/>
                </a:solidFill>
              </a:rPr>
              <a:t>www.mohammedamin.com</a:t>
            </a:r>
            <a:endParaRPr lang="en-GB" sz="24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06" y="1503666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AE4D60-6A41-4D0C-8DF9-CECE7374575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7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51B4-DE88-4E4D-A61D-97530833E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Ownership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F5BEE-4026-4649-85E0-68EF75020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0EB28C-9035-4CD8-BFB5-BAF9A0151D6B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0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3E33-041F-48BC-BFBC-E2931263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764704"/>
            <a:ext cx="110744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Single remote owner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59B1C5-98F9-4821-961D-9A2D87421A6C}"/>
              </a:ext>
            </a:extLst>
          </p:cNvPr>
          <p:cNvGrpSpPr/>
          <p:nvPr/>
        </p:nvGrpSpPr>
        <p:grpSpPr>
          <a:xfrm>
            <a:off x="4295800" y="3717032"/>
            <a:ext cx="2952328" cy="2168624"/>
            <a:chOff x="3935760" y="2708920"/>
            <a:chExt cx="2952328" cy="216862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9504514-4AFB-4AA5-8192-D43F2AC16860}"/>
                </a:ext>
              </a:extLst>
            </p:cNvPr>
            <p:cNvGrpSpPr/>
            <p:nvPr/>
          </p:nvGrpSpPr>
          <p:grpSpPr>
            <a:xfrm>
              <a:off x="3935760" y="2708920"/>
              <a:ext cx="2952328" cy="2168624"/>
              <a:chOff x="3935760" y="2708920"/>
              <a:chExt cx="2952328" cy="216862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4B8760B-D315-4170-ACBD-4C741AF707C3}"/>
                  </a:ext>
                </a:extLst>
              </p:cNvPr>
              <p:cNvSpPr/>
              <p:nvPr/>
            </p:nvSpPr>
            <p:spPr>
              <a:xfrm>
                <a:off x="3935760" y="2708920"/>
                <a:ext cx="2952328" cy="720080"/>
              </a:xfrm>
              <a:prstGeom prst="rect">
                <a:avLst/>
              </a:prstGeom>
              <a:solidFill>
                <a:schemeClr val="accent5">
                  <a:lumMod val="75000"/>
                  <a:alpha val="42000"/>
                </a:scheme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25924E-50D2-43C5-95BB-A937D51CF7E0}"/>
                  </a:ext>
                </a:extLst>
              </p:cNvPr>
              <p:cNvSpPr txBox="1"/>
              <p:nvPr/>
            </p:nvSpPr>
            <p:spPr>
              <a:xfrm>
                <a:off x="4079776" y="2924944"/>
                <a:ext cx="2592288" cy="369332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Non-executive directors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31B8345-AD1D-4199-B036-7E94629DA278}"/>
                  </a:ext>
                </a:extLst>
              </p:cNvPr>
              <p:cNvSpPr/>
              <p:nvPr/>
            </p:nvSpPr>
            <p:spPr>
              <a:xfrm>
                <a:off x="3935760" y="3437384"/>
                <a:ext cx="2952328" cy="720080"/>
              </a:xfrm>
              <a:prstGeom prst="rect">
                <a:avLst/>
              </a:prstGeom>
              <a:solidFill>
                <a:srgbClr val="FFC000">
                  <a:alpha val="42000"/>
                </a:srgb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63BB9A-C016-4C9B-8B27-A976AA6AFEA3}"/>
                  </a:ext>
                </a:extLst>
              </p:cNvPr>
              <p:cNvSpPr txBox="1"/>
              <p:nvPr/>
            </p:nvSpPr>
            <p:spPr>
              <a:xfrm>
                <a:off x="4079776" y="3645024"/>
                <a:ext cx="2448272" cy="369332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Executive directors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04DF43-881E-413E-AC19-6D4E5F0D1BF4}"/>
                  </a:ext>
                </a:extLst>
              </p:cNvPr>
              <p:cNvSpPr/>
              <p:nvPr/>
            </p:nvSpPr>
            <p:spPr>
              <a:xfrm>
                <a:off x="3935760" y="4157464"/>
                <a:ext cx="2952328" cy="720080"/>
              </a:xfrm>
              <a:prstGeom prst="rect">
                <a:avLst/>
              </a:prstGeom>
              <a:solidFill>
                <a:srgbClr val="FF0000">
                  <a:alpha val="42000"/>
                </a:srgb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Staff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270FC7F-1ED4-4D72-8739-D75274700E39}"/>
                </a:ext>
              </a:extLst>
            </p:cNvPr>
            <p:cNvSpPr/>
            <p:nvPr/>
          </p:nvSpPr>
          <p:spPr>
            <a:xfrm>
              <a:off x="3935760" y="2708920"/>
              <a:ext cx="2952328" cy="2168624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1ABD0A-D29E-4A1D-A71F-B119C158500D}"/>
              </a:ext>
            </a:extLst>
          </p:cNvPr>
          <p:cNvSpPr txBox="1"/>
          <p:nvPr/>
        </p:nvSpPr>
        <p:spPr>
          <a:xfrm>
            <a:off x="4472112" y="1778940"/>
            <a:ext cx="259970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Remote 100% owner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1B119A-C0B1-4A5F-AD2C-3ADAE32258A2}"/>
              </a:ext>
            </a:extLst>
          </p:cNvPr>
          <p:cNvCxnSpPr>
            <a:stCxn id="12" idx="2"/>
            <a:endCxn id="10" idx="0"/>
          </p:cNvCxnSpPr>
          <p:nvPr/>
        </p:nvCxnSpPr>
        <p:spPr>
          <a:xfrm>
            <a:off x="5771964" y="2148272"/>
            <a:ext cx="0" cy="1568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1CEC7F0-5E15-4CD6-BB41-7E775B05EE17}"/>
              </a:ext>
            </a:extLst>
          </p:cNvPr>
          <p:cNvSpPr txBox="1"/>
          <p:nvPr/>
        </p:nvSpPr>
        <p:spPr>
          <a:xfrm>
            <a:off x="9912424" y="3892406"/>
            <a:ext cx="125113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Auditor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AA7227D-5261-4606-94F9-AD180588B2F5}"/>
              </a:ext>
            </a:extLst>
          </p:cNvPr>
          <p:cNvCxnSpPr>
            <a:cxnSpLocks/>
          </p:cNvCxnSpPr>
          <p:nvPr/>
        </p:nvCxnSpPr>
        <p:spPr>
          <a:xfrm>
            <a:off x="4655840" y="2321735"/>
            <a:ext cx="0" cy="12218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1415A0B-C914-40F3-B492-5368974DD767}"/>
              </a:ext>
            </a:extLst>
          </p:cNvPr>
          <p:cNvSpPr txBox="1"/>
          <p:nvPr/>
        </p:nvSpPr>
        <p:spPr>
          <a:xfrm>
            <a:off x="1635213" y="2609486"/>
            <a:ext cx="2660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Appoints non-executive directors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D1710B6-39BA-43A2-85D6-F51331CA82EE}"/>
              </a:ext>
            </a:extLst>
          </p:cNvPr>
          <p:cNvCxnSpPr>
            <a:cxnSpLocks/>
          </p:cNvCxnSpPr>
          <p:nvPr/>
        </p:nvCxnSpPr>
        <p:spPr>
          <a:xfrm flipV="1">
            <a:off x="6441746" y="2321736"/>
            <a:ext cx="0" cy="11072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94C412C-3438-450F-8A46-ECE997210CE2}"/>
              </a:ext>
            </a:extLst>
          </p:cNvPr>
          <p:cNvSpPr txBox="1"/>
          <p:nvPr/>
        </p:nvSpPr>
        <p:spPr>
          <a:xfrm>
            <a:off x="6744072" y="2520491"/>
            <a:ext cx="2660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Non-executive directors responsible to</a:t>
            </a: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F84070DB-C4A9-4F09-8FCC-AF3F39EF7B72}"/>
              </a:ext>
            </a:extLst>
          </p:cNvPr>
          <p:cNvSpPr/>
          <p:nvPr/>
        </p:nvSpPr>
        <p:spPr>
          <a:xfrm>
            <a:off x="7428148" y="3892406"/>
            <a:ext cx="2304256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1413A0-8346-47C4-B215-887B8656F83D}"/>
              </a:ext>
            </a:extLst>
          </p:cNvPr>
          <p:cNvSpPr txBox="1"/>
          <p:nvPr/>
        </p:nvSpPr>
        <p:spPr>
          <a:xfrm>
            <a:off x="7680176" y="447817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Communicate to protect owner’s interests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84F936-2E89-45A7-B8B9-82F6C77E273D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49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3E33-041F-48BC-BFBC-E2931263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764704"/>
            <a:ext cx="110744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Several large shareholders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59B1C5-98F9-4821-961D-9A2D87421A6C}"/>
              </a:ext>
            </a:extLst>
          </p:cNvPr>
          <p:cNvGrpSpPr/>
          <p:nvPr/>
        </p:nvGrpSpPr>
        <p:grpSpPr>
          <a:xfrm>
            <a:off x="4295800" y="3717032"/>
            <a:ext cx="2952328" cy="2168624"/>
            <a:chOff x="3935760" y="2708920"/>
            <a:chExt cx="2952328" cy="216862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9504514-4AFB-4AA5-8192-D43F2AC16860}"/>
                </a:ext>
              </a:extLst>
            </p:cNvPr>
            <p:cNvGrpSpPr/>
            <p:nvPr/>
          </p:nvGrpSpPr>
          <p:grpSpPr>
            <a:xfrm>
              <a:off x="3935760" y="2708920"/>
              <a:ext cx="2952328" cy="2168624"/>
              <a:chOff x="3935760" y="2708920"/>
              <a:chExt cx="2952328" cy="216862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4B8760B-D315-4170-ACBD-4C741AF707C3}"/>
                  </a:ext>
                </a:extLst>
              </p:cNvPr>
              <p:cNvSpPr/>
              <p:nvPr/>
            </p:nvSpPr>
            <p:spPr>
              <a:xfrm>
                <a:off x="3935760" y="2708920"/>
                <a:ext cx="2952328" cy="720080"/>
              </a:xfrm>
              <a:prstGeom prst="rect">
                <a:avLst/>
              </a:prstGeom>
              <a:solidFill>
                <a:schemeClr val="accent5">
                  <a:lumMod val="75000"/>
                  <a:alpha val="42000"/>
                </a:scheme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25924E-50D2-43C5-95BB-A937D51CF7E0}"/>
                  </a:ext>
                </a:extLst>
              </p:cNvPr>
              <p:cNvSpPr txBox="1"/>
              <p:nvPr/>
            </p:nvSpPr>
            <p:spPr>
              <a:xfrm>
                <a:off x="4079776" y="2924944"/>
                <a:ext cx="2592288" cy="369332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Non-executive directors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31B8345-AD1D-4199-B036-7E94629DA278}"/>
                  </a:ext>
                </a:extLst>
              </p:cNvPr>
              <p:cNvSpPr/>
              <p:nvPr/>
            </p:nvSpPr>
            <p:spPr>
              <a:xfrm>
                <a:off x="3935760" y="3437384"/>
                <a:ext cx="2952328" cy="720080"/>
              </a:xfrm>
              <a:prstGeom prst="rect">
                <a:avLst/>
              </a:prstGeom>
              <a:solidFill>
                <a:srgbClr val="FFC000">
                  <a:alpha val="42000"/>
                </a:srgb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63BB9A-C016-4C9B-8B27-A976AA6AFEA3}"/>
                  </a:ext>
                </a:extLst>
              </p:cNvPr>
              <p:cNvSpPr txBox="1"/>
              <p:nvPr/>
            </p:nvSpPr>
            <p:spPr>
              <a:xfrm>
                <a:off x="4079776" y="3645024"/>
                <a:ext cx="2448272" cy="369332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Executive directors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04DF43-881E-413E-AC19-6D4E5F0D1BF4}"/>
                  </a:ext>
                </a:extLst>
              </p:cNvPr>
              <p:cNvSpPr/>
              <p:nvPr/>
            </p:nvSpPr>
            <p:spPr>
              <a:xfrm>
                <a:off x="3935760" y="4157464"/>
                <a:ext cx="2952328" cy="720080"/>
              </a:xfrm>
              <a:prstGeom prst="rect">
                <a:avLst/>
              </a:prstGeom>
              <a:solidFill>
                <a:srgbClr val="FF0000">
                  <a:alpha val="42000"/>
                </a:srgb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Staff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270FC7F-1ED4-4D72-8739-D75274700E39}"/>
                </a:ext>
              </a:extLst>
            </p:cNvPr>
            <p:cNvSpPr/>
            <p:nvPr/>
          </p:nvSpPr>
          <p:spPr>
            <a:xfrm>
              <a:off x="3935760" y="2708920"/>
              <a:ext cx="2952328" cy="2168624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1ABD0A-D29E-4A1D-A71F-B119C158500D}"/>
              </a:ext>
            </a:extLst>
          </p:cNvPr>
          <p:cNvSpPr txBox="1"/>
          <p:nvPr/>
        </p:nvSpPr>
        <p:spPr>
          <a:xfrm>
            <a:off x="767408" y="1755729"/>
            <a:ext cx="259970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Remote 30% owner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1B119A-C0B1-4A5F-AD2C-3ADAE32258A2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2067260" y="2125061"/>
            <a:ext cx="2228540" cy="15919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1CEC7F0-5E15-4CD6-BB41-7E775B05EE17}"/>
              </a:ext>
            </a:extLst>
          </p:cNvPr>
          <p:cNvSpPr txBox="1"/>
          <p:nvPr/>
        </p:nvSpPr>
        <p:spPr>
          <a:xfrm>
            <a:off x="9912424" y="3892406"/>
            <a:ext cx="125113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Auditor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415A0B-C914-40F3-B492-5368974DD767}"/>
              </a:ext>
            </a:extLst>
          </p:cNvPr>
          <p:cNvSpPr txBox="1"/>
          <p:nvPr/>
        </p:nvSpPr>
        <p:spPr>
          <a:xfrm>
            <a:off x="556946" y="2735987"/>
            <a:ext cx="26605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Owners appoint non-executive directors.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Sometimes one non-executive per major owner.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Non-executives responsible to owners.</a:t>
            </a: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F84070DB-C4A9-4F09-8FCC-AF3F39EF7B72}"/>
              </a:ext>
            </a:extLst>
          </p:cNvPr>
          <p:cNvSpPr/>
          <p:nvPr/>
        </p:nvSpPr>
        <p:spPr>
          <a:xfrm>
            <a:off x="7428148" y="3892406"/>
            <a:ext cx="2304256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1413A0-8346-47C4-B215-887B8656F83D}"/>
              </a:ext>
            </a:extLst>
          </p:cNvPr>
          <p:cNvSpPr txBox="1"/>
          <p:nvPr/>
        </p:nvSpPr>
        <p:spPr>
          <a:xfrm>
            <a:off x="7680176" y="447817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Communicate to protect owners’ collective interests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6D0A23-BAE5-48C0-902F-16DF4769EF05}"/>
              </a:ext>
            </a:extLst>
          </p:cNvPr>
          <p:cNvSpPr txBox="1"/>
          <p:nvPr/>
        </p:nvSpPr>
        <p:spPr>
          <a:xfrm>
            <a:off x="4079776" y="1775080"/>
            <a:ext cx="259970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Remote 40% owner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E6A03C-C55A-43BF-AAF4-CB90D0671974}"/>
              </a:ext>
            </a:extLst>
          </p:cNvPr>
          <p:cNvSpPr txBox="1"/>
          <p:nvPr/>
        </p:nvSpPr>
        <p:spPr>
          <a:xfrm>
            <a:off x="7280424" y="1779689"/>
            <a:ext cx="2599704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Remote 30% owner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586D38-2929-4A29-A881-87430C9F27E2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5379628" y="2144412"/>
            <a:ext cx="0" cy="15460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BB530B1-4277-42AD-8C1A-4E9BF7AE344D}"/>
              </a:ext>
            </a:extLst>
          </p:cNvPr>
          <p:cNvCxnSpPr>
            <a:cxnSpLocks/>
          </p:cNvCxnSpPr>
          <p:nvPr/>
        </p:nvCxnSpPr>
        <p:spPr>
          <a:xfrm flipH="1">
            <a:off x="7248128" y="2144412"/>
            <a:ext cx="1080120" cy="15726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9915D11-F26F-4161-A89F-FF372D02EACA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8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3E33-041F-48BC-BFBC-E2931263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764704"/>
            <a:ext cx="110744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One preponderant shareholder + public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59B1C5-98F9-4821-961D-9A2D87421A6C}"/>
              </a:ext>
            </a:extLst>
          </p:cNvPr>
          <p:cNvGrpSpPr/>
          <p:nvPr/>
        </p:nvGrpSpPr>
        <p:grpSpPr>
          <a:xfrm>
            <a:off x="4295800" y="3717032"/>
            <a:ext cx="2952328" cy="2168624"/>
            <a:chOff x="3935760" y="2708920"/>
            <a:chExt cx="2952328" cy="216862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9504514-4AFB-4AA5-8192-D43F2AC16860}"/>
                </a:ext>
              </a:extLst>
            </p:cNvPr>
            <p:cNvGrpSpPr/>
            <p:nvPr/>
          </p:nvGrpSpPr>
          <p:grpSpPr>
            <a:xfrm>
              <a:off x="3935760" y="2708920"/>
              <a:ext cx="2952328" cy="2168624"/>
              <a:chOff x="3935760" y="2708920"/>
              <a:chExt cx="2952328" cy="216862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4B8760B-D315-4170-ACBD-4C741AF707C3}"/>
                  </a:ext>
                </a:extLst>
              </p:cNvPr>
              <p:cNvSpPr/>
              <p:nvPr/>
            </p:nvSpPr>
            <p:spPr>
              <a:xfrm>
                <a:off x="3935760" y="2708920"/>
                <a:ext cx="2952328" cy="720080"/>
              </a:xfrm>
              <a:prstGeom prst="rect">
                <a:avLst/>
              </a:prstGeom>
              <a:solidFill>
                <a:schemeClr val="accent5">
                  <a:lumMod val="75000"/>
                  <a:alpha val="42000"/>
                </a:scheme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25924E-50D2-43C5-95BB-A937D51CF7E0}"/>
                  </a:ext>
                </a:extLst>
              </p:cNvPr>
              <p:cNvSpPr txBox="1"/>
              <p:nvPr/>
            </p:nvSpPr>
            <p:spPr>
              <a:xfrm>
                <a:off x="4079776" y="2924944"/>
                <a:ext cx="2592288" cy="369332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Non-executive directors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31B8345-AD1D-4199-B036-7E94629DA278}"/>
                  </a:ext>
                </a:extLst>
              </p:cNvPr>
              <p:cNvSpPr/>
              <p:nvPr/>
            </p:nvSpPr>
            <p:spPr>
              <a:xfrm>
                <a:off x="3935760" y="3437384"/>
                <a:ext cx="2952328" cy="720080"/>
              </a:xfrm>
              <a:prstGeom prst="rect">
                <a:avLst/>
              </a:prstGeom>
              <a:solidFill>
                <a:srgbClr val="FFC000">
                  <a:alpha val="42000"/>
                </a:srgb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63BB9A-C016-4C9B-8B27-A976AA6AFEA3}"/>
                  </a:ext>
                </a:extLst>
              </p:cNvPr>
              <p:cNvSpPr txBox="1"/>
              <p:nvPr/>
            </p:nvSpPr>
            <p:spPr>
              <a:xfrm>
                <a:off x="4079776" y="3645024"/>
                <a:ext cx="2448272" cy="369332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Executive directors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04DF43-881E-413E-AC19-6D4E5F0D1BF4}"/>
                  </a:ext>
                </a:extLst>
              </p:cNvPr>
              <p:cNvSpPr/>
              <p:nvPr/>
            </p:nvSpPr>
            <p:spPr>
              <a:xfrm>
                <a:off x="3935760" y="4157464"/>
                <a:ext cx="2952328" cy="720080"/>
              </a:xfrm>
              <a:prstGeom prst="rect">
                <a:avLst/>
              </a:prstGeom>
              <a:solidFill>
                <a:srgbClr val="FF0000">
                  <a:alpha val="42000"/>
                </a:srgb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Staff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270FC7F-1ED4-4D72-8739-D75274700E39}"/>
                </a:ext>
              </a:extLst>
            </p:cNvPr>
            <p:cNvSpPr/>
            <p:nvPr/>
          </p:nvSpPr>
          <p:spPr>
            <a:xfrm>
              <a:off x="3935760" y="2708920"/>
              <a:ext cx="2952328" cy="2168624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1ABD0A-D29E-4A1D-A71F-B119C158500D}"/>
              </a:ext>
            </a:extLst>
          </p:cNvPr>
          <p:cNvSpPr txBox="1"/>
          <p:nvPr/>
        </p:nvSpPr>
        <p:spPr>
          <a:xfrm>
            <a:off x="1042450" y="1702164"/>
            <a:ext cx="2533270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55% owner (Remote or otherwise)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1B119A-C0B1-4A5F-AD2C-3ADAE32258A2}"/>
              </a:ext>
            </a:extLst>
          </p:cNvPr>
          <p:cNvCxnSpPr>
            <a:cxnSpLocks/>
          </p:cNvCxnSpPr>
          <p:nvPr/>
        </p:nvCxnSpPr>
        <p:spPr>
          <a:xfrm>
            <a:off x="2072859" y="2352657"/>
            <a:ext cx="2229467" cy="13920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1CEC7F0-5E15-4CD6-BB41-7E775B05EE17}"/>
              </a:ext>
            </a:extLst>
          </p:cNvPr>
          <p:cNvSpPr txBox="1"/>
          <p:nvPr/>
        </p:nvSpPr>
        <p:spPr>
          <a:xfrm>
            <a:off x="9912424" y="3892406"/>
            <a:ext cx="125113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Auditor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415A0B-C914-40F3-B492-5368974DD767}"/>
              </a:ext>
            </a:extLst>
          </p:cNvPr>
          <p:cNvSpPr txBox="1"/>
          <p:nvPr/>
        </p:nvSpPr>
        <p:spPr>
          <a:xfrm>
            <a:off x="556946" y="2735987"/>
            <a:ext cx="26605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Risks: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Management misbehaviour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55% extracting disproportionate benefits from company</a:t>
            </a: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F84070DB-C4A9-4F09-8FCC-AF3F39EF7B72}"/>
              </a:ext>
            </a:extLst>
          </p:cNvPr>
          <p:cNvSpPr/>
          <p:nvPr/>
        </p:nvSpPr>
        <p:spPr>
          <a:xfrm>
            <a:off x="7428148" y="3892406"/>
            <a:ext cx="2304256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1413A0-8346-47C4-B215-887B8656F83D}"/>
              </a:ext>
            </a:extLst>
          </p:cNvPr>
          <p:cNvSpPr txBox="1"/>
          <p:nvPr/>
        </p:nvSpPr>
        <p:spPr>
          <a:xfrm>
            <a:off x="7680176" y="447817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Communicate to protect owners’ collective interests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6D0A23-BAE5-48C0-902F-16DF4769EF05}"/>
              </a:ext>
            </a:extLst>
          </p:cNvPr>
          <p:cNvSpPr txBox="1"/>
          <p:nvPr/>
        </p:nvSpPr>
        <p:spPr>
          <a:xfrm>
            <a:off x="5178549" y="1963999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586D38-2929-4A29-A881-87430C9F27E2}"/>
              </a:ext>
            </a:extLst>
          </p:cNvPr>
          <p:cNvCxnSpPr>
            <a:cxnSpLocks/>
          </p:cNvCxnSpPr>
          <p:nvPr/>
        </p:nvCxnSpPr>
        <p:spPr>
          <a:xfrm flipH="1">
            <a:off x="5477169" y="2768602"/>
            <a:ext cx="1114822" cy="9382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4221DAD-5DB9-406D-B3E1-C1AA0C2E5D5A}"/>
              </a:ext>
            </a:extLst>
          </p:cNvPr>
          <p:cNvSpPr txBox="1"/>
          <p:nvPr/>
        </p:nvSpPr>
        <p:spPr>
          <a:xfrm>
            <a:off x="5735960" y="1963999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E8A480-6EB8-4AC5-A599-47CD6C32236E}"/>
              </a:ext>
            </a:extLst>
          </p:cNvPr>
          <p:cNvSpPr txBox="1"/>
          <p:nvPr/>
        </p:nvSpPr>
        <p:spPr>
          <a:xfrm>
            <a:off x="6293371" y="1963999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04A5D1-9EB5-4339-8269-3DE5657A3B89}"/>
              </a:ext>
            </a:extLst>
          </p:cNvPr>
          <p:cNvSpPr txBox="1"/>
          <p:nvPr/>
        </p:nvSpPr>
        <p:spPr>
          <a:xfrm>
            <a:off x="6888088" y="1963999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A931CC-48BE-4D9C-A920-0A91413B62C7}"/>
              </a:ext>
            </a:extLst>
          </p:cNvPr>
          <p:cNvSpPr txBox="1"/>
          <p:nvPr/>
        </p:nvSpPr>
        <p:spPr>
          <a:xfrm>
            <a:off x="7381556" y="1963999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9D5712-E7FB-439D-AFB4-86B2D3A2BD13}"/>
              </a:ext>
            </a:extLst>
          </p:cNvPr>
          <p:cNvSpPr txBox="1"/>
          <p:nvPr/>
        </p:nvSpPr>
        <p:spPr>
          <a:xfrm>
            <a:off x="7883518" y="1963999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E86A3C-37BA-46DD-A529-A071248EAB87}"/>
              </a:ext>
            </a:extLst>
          </p:cNvPr>
          <p:cNvSpPr txBox="1"/>
          <p:nvPr/>
        </p:nvSpPr>
        <p:spPr>
          <a:xfrm>
            <a:off x="8320431" y="1963999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DCB066-9220-4FEC-BAEB-CA726A72DC33}"/>
              </a:ext>
            </a:extLst>
          </p:cNvPr>
          <p:cNvSpPr txBox="1"/>
          <p:nvPr/>
        </p:nvSpPr>
        <p:spPr>
          <a:xfrm>
            <a:off x="5090535" y="2448278"/>
            <a:ext cx="359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Many small public shareholders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B52B7D-F1A7-49ED-90C7-4190E9947AC3}"/>
              </a:ext>
            </a:extLst>
          </p:cNvPr>
          <p:cNvSpPr txBox="1"/>
          <p:nvPr/>
        </p:nvSpPr>
        <p:spPr>
          <a:xfrm>
            <a:off x="556946" y="4767312"/>
            <a:ext cx="3018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Preventing (2) is non-executives’ most important task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D570686-C4D8-42DA-9B07-AFD3563CF2A1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5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3E33-041F-48BC-BFBC-E2931263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6" y="505946"/>
            <a:ext cx="110744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Small public shareholders only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59B1C5-98F9-4821-961D-9A2D87421A6C}"/>
              </a:ext>
            </a:extLst>
          </p:cNvPr>
          <p:cNvGrpSpPr/>
          <p:nvPr/>
        </p:nvGrpSpPr>
        <p:grpSpPr>
          <a:xfrm>
            <a:off x="4295800" y="3717032"/>
            <a:ext cx="2952328" cy="2168624"/>
            <a:chOff x="3935760" y="2708920"/>
            <a:chExt cx="2952328" cy="216862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9504514-4AFB-4AA5-8192-D43F2AC16860}"/>
                </a:ext>
              </a:extLst>
            </p:cNvPr>
            <p:cNvGrpSpPr/>
            <p:nvPr/>
          </p:nvGrpSpPr>
          <p:grpSpPr>
            <a:xfrm>
              <a:off x="3935760" y="2708920"/>
              <a:ext cx="2952328" cy="2168624"/>
              <a:chOff x="3935760" y="2708920"/>
              <a:chExt cx="2952328" cy="216862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4B8760B-D315-4170-ACBD-4C741AF707C3}"/>
                  </a:ext>
                </a:extLst>
              </p:cNvPr>
              <p:cNvSpPr/>
              <p:nvPr/>
            </p:nvSpPr>
            <p:spPr>
              <a:xfrm>
                <a:off x="3935760" y="2708920"/>
                <a:ext cx="2952328" cy="720080"/>
              </a:xfrm>
              <a:prstGeom prst="rect">
                <a:avLst/>
              </a:prstGeom>
              <a:solidFill>
                <a:schemeClr val="accent5">
                  <a:lumMod val="75000"/>
                  <a:alpha val="42000"/>
                </a:scheme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25924E-50D2-43C5-95BB-A937D51CF7E0}"/>
                  </a:ext>
                </a:extLst>
              </p:cNvPr>
              <p:cNvSpPr txBox="1"/>
              <p:nvPr/>
            </p:nvSpPr>
            <p:spPr>
              <a:xfrm>
                <a:off x="4079776" y="2924944"/>
                <a:ext cx="2592288" cy="369332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Non-executive directors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31B8345-AD1D-4199-B036-7E94629DA278}"/>
                  </a:ext>
                </a:extLst>
              </p:cNvPr>
              <p:cNvSpPr/>
              <p:nvPr/>
            </p:nvSpPr>
            <p:spPr>
              <a:xfrm>
                <a:off x="3935760" y="3437384"/>
                <a:ext cx="2952328" cy="720080"/>
              </a:xfrm>
              <a:prstGeom prst="rect">
                <a:avLst/>
              </a:prstGeom>
              <a:solidFill>
                <a:srgbClr val="FFC000">
                  <a:alpha val="42000"/>
                </a:srgb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63BB9A-C016-4C9B-8B27-A976AA6AFEA3}"/>
                  </a:ext>
                </a:extLst>
              </p:cNvPr>
              <p:cNvSpPr txBox="1"/>
              <p:nvPr/>
            </p:nvSpPr>
            <p:spPr>
              <a:xfrm>
                <a:off x="4079776" y="3645024"/>
                <a:ext cx="2448272" cy="369332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Executive directors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04DF43-881E-413E-AC19-6D4E5F0D1BF4}"/>
                  </a:ext>
                </a:extLst>
              </p:cNvPr>
              <p:cNvSpPr/>
              <p:nvPr/>
            </p:nvSpPr>
            <p:spPr>
              <a:xfrm>
                <a:off x="3935760" y="4157464"/>
                <a:ext cx="2952328" cy="720080"/>
              </a:xfrm>
              <a:prstGeom prst="rect">
                <a:avLst/>
              </a:prstGeom>
              <a:solidFill>
                <a:srgbClr val="FF0000">
                  <a:alpha val="42000"/>
                </a:srgb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Staff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270FC7F-1ED4-4D72-8739-D75274700E39}"/>
                </a:ext>
              </a:extLst>
            </p:cNvPr>
            <p:cNvSpPr/>
            <p:nvPr/>
          </p:nvSpPr>
          <p:spPr>
            <a:xfrm>
              <a:off x="3935760" y="2708920"/>
              <a:ext cx="2952328" cy="2168624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1CEC7F0-5E15-4CD6-BB41-7E775B05EE17}"/>
              </a:ext>
            </a:extLst>
          </p:cNvPr>
          <p:cNvSpPr txBox="1"/>
          <p:nvPr/>
        </p:nvSpPr>
        <p:spPr>
          <a:xfrm>
            <a:off x="9912424" y="3892406"/>
            <a:ext cx="1251139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Auditor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415A0B-C914-40F3-B492-5368974DD767}"/>
              </a:ext>
            </a:extLst>
          </p:cNvPr>
          <p:cNvSpPr txBox="1"/>
          <p:nvPr/>
        </p:nvSpPr>
        <p:spPr>
          <a:xfrm>
            <a:off x="556946" y="2735987"/>
            <a:ext cx="26605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Risks: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Shareholders’ voting apathy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Dominance by management</a:t>
            </a: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F84070DB-C4A9-4F09-8FCC-AF3F39EF7B72}"/>
              </a:ext>
            </a:extLst>
          </p:cNvPr>
          <p:cNvSpPr/>
          <p:nvPr/>
        </p:nvSpPr>
        <p:spPr>
          <a:xfrm>
            <a:off x="7428148" y="3892406"/>
            <a:ext cx="2304256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1413A0-8346-47C4-B215-887B8656F83D}"/>
              </a:ext>
            </a:extLst>
          </p:cNvPr>
          <p:cNvSpPr txBox="1"/>
          <p:nvPr/>
        </p:nvSpPr>
        <p:spPr>
          <a:xfrm>
            <a:off x="7680176" y="447817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Communicate to protect owners’ collective interests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6D0A23-BAE5-48C0-902F-16DF4769EF05}"/>
              </a:ext>
            </a:extLst>
          </p:cNvPr>
          <p:cNvSpPr txBox="1"/>
          <p:nvPr/>
        </p:nvSpPr>
        <p:spPr>
          <a:xfrm>
            <a:off x="5007872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586D38-2929-4A29-A881-87430C9F27E2}"/>
              </a:ext>
            </a:extLst>
          </p:cNvPr>
          <p:cNvCxnSpPr>
            <a:cxnSpLocks/>
          </p:cNvCxnSpPr>
          <p:nvPr/>
        </p:nvCxnSpPr>
        <p:spPr>
          <a:xfrm>
            <a:off x="5565587" y="2729561"/>
            <a:ext cx="0" cy="9958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4221DAD-5DB9-406D-B3E1-C1AA0C2E5D5A}"/>
              </a:ext>
            </a:extLst>
          </p:cNvPr>
          <p:cNvSpPr txBox="1"/>
          <p:nvPr/>
        </p:nvSpPr>
        <p:spPr>
          <a:xfrm>
            <a:off x="5565587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E8A480-6EB8-4AC5-A599-47CD6C32236E}"/>
              </a:ext>
            </a:extLst>
          </p:cNvPr>
          <p:cNvSpPr txBox="1"/>
          <p:nvPr/>
        </p:nvSpPr>
        <p:spPr>
          <a:xfrm>
            <a:off x="6123302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04A5D1-9EB5-4339-8269-3DE5657A3B89}"/>
              </a:ext>
            </a:extLst>
          </p:cNvPr>
          <p:cNvSpPr txBox="1"/>
          <p:nvPr/>
        </p:nvSpPr>
        <p:spPr>
          <a:xfrm>
            <a:off x="6681017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A931CC-48BE-4D9C-A920-0A91413B62C7}"/>
              </a:ext>
            </a:extLst>
          </p:cNvPr>
          <p:cNvSpPr txBox="1"/>
          <p:nvPr/>
        </p:nvSpPr>
        <p:spPr>
          <a:xfrm>
            <a:off x="7238732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9D5712-E7FB-439D-AFB4-86B2D3A2BD13}"/>
              </a:ext>
            </a:extLst>
          </p:cNvPr>
          <p:cNvSpPr txBox="1"/>
          <p:nvPr/>
        </p:nvSpPr>
        <p:spPr>
          <a:xfrm>
            <a:off x="7796447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E86A3C-37BA-46DD-A529-A071248EAB87}"/>
              </a:ext>
            </a:extLst>
          </p:cNvPr>
          <p:cNvSpPr txBox="1"/>
          <p:nvPr/>
        </p:nvSpPr>
        <p:spPr>
          <a:xfrm>
            <a:off x="8354160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DCB066-9220-4FEC-BAEB-CA726A72DC33}"/>
              </a:ext>
            </a:extLst>
          </p:cNvPr>
          <p:cNvSpPr txBox="1"/>
          <p:nvPr/>
        </p:nvSpPr>
        <p:spPr>
          <a:xfrm>
            <a:off x="3575720" y="2379351"/>
            <a:ext cx="359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Many small public shareholders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B52B7D-F1A7-49ED-90C7-4190E9947AC3}"/>
              </a:ext>
            </a:extLst>
          </p:cNvPr>
          <p:cNvSpPr txBox="1"/>
          <p:nvPr/>
        </p:nvSpPr>
        <p:spPr>
          <a:xfrm>
            <a:off x="578079" y="4376137"/>
            <a:ext cx="3018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Preventing (2) is non-executives’ most important task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6A8AF1-BD60-4E8B-9132-AB69909F1BD6}"/>
              </a:ext>
            </a:extLst>
          </p:cNvPr>
          <p:cNvSpPr txBox="1"/>
          <p:nvPr/>
        </p:nvSpPr>
        <p:spPr>
          <a:xfrm>
            <a:off x="1103867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1E55D6-0AB4-4E16-97AF-D43A9DCDBFC4}"/>
              </a:ext>
            </a:extLst>
          </p:cNvPr>
          <p:cNvSpPr txBox="1"/>
          <p:nvPr/>
        </p:nvSpPr>
        <p:spPr>
          <a:xfrm>
            <a:off x="1661582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51C824B-E5D7-4E5C-AD97-4FB913639D18}"/>
              </a:ext>
            </a:extLst>
          </p:cNvPr>
          <p:cNvSpPr txBox="1"/>
          <p:nvPr/>
        </p:nvSpPr>
        <p:spPr>
          <a:xfrm>
            <a:off x="2219297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5BB84E-0316-44F7-8F11-4CAD97DDD856}"/>
              </a:ext>
            </a:extLst>
          </p:cNvPr>
          <p:cNvSpPr txBox="1"/>
          <p:nvPr/>
        </p:nvSpPr>
        <p:spPr>
          <a:xfrm>
            <a:off x="2777012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795895-D195-4EFC-A98B-6813BEA29CC0}"/>
              </a:ext>
            </a:extLst>
          </p:cNvPr>
          <p:cNvSpPr txBox="1"/>
          <p:nvPr/>
        </p:nvSpPr>
        <p:spPr>
          <a:xfrm>
            <a:off x="3334727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9CE170B-B674-4929-885C-F0D80F7FD979}"/>
              </a:ext>
            </a:extLst>
          </p:cNvPr>
          <p:cNvSpPr txBox="1"/>
          <p:nvPr/>
        </p:nvSpPr>
        <p:spPr>
          <a:xfrm>
            <a:off x="3892442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E15F72-E0D5-4691-8BB8-BDE11E9A0DEA}"/>
              </a:ext>
            </a:extLst>
          </p:cNvPr>
          <p:cNvSpPr txBox="1"/>
          <p:nvPr/>
        </p:nvSpPr>
        <p:spPr>
          <a:xfrm>
            <a:off x="4450157" y="1878847"/>
            <a:ext cx="2986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71C188-2268-43BD-8AFA-2F406CED29B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08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389</Words>
  <Application>Microsoft Office PowerPoint</Application>
  <PresentationFormat>Widescreen</PresentationFormat>
  <Paragraphs>107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Flow</vt:lpstr>
      <vt:lpstr>Effective Corporate Governance and the Independence of the Board Audit Committee</vt:lpstr>
      <vt:lpstr>Outline</vt:lpstr>
      <vt:lpstr>Disclaimer</vt:lpstr>
      <vt:lpstr>Mohammed Amin</vt:lpstr>
      <vt:lpstr>Ownership structures</vt:lpstr>
      <vt:lpstr>Single remote owner</vt:lpstr>
      <vt:lpstr>Several large shareholders</vt:lpstr>
      <vt:lpstr>One preponderant shareholder + public</vt:lpstr>
      <vt:lpstr>Small public shareholders only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Taxation Issues from a UK Market Perspective</dc:title>
  <dc:creator>Mohammed Amin</dc:creator>
  <cp:lastModifiedBy>Mohammed Amin</cp:lastModifiedBy>
  <cp:revision>377</cp:revision>
  <cp:lastPrinted>2015-12-19T22:04:26Z</cp:lastPrinted>
  <dcterms:created xsi:type="dcterms:W3CDTF">2010-04-20T14:08:55Z</dcterms:created>
  <dcterms:modified xsi:type="dcterms:W3CDTF">2021-12-21T20:11:45Z</dcterms:modified>
</cp:coreProperties>
</file>