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79" r:id="rId4"/>
    <p:sldId id="278" r:id="rId5"/>
    <p:sldId id="280" r:id="rId6"/>
    <p:sldId id="258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93" r:id="rId15"/>
    <p:sldId id="288" r:id="rId16"/>
    <p:sldId id="289" r:id="rId17"/>
    <p:sldId id="290" r:id="rId18"/>
    <p:sldId id="291" r:id="rId19"/>
    <p:sldId id="292" r:id="rId20"/>
    <p:sldId id="294" r:id="rId21"/>
    <p:sldId id="295" r:id="rId22"/>
    <p:sldId id="296" r:id="rId23"/>
    <p:sldId id="297" r:id="rId24"/>
  </p:sldIdLst>
  <p:sldSz cx="12192000" cy="6858000"/>
  <p:notesSz cx="67691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16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54" autoAdjust="0"/>
    <p:restoredTop sz="86410" autoAdjust="0"/>
  </p:normalViewPr>
  <p:slideViewPr>
    <p:cSldViewPr>
      <p:cViewPr varScale="1">
        <p:scale>
          <a:sx n="92" d="100"/>
          <a:sy n="92" d="100"/>
        </p:scale>
        <p:origin x="750" y="114"/>
      </p:cViewPr>
      <p:guideLst>
        <p:guide orient="horz" pos="2183"/>
        <p:guide pos="1632"/>
      </p:guideLst>
    </p:cSldViewPr>
  </p:slideViewPr>
  <p:outlineViewPr>
    <p:cViewPr>
      <p:scale>
        <a:sx n="33" d="100"/>
        <a:sy n="33" d="100"/>
      </p:scale>
      <p:origin x="0" y="-83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7021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34257" y="0"/>
            <a:ext cx="2933277" cy="497021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F68F36D0-D698-455C-AA50-924427002D4D}" type="datetimeFigureOut">
              <a:rPr lang="en-GB" smtClean="0"/>
              <a:t>27/11/2020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2"/>
            <a:ext cx="2933277" cy="49702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34257" y="9408982"/>
            <a:ext cx="2933277" cy="49702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006ADC93-DAB0-4B2E-BB32-E504B07D85B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7759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6A5C5267-5C11-4C45-BAE5-CCB596448AE1}" type="datetimeFigureOut">
              <a:rPr lang="en-GB" smtClean="0"/>
              <a:t>27/11/2020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2550" y="742950"/>
            <a:ext cx="6604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6" tIns="45583" rIns="91166" bIns="45583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910" y="4705350"/>
            <a:ext cx="5415280" cy="4457700"/>
          </a:xfrm>
          <a:prstGeom prst="rect">
            <a:avLst/>
          </a:prstGeom>
        </p:spPr>
        <p:txBody>
          <a:bodyPr vert="horz" lIns="91166" tIns="45583" rIns="91166" bIns="4558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18442EB0-A846-45C6-8FD9-7B3FFC6963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753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710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0721" indent="-284893">
              <a:defRPr>
                <a:solidFill>
                  <a:schemeClr val="tx1"/>
                </a:solidFill>
                <a:latin typeface="Arial" charset="0"/>
              </a:defRPr>
            </a:lvl2pPr>
            <a:lvl3pPr marL="1139571" indent="-227914">
              <a:defRPr>
                <a:solidFill>
                  <a:schemeClr val="tx1"/>
                </a:solidFill>
                <a:latin typeface="Arial" charset="0"/>
              </a:defRPr>
            </a:lvl3pPr>
            <a:lvl4pPr marL="1595399" indent="-227914">
              <a:defRPr>
                <a:solidFill>
                  <a:schemeClr val="tx1"/>
                </a:solidFill>
                <a:latin typeface="Arial" charset="0"/>
              </a:defRPr>
            </a:lvl4pPr>
            <a:lvl5pPr marL="2051228" indent="-227914">
              <a:defRPr>
                <a:solidFill>
                  <a:schemeClr val="tx1"/>
                </a:solidFill>
                <a:latin typeface="Arial" charset="0"/>
              </a:defRPr>
            </a:lvl5pPr>
            <a:lvl6pPr marL="2507056" indent="-2279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2885" indent="-2279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18713" indent="-2279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74541" indent="-2279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98C1ECA-5BC7-47D9-A30D-B42269AFE5B6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2550" y="742950"/>
            <a:ext cx="6604000" cy="371475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432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dirty="0"/>
              <a:t>Date</a:t>
            </a:r>
          </a:p>
        </p:txBody>
      </p:sp>
      <p:sp>
        <p:nvSpPr>
          <p:cNvPr id="808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BA0FF7-33CA-4C78-8D32-DDB614B1B5FF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0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2950"/>
            <a:ext cx="6605587" cy="3716338"/>
          </a:xfrm>
          <a:ln/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8478" y="4705350"/>
            <a:ext cx="5412146" cy="445770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082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7591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283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97150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61351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2163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27/11/2020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408" y="296652"/>
            <a:ext cx="10972800" cy="114300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27/11/2020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27/11/2020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760729"/>
            <a:ext cx="1008112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440" y="1967231"/>
            <a:ext cx="10081120" cy="438912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27/11/2020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27/11/2020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27/11/2020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27/11/2020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412" y="26064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27/11/2020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27/11/2020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27/11/2020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973C-BC0E-499B-8DDE-2AA734AC9C48}" type="datetimeFigureOut">
              <a:rPr lang="en-GB" smtClean="0"/>
              <a:t>27/11/2020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32973C-BC0E-499B-8DDE-2AA734AC9C48}" type="datetimeFigureOut">
              <a:rPr lang="en-GB" smtClean="0"/>
              <a:t>27/11/2020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62EF06-CAC3-4510-96AD-091B6CC62CFB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609" y="1862826"/>
            <a:ext cx="9541060" cy="1908212"/>
          </a:xfrm>
        </p:spPr>
        <p:txBody>
          <a:bodyPr>
            <a:noAutofit/>
          </a:bodyPr>
          <a:lstStyle/>
          <a:p>
            <a:pPr algn="l"/>
            <a:r>
              <a:rPr lang="en-GB" sz="4400" dirty="0"/>
              <a:t>Combating anti-Muslim hatred:</a:t>
            </a:r>
            <a:br>
              <a:rPr lang="en-GB" sz="4400" dirty="0"/>
            </a:br>
            <a:r>
              <a:rPr lang="en-GB" sz="4400" dirty="0"/>
              <a:t>the role of law and society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609" y="4329100"/>
            <a:ext cx="7854696" cy="108012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GB" dirty="0">
                <a:latin typeface="Arial" pitchFamily="34" charset="0"/>
                <a:cs typeface="Arial" pitchFamily="34" charset="0"/>
              </a:rPr>
              <a:t>Mohammed Amin</a:t>
            </a:r>
          </a:p>
          <a:p>
            <a:pPr algn="l"/>
            <a:r>
              <a:rPr lang="en-GB" dirty="0">
                <a:latin typeface="Arial" pitchFamily="34" charset="0"/>
                <a:cs typeface="Arial" pitchFamily="34" charset="0"/>
              </a:rPr>
              <a:t>Co-Chair</a:t>
            </a:r>
          </a:p>
          <a:p>
            <a:pPr algn="l"/>
            <a:r>
              <a:rPr lang="en-GB" dirty="0">
                <a:latin typeface="Arial" pitchFamily="34" charset="0"/>
                <a:cs typeface="Arial" pitchFamily="34" charset="0"/>
              </a:rPr>
              <a:t>29 November 2020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034996" y="1016732"/>
            <a:ext cx="10209576" cy="666074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dirty="0">
                <a:latin typeface="Arial" pitchFamily="34" charset="0"/>
                <a:cs typeface="Arial" pitchFamily="34" charset="0"/>
              </a:rPr>
              <a:t>The Muslim Jewish Forum of Greater Manchester</a:t>
            </a:r>
          </a:p>
        </p:txBody>
      </p:sp>
    </p:spTree>
    <p:extLst>
      <p:ext uri="{BB962C8B-B14F-4D97-AF65-F5344CB8AC3E}">
        <p14:creationId xmlns:p14="http://schemas.microsoft.com/office/powerpoint/2010/main" val="2443513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23645-F435-4445-B1BC-21A1F69C0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296652"/>
            <a:ext cx="1008112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Incitement of racial / religious hatred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9EEDC-13CF-444C-A28E-85D23E893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509983"/>
            <a:ext cx="10081120" cy="4619317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Racial hatred </a:t>
            </a:r>
            <a:r>
              <a:rPr lang="en-GB" sz="3200" dirty="0"/>
              <a:t>incitement came first</a:t>
            </a:r>
          </a:p>
          <a:p>
            <a:pPr lvl="1"/>
            <a:r>
              <a:rPr lang="en-GB" sz="3200" dirty="0"/>
              <a:t>Public Order Act 1986 Part III s.17-29</a:t>
            </a:r>
          </a:p>
          <a:p>
            <a:pPr lvl="1"/>
            <a:r>
              <a:rPr lang="en-GB" sz="3200" dirty="0"/>
              <a:t>Requires “intent” (like most crimes)</a:t>
            </a:r>
          </a:p>
          <a:p>
            <a:r>
              <a:rPr lang="en-GB" sz="3200" dirty="0">
                <a:solidFill>
                  <a:srgbClr val="FF0000"/>
                </a:solidFill>
              </a:rPr>
              <a:t>Religious hatred </a:t>
            </a:r>
            <a:r>
              <a:rPr lang="en-GB" sz="3200" dirty="0"/>
              <a:t>added later</a:t>
            </a:r>
          </a:p>
          <a:p>
            <a:pPr lvl="1"/>
            <a:r>
              <a:rPr lang="en-GB" sz="3200" dirty="0"/>
              <a:t>By Racial and Religious Hatred Act 2006 amending POA 1986.</a:t>
            </a:r>
          </a:p>
          <a:p>
            <a:pPr lvl="1"/>
            <a:r>
              <a:rPr lang="en-GB" sz="3200" dirty="0"/>
              <a:t>New Part 3A</a:t>
            </a:r>
          </a:p>
          <a:p>
            <a:pPr lvl="1"/>
            <a:r>
              <a:rPr lang="en-GB" sz="3200" dirty="0"/>
              <a:t>Key provisions to protect religious freedom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2DCED1-FACC-49A8-B117-E331EA80BE38}"/>
              </a:ext>
            </a:extLst>
          </p:cNvPr>
          <p:cNvSpPr txBox="1"/>
          <p:nvPr/>
        </p:nvSpPr>
        <p:spPr>
          <a:xfrm>
            <a:off x="-8876" y="6294120"/>
            <a:ext cx="1064316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10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550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464BB-B1E6-48D8-B8DE-28A869B2C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656692"/>
            <a:ext cx="10081120" cy="742981"/>
          </a:xfrm>
        </p:spPr>
        <p:txBody>
          <a:bodyPr>
            <a:normAutofit/>
          </a:bodyPr>
          <a:lstStyle/>
          <a:p>
            <a:r>
              <a:rPr lang="en-GB" sz="3600" dirty="0"/>
              <a:t>Protecting religious freedom: POA 1986 s.29J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0F2BC-BC59-4ED9-AB5A-BC4926E6D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484784"/>
            <a:ext cx="1008112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Nothing in this Part shall be read or given effect in a way which prohibits or restricts discussion, criticism or </a:t>
            </a:r>
            <a:r>
              <a:rPr lang="en-GB" sz="3200" dirty="0">
                <a:solidFill>
                  <a:srgbClr val="FF0000"/>
                </a:solidFill>
              </a:rPr>
              <a:t>expressions of antipathy, dislike, ridicule, insult or abuse</a:t>
            </a:r>
            <a:r>
              <a:rPr lang="en-GB" sz="3200" dirty="0"/>
              <a:t> </a:t>
            </a:r>
            <a:r>
              <a:rPr lang="en-GB" sz="3200" dirty="0">
                <a:solidFill>
                  <a:srgbClr val="FF0000"/>
                </a:solidFill>
              </a:rPr>
              <a:t>of particular religions </a:t>
            </a:r>
            <a:r>
              <a:rPr lang="en-GB" sz="3200" dirty="0"/>
              <a:t>or the beliefs or practices of their adherents, or of any other belief system or the beliefs or practices of its adherents, or proselytising or </a:t>
            </a:r>
            <a:r>
              <a:rPr lang="en-GB" sz="3200" dirty="0">
                <a:solidFill>
                  <a:srgbClr val="FF0000"/>
                </a:solidFill>
              </a:rPr>
              <a:t>urging adherents </a:t>
            </a:r>
            <a:r>
              <a:rPr lang="en-GB" sz="3200" dirty="0"/>
              <a:t>of a different religion or belief system </a:t>
            </a:r>
            <a:r>
              <a:rPr lang="en-GB" sz="3200" dirty="0">
                <a:solidFill>
                  <a:srgbClr val="FF0000"/>
                </a:solidFill>
              </a:rPr>
              <a:t>to cease practising their religion </a:t>
            </a:r>
            <a:r>
              <a:rPr lang="en-GB" sz="3200" dirty="0"/>
              <a:t>or belief system.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4F0355-1DD8-40E2-8AC5-A1CFF513C246}"/>
              </a:ext>
            </a:extLst>
          </p:cNvPr>
          <p:cNvSpPr txBox="1"/>
          <p:nvPr/>
        </p:nvSpPr>
        <p:spPr>
          <a:xfrm>
            <a:off x="-8876" y="6294120"/>
            <a:ext cx="1064316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11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576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42DB2-68AE-4405-BE0D-C96A42271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260648"/>
            <a:ext cx="11074400" cy="1143000"/>
          </a:xfrm>
        </p:spPr>
        <p:txBody>
          <a:bodyPr/>
          <a:lstStyle/>
          <a:p>
            <a:r>
              <a:rPr lang="en-GB" dirty="0"/>
              <a:t>Precise distinctions needed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B978A4-C5EA-4F1A-818B-495277E5F6E4}"/>
              </a:ext>
            </a:extLst>
          </p:cNvPr>
          <p:cNvSpPr txBox="1"/>
          <p:nvPr/>
        </p:nvSpPr>
        <p:spPr>
          <a:xfrm>
            <a:off x="911424" y="1628800"/>
            <a:ext cx="2304256" cy="10772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/>
              <a:t>Attacking</a:t>
            </a:r>
          </a:p>
          <a:p>
            <a:r>
              <a:rPr lang="en-GB" sz="3200" dirty="0"/>
              <a:t>Muslims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846139-77EF-4C80-9E9C-31C389A9EEEC}"/>
              </a:ext>
            </a:extLst>
          </p:cNvPr>
          <p:cNvSpPr txBox="1"/>
          <p:nvPr/>
        </p:nvSpPr>
        <p:spPr>
          <a:xfrm>
            <a:off x="911424" y="3284984"/>
            <a:ext cx="2181448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/>
              <a:t>A crime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362A25-52F7-45F7-AFCC-B12C5189FD02}"/>
              </a:ext>
            </a:extLst>
          </p:cNvPr>
          <p:cNvSpPr txBox="1"/>
          <p:nvPr/>
        </p:nvSpPr>
        <p:spPr>
          <a:xfrm>
            <a:off x="5005276" y="1628800"/>
            <a:ext cx="2181448" cy="10772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/>
              <a:t>Attacking</a:t>
            </a:r>
          </a:p>
          <a:p>
            <a:r>
              <a:rPr lang="en-GB" sz="3200" dirty="0"/>
              <a:t>Islam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0898A7-7474-49A2-8100-E33DA51867C2}"/>
              </a:ext>
            </a:extLst>
          </p:cNvPr>
          <p:cNvSpPr txBox="1"/>
          <p:nvPr/>
        </p:nvSpPr>
        <p:spPr>
          <a:xfrm>
            <a:off x="4979876" y="3284984"/>
            <a:ext cx="5508612" cy="255454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/>
              <a:t>Not a crime</a:t>
            </a:r>
          </a:p>
          <a:p>
            <a:endParaRPr lang="en-GB" sz="3200" dirty="0"/>
          </a:p>
          <a:p>
            <a:r>
              <a:rPr lang="en-GB" sz="3200" dirty="0"/>
              <a:t>May be socially unacceptable</a:t>
            </a:r>
          </a:p>
          <a:p>
            <a:endParaRPr lang="en-GB" sz="3200" dirty="0"/>
          </a:p>
          <a:p>
            <a:r>
              <a:rPr lang="en-GB" sz="3200" dirty="0"/>
              <a:t>Depends on your social circle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54A342-1615-4732-81C4-6C158A8E1EB2}"/>
              </a:ext>
            </a:extLst>
          </p:cNvPr>
          <p:cNvSpPr txBox="1"/>
          <p:nvPr/>
        </p:nvSpPr>
        <p:spPr>
          <a:xfrm>
            <a:off x="-8876" y="6294120"/>
            <a:ext cx="1064316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12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967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95570-BAE8-41AA-8C0D-A7096106F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260648"/>
            <a:ext cx="10081120" cy="1143000"/>
          </a:xfrm>
        </p:spPr>
        <p:txBody>
          <a:bodyPr/>
          <a:lstStyle/>
          <a:p>
            <a:r>
              <a:rPr lang="en-GB" dirty="0"/>
              <a:t>Do we need new laws?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1637C-9C46-456B-A076-FDCA4D117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520788"/>
            <a:ext cx="10081120" cy="4389120"/>
          </a:xfrm>
        </p:spPr>
        <p:txBody>
          <a:bodyPr/>
          <a:lstStyle/>
          <a:p>
            <a:r>
              <a:rPr lang="en-GB" dirty="0"/>
              <a:t>No</a:t>
            </a:r>
          </a:p>
          <a:p>
            <a:r>
              <a:rPr lang="en-GB" dirty="0"/>
              <a:t>Discrimination</a:t>
            </a:r>
          </a:p>
          <a:p>
            <a:pPr lvl="1"/>
            <a:r>
              <a:rPr lang="en-GB" dirty="0"/>
              <a:t>Equality Act 2010 is fine</a:t>
            </a:r>
          </a:p>
          <a:p>
            <a:pPr lvl="1"/>
            <a:r>
              <a:rPr lang="en-GB" dirty="0"/>
              <a:t>Needs better enforcement</a:t>
            </a:r>
          </a:p>
          <a:p>
            <a:r>
              <a:rPr lang="en-GB" dirty="0"/>
              <a:t>Inciting hatred against Muslims</a:t>
            </a:r>
          </a:p>
          <a:p>
            <a:pPr lvl="1"/>
            <a:r>
              <a:rPr lang="en-GB" dirty="0"/>
              <a:t>Already a crime</a:t>
            </a:r>
          </a:p>
          <a:p>
            <a:pPr lvl="1"/>
            <a:r>
              <a:rPr lang="en-GB" dirty="0"/>
              <a:t>Slagging off Islam is no different to slagging off Christianity</a:t>
            </a:r>
          </a:p>
          <a:p>
            <a:pPr lvl="1"/>
            <a:r>
              <a:rPr lang="en-GB" dirty="0"/>
              <a:t>Precise analysis sometimes needed</a:t>
            </a:r>
          </a:p>
          <a:p>
            <a:pPr lvl="2"/>
            <a:r>
              <a:rPr lang="en-GB" dirty="0"/>
              <a:t>When does anti-Islam language disguise anti-Muslim hatred?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1C13CB-5434-4E5D-92AC-B8F1B03915A6}"/>
              </a:ext>
            </a:extLst>
          </p:cNvPr>
          <p:cNvSpPr txBox="1"/>
          <p:nvPr/>
        </p:nvSpPr>
        <p:spPr>
          <a:xfrm>
            <a:off x="-8876" y="6294120"/>
            <a:ext cx="1064316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13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977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DD982-BBC9-492B-9D51-9EC8FA300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153" y="208584"/>
            <a:ext cx="10081120" cy="1143000"/>
          </a:xfrm>
        </p:spPr>
        <p:txBody>
          <a:bodyPr/>
          <a:lstStyle/>
          <a:p>
            <a:r>
              <a:rPr lang="en-GB" dirty="0"/>
              <a:t>Outside the scope of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9CDC5-B5F3-46EE-A12D-F73E5A1EC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4107" y="1341267"/>
            <a:ext cx="10081120" cy="2109841"/>
          </a:xfrm>
        </p:spPr>
        <p:txBody>
          <a:bodyPr>
            <a:noAutofit/>
          </a:bodyPr>
          <a:lstStyle/>
          <a:p>
            <a:r>
              <a:rPr lang="en-GB" sz="4000" dirty="0"/>
              <a:t>I refuse to make friends with Muslims</a:t>
            </a:r>
          </a:p>
          <a:p>
            <a:r>
              <a:rPr lang="en-GB" sz="4000" dirty="0"/>
              <a:t>I refuse to vote for a Muslim politician</a:t>
            </a:r>
          </a:p>
          <a:p>
            <a:r>
              <a:rPr lang="en-GB" sz="4000" dirty="0"/>
              <a:t>I refuse to socialise with Muslims</a:t>
            </a:r>
          </a:p>
          <a:p>
            <a:r>
              <a:rPr lang="en-GB" sz="4000" dirty="0"/>
              <a:t>etc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AA0BEB-0251-49C1-8261-8E7036EFCAD8}"/>
              </a:ext>
            </a:extLst>
          </p:cNvPr>
          <p:cNvSpPr txBox="1"/>
          <p:nvPr/>
        </p:nvSpPr>
        <p:spPr>
          <a:xfrm>
            <a:off x="1077322" y="4566995"/>
            <a:ext cx="10621180" cy="120032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/>
              <a:t>Mission of Muslims + right thinking non-Muslims:</a:t>
            </a:r>
          </a:p>
          <a:p>
            <a:r>
              <a:rPr lang="en-GB" sz="3600" dirty="0"/>
              <a:t>change people’s attitudes.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B8BDA9-805A-4424-91FB-61586456AF1B}"/>
              </a:ext>
            </a:extLst>
          </p:cNvPr>
          <p:cNvSpPr txBox="1"/>
          <p:nvPr/>
        </p:nvSpPr>
        <p:spPr>
          <a:xfrm>
            <a:off x="-8876" y="6294120"/>
            <a:ext cx="1064316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14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624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1254D-58C6-42D4-998B-F2092E666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002" y="1386799"/>
            <a:ext cx="10363200" cy="1362456"/>
          </a:xfrm>
        </p:spPr>
        <p:txBody>
          <a:bodyPr/>
          <a:lstStyle/>
          <a:p>
            <a:r>
              <a:rPr lang="en-GB" dirty="0"/>
              <a:t>What you can do to combat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FF45AA-E5FE-4BD6-9971-E436158405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9002" y="2852936"/>
            <a:ext cx="10363200" cy="1509712"/>
          </a:xfrm>
        </p:spPr>
        <p:txBody>
          <a:bodyPr>
            <a:normAutofit/>
          </a:bodyPr>
          <a:lstStyle/>
          <a:p>
            <a:r>
              <a:rPr lang="en-GB" sz="4400" dirty="0"/>
              <a:t>Old anti-Muslim attitudes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FFF529-B628-4E9F-8D5B-2546D231D5C4}"/>
              </a:ext>
            </a:extLst>
          </p:cNvPr>
          <p:cNvSpPr txBox="1"/>
          <p:nvPr/>
        </p:nvSpPr>
        <p:spPr>
          <a:xfrm>
            <a:off x="-8876" y="6294120"/>
            <a:ext cx="1064316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15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061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7E444-043B-4560-9595-18230BAF5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Condensed European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633B7-CDD6-4576-9015-A056ED626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Hegemonic Christian Church (Roman Catholic, Orthodox, + later Protestant)</a:t>
            </a:r>
          </a:p>
          <a:p>
            <a:pPr lvl="1"/>
            <a:r>
              <a:rPr lang="en-GB" dirty="0"/>
              <a:t>Internal hostility to Jews and Judaism</a:t>
            </a:r>
          </a:p>
          <a:p>
            <a:pPr lvl="1"/>
            <a:r>
              <a:rPr lang="en-GB" dirty="0"/>
              <a:t>External threat from Muslims and Islam</a:t>
            </a:r>
          </a:p>
          <a:p>
            <a:r>
              <a:rPr lang="en-GB" dirty="0"/>
              <a:t>Arab conquests</a:t>
            </a:r>
          </a:p>
          <a:p>
            <a:r>
              <a:rPr lang="en-GB" dirty="0"/>
              <a:t>Ottoman Turks in SE Europe, “Gates of Vienna” 1683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18830E-95E0-4A13-B625-565F16F374FC}"/>
              </a:ext>
            </a:extLst>
          </p:cNvPr>
          <p:cNvSpPr txBox="1"/>
          <p:nvPr/>
        </p:nvSpPr>
        <p:spPr>
          <a:xfrm>
            <a:off x="-8876" y="6294120"/>
            <a:ext cx="1064316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16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76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04CC1-9286-40B4-AE0F-88FF0C786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291370"/>
            <a:ext cx="1008112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Learn and share more accurate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45B7C-9797-47E6-B51D-6CE5988A2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434370"/>
            <a:ext cx="10081120" cy="4389120"/>
          </a:xfrm>
        </p:spPr>
        <p:txBody>
          <a:bodyPr>
            <a:noAutofit/>
          </a:bodyPr>
          <a:lstStyle/>
          <a:p>
            <a:r>
              <a:rPr lang="en-GB" sz="3200" dirty="0"/>
              <a:t>Muslims’ contribution to world civilisation</a:t>
            </a:r>
          </a:p>
          <a:p>
            <a:r>
              <a:rPr lang="en-GB" sz="3200" dirty="0"/>
              <a:t>Long history of Arab / Christian collaboration and mutual learning</a:t>
            </a:r>
          </a:p>
          <a:p>
            <a:r>
              <a:rPr lang="en-GB" sz="3200" dirty="0"/>
              <a:t>When Ottomans besieged Vienna</a:t>
            </a:r>
          </a:p>
          <a:p>
            <a:pPr lvl="1"/>
            <a:r>
              <a:rPr lang="en-GB" sz="3200" dirty="0"/>
              <a:t>Christians fought on both sides</a:t>
            </a:r>
          </a:p>
          <a:p>
            <a:pPr lvl="1"/>
            <a:r>
              <a:rPr lang="en-GB" sz="3200" dirty="0"/>
              <a:t>Muslims fought on both sides</a:t>
            </a:r>
          </a:p>
          <a:p>
            <a:r>
              <a:rPr lang="en-GB" sz="3200" dirty="0"/>
              <a:t>History is not a simple US vs THEM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6738D9-2D33-4256-A7EE-9D6DA9CE1F74}"/>
              </a:ext>
            </a:extLst>
          </p:cNvPr>
          <p:cNvSpPr txBox="1"/>
          <p:nvPr/>
        </p:nvSpPr>
        <p:spPr>
          <a:xfrm>
            <a:off x="-8876" y="6294120"/>
            <a:ext cx="1064316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17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8186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4B2CC-C88D-4E50-AD57-21E8304B4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614" y="692696"/>
            <a:ext cx="10081120" cy="706977"/>
          </a:xfrm>
        </p:spPr>
        <p:txBody>
          <a:bodyPr>
            <a:normAutofit fontScale="90000"/>
          </a:bodyPr>
          <a:lstStyle/>
          <a:p>
            <a:r>
              <a:rPr lang="en-GB" dirty="0"/>
              <a:t>Use inclusive language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AEB9106-7FF3-48A7-9491-4F8BF1582C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2607302"/>
              </p:ext>
            </p:extLst>
          </p:nvPr>
        </p:nvGraphicFramePr>
        <p:xfrm>
          <a:off x="1069014" y="1484784"/>
          <a:ext cx="10360986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3588">
                  <a:extLst>
                    <a:ext uri="{9D8B030D-6E8A-4147-A177-3AD203B41FA5}">
                      <a16:colId xmlns:a16="http://schemas.microsoft.com/office/drawing/2014/main" val="2607961976"/>
                    </a:ext>
                  </a:extLst>
                </a:gridCol>
                <a:gridCol w="5367398">
                  <a:extLst>
                    <a:ext uri="{9D8B030D-6E8A-4147-A177-3AD203B41FA5}">
                      <a16:colId xmlns:a16="http://schemas.microsoft.com/office/drawing/2014/main" val="8936435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600" dirty="0"/>
                        <a:t>Replace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With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357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/>
                        <a:t>Allah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God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31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/>
                        <a:t>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Jesus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370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/>
                        <a:t>Muslim world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Muslim majority countries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130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/>
                        <a:t>“We” = British Muslims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/>
                        <a:t>“We” = everybody in UK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70814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2C2139D-5A21-436E-A71E-8CF88CCEC777}"/>
              </a:ext>
            </a:extLst>
          </p:cNvPr>
          <p:cNvSpPr txBox="1"/>
          <p:nvPr/>
        </p:nvSpPr>
        <p:spPr>
          <a:xfrm>
            <a:off x="-8876" y="6294120"/>
            <a:ext cx="1064316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18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965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AB79D-63D5-40B8-9B2D-BE9419703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260" y="260648"/>
            <a:ext cx="10081120" cy="1143000"/>
          </a:xfrm>
        </p:spPr>
        <p:txBody>
          <a:bodyPr/>
          <a:lstStyle/>
          <a:p>
            <a:r>
              <a:rPr lang="en-GB" dirty="0"/>
              <a:t>Engage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62A20-B298-4828-B86F-ED9B09828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9260" y="1403648"/>
            <a:ext cx="10081120" cy="4389120"/>
          </a:xfrm>
        </p:spPr>
        <p:txBody>
          <a:bodyPr>
            <a:noAutofit/>
          </a:bodyPr>
          <a:lstStyle/>
          <a:p>
            <a:r>
              <a:rPr lang="en-GB" sz="3600" dirty="0"/>
              <a:t>Speak to schools</a:t>
            </a:r>
          </a:p>
          <a:p>
            <a:r>
              <a:rPr lang="en-GB" sz="3600" dirty="0"/>
              <a:t>Write</a:t>
            </a:r>
          </a:p>
          <a:p>
            <a:r>
              <a:rPr lang="en-GB" sz="3600" dirty="0"/>
              <a:t>Get involved on “non-Muslim” issues</a:t>
            </a:r>
          </a:p>
          <a:p>
            <a:pPr lvl="1"/>
            <a:r>
              <a:rPr lang="en-GB" sz="3600" dirty="0"/>
              <a:t>When a Muslim speaks about tax policy or corporate governance, he or she is also sending out a powerful message:</a:t>
            </a:r>
          </a:p>
          <a:p>
            <a:pPr lvl="1"/>
            <a:r>
              <a:rPr lang="en-GB" sz="3600" dirty="0">
                <a:solidFill>
                  <a:srgbClr val="FF0000"/>
                </a:solidFill>
              </a:rPr>
              <a:t>“Muslims are normal British people”</a:t>
            </a:r>
            <a:r>
              <a:rPr lang="en-GB" sz="3600" dirty="0"/>
              <a:t> -</a:t>
            </a:r>
            <a:r>
              <a:rPr lang="en-GB" sz="3600" dirty="0">
                <a:solidFill>
                  <a:srgbClr val="FF0000"/>
                </a:solidFill>
              </a:rPr>
              <a:t> </a:t>
            </a:r>
            <a:r>
              <a:rPr lang="en-GB" sz="3600" dirty="0"/>
              <a:t>often with expert knowledge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4ABB9E-A797-4699-9B9E-E1F38D9BE0E5}"/>
              </a:ext>
            </a:extLst>
          </p:cNvPr>
          <p:cNvSpPr txBox="1"/>
          <p:nvPr/>
        </p:nvSpPr>
        <p:spPr>
          <a:xfrm>
            <a:off x="-8876" y="6294120"/>
            <a:ext cx="1064316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19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163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19436" y="275556"/>
            <a:ext cx="8229600" cy="1143000"/>
          </a:xfrm>
        </p:spPr>
        <p:txBody>
          <a:bodyPr/>
          <a:lstStyle/>
          <a:p>
            <a:pPr eaLnBrk="1" hangingPunct="1"/>
            <a:r>
              <a:rPr lang="en-GB" dirty="0"/>
              <a:t>Synopsis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091444" y="1520788"/>
            <a:ext cx="10261140" cy="3276364"/>
          </a:xfrm>
        </p:spPr>
        <p:txBody>
          <a:bodyPr>
            <a:noAutofit/>
          </a:bodyPr>
          <a:lstStyle/>
          <a:p>
            <a:r>
              <a:rPr lang="en-GB" sz="4000" dirty="0"/>
              <a:t>The speaker</a:t>
            </a:r>
          </a:p>
          <a:p>
            <a:r>
              <a:rPr lang="en-GB" sz="4000" dirty="0"/>
              <a:t>Bad attitudes and bad behaviours</a:t>
            </a:r>
          </a:p>
          <a:p>
            <a:r>
              <a:rPr lang="en-GB" sz="4000" dirty="0"/>
              <a:t>The role of law</a:t>
            </a:r>
          </a:p>
          <a:p>
            <a:r>
              <a:rPr lang="en-GB" sz="4000" dirty="0"/>
              <a:t>What you can do to combat</a:t>
            </a:r>
          </a:p>
          <a:p>
            <a:pPr lvl="1"/>
            <a:r>
              <a:rPr lang="en-GB" sz="4000" dirty="0"/>
              <a:t>Old anti-Muslim attitudes</a:t>
            </a:r>
          </a:p>
          <a:p>
            <a:pPr lvl="1"/>
            <a:r>
              <a:rPr lang="en-GB" sz="4000" dirty="0"/>
              <a:t>New anti-Muslim attitudes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EA88BE-C9E9-40A8-90EA-A18BDFD2D908}"/>
              </a:ext>
            </a:extLst>
          </p:cNvPr>
          <p:cNvSpPr txBox="1"/>
          <p:nvPr/>
        </p:nvSpPr>
        <p:spPr>
          <a:xfrm>
            <a:off x="-8876" y="6294120"/>
            <a:ext cx="1100320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2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4071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1254D-58C6-42D4-998B-F2092E666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002" y="1386799"/>
            <a:ext cx="10363200" cy="1362456"/>
          </a:xfrm>
        </p:spPr>
        <p:txBody>
          <a:bodyPr/>
          <a:lstStyle/>
          <a:p>
            <a:r>
              <a:rPr lang="en-GB" dirty="0"/>
              <a:t>What you can do to combat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FF45AA-E5FE-4BD6-9971-E436158405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9002" y="2852936"/>
            <a:ext cx="10363200" cy="1509712"/>
          </a:xfrm>
        </p:spPr>
        <p:txBody>
          <a:bodyPr>
            <a:normAutofit/>
          </a:bodyPr>
          <a:lstStyle/>
          <a:p>
            <a:r>
              <a:rPr lang="en-GB" sz="4400" dirty="0"/>
              <a:t>New anti-Muslim attitudes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713A3F-A55A-46E3-AA12-6AEA5845C94F}"/>
              </a:ext>
            </a:extLst>
          </p:cNvPr>
          <p:cNvSpPr txBox="1"/>
          <p:nvPr/>
        </p:nvSpPr>
        <p:spPr>
          <a:xfrm>
            <a:off x="-8876" y="6294120"/>
            <a:ext cx="1064316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20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3147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CDA7C-7248-4EBE-8872-28E9561F9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96652"/>
            <a:ext cx="10972800" cy="1143000"/>
          </a:xfrm>
        </p:spPr>
        <p:txBody>
          <a:bodyPr/>
          <a:lstStyle/>
          <a:p>
            <a:r>
              <a:rPr lang="en-GB" dirty="0"/>
              <a:t>Causes of new anti-Muslim attitudes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53473-275E-40CC-B9A2-9D2CBD1337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600" dirty="0"/>
              <a:t>Muslims behaving badly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DFB2C83-3861-45AC-BFF6-8F4860410D15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Non-Muslims’ reaction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C3A9BE0-A2E0-42D7-A0DD-C954E83CD2E8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“Death to Salman Rushdie”</a:t>
            </a:r>
          </a:p>
          <a:p>
            <a:r>
              <a:rPr lang="en-GB" sz="2800" dirty="0"/>
              <a:t>9/11, 7/7, Bataclan …</a:t>
            </a:r>
          </a:p>
          <a:p>
            <a:r>
              <a:rPr lang="en-GB" sz="2800" dirty="0"/>
              <a:t>Riots over Danish cartoons</a:t>
            </a:r>
          </a:p>
          <a:p>
            <a:r>
              <a:rPr lang="en-GB" sz="2800" dirty="0"/>
              <a:t>ISIS enslaving Yazidi women</a:t>
            </a:r>
          </a:p>
          <a:p>
            <a:r>
              <a:rPr lang="en-GB" sz="2800" dirty="0"/>
              <a:t>Killings at Charlie Hebdo</a:t>
            </a:r>
          </a:p>
          <a:p>
            <a:r>
              <a:rPr lang="en-GB" sz="2800" dirty="0"/>
              <a:t>Celebrating Mumtaz </a:t>
            </a:r>
            <a:r>
              <a:rPr lang="en-GB" sz="2800" dirty="0" err="1"/>
              <a:t>Qadri</a:t>
            </a:r>
            <a:r>
              <a:rPr lang="en-GB" sz="2800" dirty="0"/>
              <a:t>, killer of Salman </a:t>
            </a:r>
            <a:r>
              <a:rPr lang="en-GB" sz="2800" dirty="0" err="1"/>
              <a:t>Taseer</a:t>
            </a:r>
            <a:endParaRPr lang="en-GB" sz="28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27142C-6AB9-42F7-B2F2-37C45A6EAD7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Muslims act like savages</a:t>
            </a:r>
          </a:p>
          <a:p>
            <a:r>
              <a:rPr lang="en-GB" sz="2800" dirty="0"/>
              <a:t>Muslims threaten our freedoms</a:t>
            </a:r>
          </a:p>
          <a:p>
            <a:r>
              <a:rPr lang="en-GB" sz="2800" dirty="0"/>
              <a:t>Muslims danger to everybody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121ED9-D63B-428D-9EB3-CC52A6BC1B28}"/>
              </a:ext>
            </a:extLst>
          </p:cNvPr>
          <p:cNvSpPr txBox="1"/>
          <p:nvPr/>
        </p:nvSpPr>
        <p:spPr>
          <a:xfrm>
            <a:off x="-8876" y="6294120"/>
            <a:ext cx="1064316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21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3535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07848-8B7E-4B8A-840C-4B3F814AF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326" y="620688"/>
            <a:ext cx="10081120" cy="778985"/>
          </a:xfrm>
        </p:spPr>
        <p:txBody>
          <a:bodyPr>
            <a:normAutofit fontScale="90000"/>
          </a:bodyPr>
          <a:lstStyle/>
          <a:p>
            <a:r>
              <a:rPr lang="en-GB" dirty="0"/>
              <a:t>How Muslims should respond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0941C-23D3-4B54-BC98-3BC5EC780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440" y="1628800"/>
            <a:ext cx="10081120" cy="4727551"/>
          </a:xfrm>
        </p:spPr>
        <p:txBody>
          <a:bodyPr/>
          <a:lstStyle/>
          <a:p>
            <a:r>
              <a:rPr lang="en-GB" dirty="0"/>
              <a:t>Criticise Muslims who do wrong </a:t>
            </a:r>
            <a:r>
              <a:rPr lang="en-GB" dirty="0">
                <a:solidFill>
                  <a:srgbClr val="FF0000"/>
                </a:solidFill>
              </a:rPr>
              <a:t>unequivocally</a:t>
            </a:r>
          </a:p>
          <a:p>
            <a:pPr lvl="1"/>
            <a:r>
              <a:rPr lang="en-GB" dirty="0"/>
              <a:t>Muslims historically reluctant to criticise other Muslims</a:t>
            </a:r>
          </a:p>
          <a:p>
            <a:pPr lvl="1"/>
            <a:r>
              <a:rPr lang="en-GB" dirty="0"/>
              <a:t>Any hedging, equivocation, taken as sympathy for the bad guys</a:t>
            </a:r>
          </a:p>
          <a:p>
            <a:r>
              <a:rPr lang="en-GB" dirty="0"/>
              <a:t>Be honest that ISIS, Al Qaeda, 7/7 bombers motivated by their understanding of Islam</a:t>
            </a:r>
          </a:p>
          <a:p>
            <a:pPr lvl="1"/>
            <a:r>
              <a:rPr lang="en-GB" dirty="0"/>
              <a:t>Denying this taken as trying to hide something about Islam</a:t>
            </a:r>
          </a:p>
          <a:p>
            <a:r>
              <a:rPr lang="en-GB" dirty="0"/>
              <a:t>Reach a clear view on apparent clashes between traditional Islamic teachings and European liberalism, and be prepared to debate it</a:t>
            </a:r>
          </a:p>
          <a:p>
            <a:pPr lvl="1"/>
            <a:r>
              <a:rPr lang="en-GB" dirty="0"/>
              <a:t>The challenge cannot be avoided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9CD482-9238-4A22-84E0-482F26C771FD}"/>
              </a:ext>
            </a:extLst>
          </p:cNvPr>
          <p:cNvSpPr txBox="1"/>
          <p:nvPr/>
        </p:nvSpPr>
        <p:spPr>
          <a:xfrm>
            <a:off x="-8876" y="6294120"/>
            <a:ext cx="1064316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22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4600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0613C-67C6-4D77-95D4-402FCB913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072" y="1988840"/>
            <a:ext cx="10279516" cy="1362456"/>
          </a:xfrm>
        </p:spPr>
        <p:txBody>
          <a:bodyPr/>
          <a:lstStyle/>
          <a:p>
            <a:r>
              <a:rPr lang="en-GB" dirty="0"/>
              <a:t>Every Muslim is an ambassador for Islam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8581B5-7EC8-4EF0-A6A3-D37E03987B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21664" y="3609020"/>
            <a:ext cx="10363200" cy="1509712"/>
          </a:xfrm>
        </p:spPr>
        <p:txBody>
          <a:bodyPr>
            <a:normAutofit/>
          </a:bodyPr>
          <a:lstStyle/>
          <a:p>
            <a:r>
              <a:rPr lang="en-GB" sz="5400" dirty="0"/>
              <a:t>Whether they want to be or not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04D7CE-656C-469C-8859-EA067DBF9468}"/>
              </a:ext>
            </a:extLst>
          </p:cNvPr>
          <p:cNvSpPr txBox="1"/>
          <p:nvPr/>
        </p:nvSpPr>
        <p:spPr>
          <a:xfrm>
            <a:off x="-8876" y="6294120"/>
            <a:ext cx="1064316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23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286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CCF56-0B80-4274-8B0B-ABCAFDCCA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9946" y="2456892"/>
            <a:ext cx="4477579" cy="1362456"/>
          </a:xfrm>
        </p:spPr>
        <p:txBody>
          <a:bodyPr/>
          <a:lstStyle/>
          <a:p>
            <a:r>
              <a:rPr lang="en-GB" dirty="0"/>
              <a:t>The speaker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30AC74-6972-4FF6-9E3B-2CA9621831A9}"/>
              </a:ext>
            </a:extLst>
          </p:cNvPr>
          <p:cNvSpPr txBox="1"/>
          <p:nvPr/>
        </p:nvSpPr>
        <p:spPr>
          <a:xfrm>
            <a:off x="-8876" y="6294120"/>
            <a:ext cx="1064316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3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8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082033" y="800708"/>
            <a:ext cx="8456641" cy="595312"/>
          </a:xfrm>
        </p:spPr>
        <p:txBody>
          <a:bodyPr>
            <a:noAutofit/>
          </a:bodyPr>
          <a:lstStyle/>
          <a:p>
            <a:pPr algn="l" eaLnBrk="1" hangingPunct="1"/>
            <a:r>
              <a:rPr lang="en-GB" dirty="0"/>
              <a:t>Mohammed Amin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3890198" y="1327684"/>
            <a:ext cx="7200800" cy="4742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695325"/>
            <a:r>
              <a:rPr lang="en-GB" sz="2400" dirty="0"/>
              <a:t>Mohammed Amin has lived in Manchester since the age of 2. For his background, visit </a:t>
            </a:r>
            <a:r>
              <a:rPr lang="en-GB" sz="2400" b="1" dirty="0">
                <a:solidFill>
                  <a:srgbClr val="FF0000"/>
                </a:solidFill>
              </a:rPr>
              <a:t>www.mohammedamin.com</a:t>
            </a:r>
            <a:endParaRPr lang="en-GB" sz="2400" dirty="0"/>
          </a:p>
          <a:p>
            <a:pPr defTabSz="695325"/>
            <a:endParaRPr lang="en-GB" sz="2400" dirty="0"/>
          </a:p>
          <a:p>
            <a:pPr defTabSz="695325"/>
            <a:r>
              <a:rPr lang="en-GB" sz="2400" dirty="0"/>
              <a:t>Amongst other things, he is:</a:t>
            </a:r>
          </a:p>
          <a:p>
            <a:pPr defTabSz="695325"/>
            <a:endParaRPr lang="en-GB" sz="2400" dirty="0"/>
          </a:p>
          <a:p>
            <a:pPr marL="358775" lvl="1" indent="-357188" defTabSz="695325">
              <a:spcBef>
                <a:spcPct val="0"/>
              </a:spcBef>
              <a:buFontTx/>
              <a:buChar char="•"/>
            </a:pPr>
            <a:r>
              <a:rPr lang="en-GB" sz="2400" dirty="0"/>
              <a:t>Co-Chair of the Muslim Jewish Forum of Greater Manchester</a:t>
            </a:r>
          </a:p>
          <a:p>
            <a:pPr marL="358775" lvl="1" indent="-357188" defTabSz="695325">
              <a:spcBef>
                <a:spcPct val="0"/>
              </a:spcBef>
              <a:buFontTx/>
              <a:buChar char="•"/>
            </a:pPr>
            <a:r>
              <a:rPr lang="en-GB" sz="2400" dirty="0"/>
              <a:t>Chairman of the Islam &amp; Liberty Network, based in Kuala Lumpur</a:t>
            </a:r>
          </a:p>
          <a:p>
            <a:pPr marL="1587" lvl="1" defTabSz="695325">
              <a:spcBef>
                <a:spcPct val="0"/>
              </a:spcBef>
            </a:pPr>
            <a:endParaRPr lang="en-GB" sz="2400" dirty="0"/>
          </a:p>
          <a:p>
            <a:pPr marL="1587" lvl="1" defTabSz="695325">
              <a:spcBef>
                <a:spcPct val="0"/>
              </a:spcBef>
            </a:pPr>
            <a:r>
              <a:rPr lang="en-GB" sz="2400" dirty="0"/>
              <a:t>The views presented are his own.</a:t>
            </a:r>
          </a:p>
          <a:p>
            <a:pPr marL="1587" lvl="1" defTabSz="695325">
              <a:spcBef>
                <a:spcPct val="0"/>
              </a:spcBef>
            </a:pPr>
            <a:r>
              <a:rPr lang="en-GB" sz="2400" dirty="0"/>
              <a:t>They should not be ascribed to either MJF or ILN.</a:t>
            </a:r>
          </a:p>
          <a:p>
            <a:pPr marL="1587" lvl="1" defTabSz="695325">
              <a:spcBef>
                <a:spcPct val="0"/>
              </a:spcBef>
            </a:pPr>
            <a:endParaRPr lang="en-GB" sz="2400" dirty="0"/>
          </a:p>
          <a:p>
            <a:pPr marL="1587" lvl="1" defTabSz="695325">
              <a:spcBef>
                <a:spcPct val="0"/>
              </a:spcBef>
            </a:pPr>
            <a:endParaRPr lang="en-GB" dirty="0"/>
          </a:p>
        </p:txBody>
      </p:sp>
      <p:sp>
        <p:nvSpPr>
          <p:cNvPr id="7175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blackWhite">
          <a:xfrm>
            <a:off x="1535114" y="12701"/>
            <a:ext cx="128587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63500" tIns="0" rIns="64800" bIns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444" y="1396020"/>
            <a:ext cx="2438400" cy="3657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48D1F92-C22F-4DCF-884E-74CAE48946DA}"/>
              </a:ext>
            </a:extLst>
          </p:cNvPr>
          <p:cNvSpPr txBox="1"/>
          <p:nvPr/>
        </p:nvSpPr>
        <p:spPr>
          <a:xfrm>
            <a:off x="-8877" y="6294120"/>
            <a:ext cx="1090909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4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827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CCF56-0B80-4274-8B0B-ABCAFDCCA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3632" y="2420888"/>
            <a:ext cx="6192688" cy="1362456"/>
          </a:xfrm>
        </p:spPr>
        <p:txBody>
          <a:bodyPr/>
          <a:lstStyle/>
          <a:p>
            <a:r>
              <a:rPr lang="en-GB" dirty="0"/>
              <a:t>Bad attitudes and </a:t>
            </a:r>
            <a:br>
              <a:rPr lang="en-GB" dirty="0"/>
            </a:br>
            <a:r>
              <a:rPr lang="en-GB" dirty="0"/>
              <a:t>bad behaviours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54A649-CD08-486C-A089-52B3C5AD3F45}"/>
              </a:ext>
            </a:extLst>
          </p:cNvPr>
          <p:cNvSpPr txBox="1"/>
          <p:nvPr/>
        </p:nvSpPr>
        <p:spPr>
          <a:xfrm>
            <a:off x="-8876" y="6294120"/>
            <a:ext cx="1064316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5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454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87332-7AB1-4D84-85A4-35C259A5A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856" y="248865"/>
            <a:ext cx="11074400" cy="1143000"/>
          </a:xfrm>
        </p:spPr>
        <p:txBody>
          <a:bodyPr/>
          <a:lstStyle/>
          <a:p>
            <a:r>
              <a:rPr lang="en-GB" dirty="0"/>
              <a:t>Range of bad behaviours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2B6915D2-EB60-4CD5-92D3-0830D3425CB0}"/>
              </a:ext>
            </a:extLst>
          </p:cNvPr>
          <p:cNvSpPr/>
          <p:nvPr/>
        </p:nvSpPr>
        <p:spPr>
          <a:xfrm>
            <a:off x="818208" y="4641744"/>
            <a:ext cx="10134408" cy="1512168"/>
          </a:xfrm>
          <a:prstGeom prst="rightArrow">
            <a:avLst/>
          </a:prstGeom>
          <a:gradFill flip="none" rotWithShape="1">
            <a:gsLst>
              <a:gs pos="0">
                <a:srgbClr val="FF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BACBE9-3E02-4CDC-85BA-6E1B5D376FBB}"/>
              </a:ext>
            </a:extLst>
          </p:cNvPr>
          <p:cNvSpPr txBox="1"/>
          <p:nvPr/>
        </p:nvSpPr>
        <p:spPr>
          <a:xfrm>
            <a:off x="869994" y="1667125"/>
            <a:ext cx="2181448" cy="206210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/>
              <a:t>I won’t invite Muslims to my home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BD539C4-F8EF-41CE-8C9C-24D88C79CDFC}"/>
              </a:ext>
            </a:extLst>
          </p:cNvPr>
          <p:cNvCxnSpPr/>
          <p:nvPr/>
        </p:nvCxnSpPr>
        <p:spPr>
          <a:xfrm>
            <a:off x="1127448" y="3729229"/>
            <a:ext cx="0" cy="128394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FBB1E16-B02F-4239-92D0-3054639494B3}"/>
              </a:ext>
            </a:extLst>
          </p:cNvPr>
          <p:cNvSpPr txBox="1"/>
          <p:nvPr/>
        </p:nvSpPr>
        <p:spPr>
          <a:xfrm>
            <a:off x="3915479" y="1667125"/>
            <a:ext cx="1856795" cy="15696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/>
            </a:lvl1pPr>
          </a:lstStyle>
          <a:p>
            <a:r>
              <a:rPr lang="en-GB" dirty="0"/>
              <a:t>I won’t employ a Muslim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4549DB8-E2A7-455E-B4E0-6FF76C499244}"/>
              </a:ext>
            </a:extLst>
          </p:cNvPr>
          <p:cNvCxnSpPr>
            <a:cxnSpLocks/>
          </p:cNvCxnSpPr>
          <p:nvPr/>
        </p:nvCxnSpPr>
        <p:spPr>
          <a:xfrm>
            <a:off x="4816001" y="3236785"/>
            <a:ext cx="0" cy="177639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B68008-D363-44F4-88D6-A3EBEF59B34A}"/>
              </a:ext>
            </a:extLst>
          </p:cNvPr>
          <p:cNvSpPr txBox="1"/>
          <p:nvPr/>
        </p:nvSpPr>
        <p:spPr>
          <a:xfrm>
            <a:off x="6419728" y="1667125"/>
            <a:ext cx="2490146" cy="10772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/>
            </a:lvl1pPr>
          </a:lstStyle>
          <a:p>
            <a:r>
              <a:rPr lang="en-GB" dirty="0"/>
              <a:t>Anti-Muslim incitement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2B5F2A7-07E7-4B02-96A7-716F60680C57}"/>
              </a:ext>
            </a:extLst>
          </p:cNvPr>
          <p:cNvSpPr txBox="1"/>
          <p:nvPr/>
        </p:nvSpPr>
        <p:spPr>
          <a:xfrm>
            <a:off x="9229989" y="1703180"/>
            <a:ext cx="2137343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/>
            </a:lvl1pPr>
          </a:lstStyle>
          <a:p>
            <a:r>
              <a:rPr lang="en-GB" dirty="0"/>
              <a:t>Genocide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F7BE377-354D-4018-84E8-55BDFA088BC5}"/>
              </a:ext>
            </a:extLst>
          </p:cNvPr>
          <p:cNvCxnSpPr>
            <a:cxnSpLocks/>
          </p:cNvCxnSpPr>
          <p:nvPr/>
        </p:nvCxnSpPr>
        <p:spPr>
          <a:xfrm>
            <a:off x="10632504" y="2287955"/>
            <a:ext cx="0" cy="27252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F7F5344-C14B-4575-904F-952B1A996030}"/>
              </a:ext>
            </a:extLst>
          </p:cNvPr>
          <p:cNvCxnSpPr>
            <a:cxnSpLocks/>
          </p:cNvCxnSpPr>
          <p:nvPr/>
        </p:nvCxnSpPr>
        <p:spPr>
          <a:xfrm>
            <a:off x="7464152" y="2744343"/>
            <a:ext cx="0" cy="226883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0E4F9A2-6917-4B2D-B73C-E4DB8E2B41B3}"/>
              </a:ext>
            </a:extLst>
          </p:cNvPr>
          <p:cNvSpPr txBox="1"/>
          <p:nvPr/>
        </p:nvSpPr>
        <p:spPr>
          <a:xfrm>
            <a:off x="-8876" y="6294120"/>
            <a:ext cx="1024732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6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644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B8E8A-F963-444B-9AA2-16E4C7D95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Behaviours come from attitudes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5B7161-023A-46EC-96FA-C2A42E4A5510}"/>
              </a:ext>
            </a:extLst>
          </p:cNvPr>
          <p:cNvSpPr txBox="1"/>
          <p:nvPr/>
        </p:nvSpPr>
        <p:spPr>
          <a:xfrm>
            <a:off x="1559496" y="2339946"/>
            <a:ext cx="2181448" cy="10772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/>
              <a:t>Bad attitudes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768BB812-7BEB-4589-911D-52CEA52C8E23}"/>
              </a:ext>
            </a:extLst>
          </p:cNvPr>
          <p:cNvSpPr/>
          <p:nvPr/>
        </p:nvSpPr>
        <p:spPr>
          <a:xfrm>
            <a:off x="3874356" y="2453884"/>
            <a:ext cx="3528392" cy="723194"/>
          </a:xfrm>
          <a:prstGeom prst="rightArrow">
            <a:avLst/>
          </a:prstGeom>
          <a:gradFill flip="none" rotWithShape="1">
            <a:gsLst>
              <a:gs pos="0">
                <a:srgbClr val="FF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A23257-F3AC-4660-8A3C-11C61C6BBF78}"/>
              </a:ext>
            </a:extLst>
          </p:cNvPr>
          <p:cNvSpPr txBox="1"/>
          <p:nvPr/>
        </p:nvSpPr>
        <p:spPr>
          <a:xfrm>
            <a:off x="7536160" y="2276872"/>
            <a:ext cx="1764196" cy="10772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/>
              <a:t>Bad deeds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1D0A05-39FE-4EC2-9254-07DD6121DE94}"/>
              </a:ext>
            </a:extLst>
          </p:cNvPr>
          <p:cNvSpPr txBox="1"/>
          <p:nvPr/>
        </p:nvSpPr>
        <p:spPr>
          <a:xfrm>
            <a:off x="1030040" y="4149080"/>
            <a:ext cx="1620180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/>
              <a:t>Cannot read minds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25C1A0-A34C-4BB4-A40F-BDF25393EA55}"/>
              </a:ext>
            </a:extLst>
          </p:cNvPr>
          <p:cNvSpPr txBox="1"/>
          <p:nvPr/>
        </p:nvSpPr>
        <p:spPr>
          <a:xfrm>
            <a:off x="3359696" y="4147340"/>
            <a:ext cx="1620180" cy="156966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/>
              <a:t>Can </a:t>
            </a:r>
          </a:p>
          <a:p>
            <a:r>
              <a:rPr lang="en-GB" sz="3200" dirty="0"/>
              <a:t>change minds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E0EBDD1-0874-44E9-A5AE-72FC908722EB}"/>
              </a:ext>
            </a:extLst>
          </p:cNvPr>
          <p:cNvCxnSpPr>
            <a:cxnSpLocks/>
            <a:endCxn id="6" idx="0"/>
          </p:cNvCxnSpPr>
          <p:nvPr/>
        </p:nvCxnSpPr>
        <p:spPr>
          <a:xfrm flipH="1">
            <a:off x="1840130" y="3490690"/>
            <a:ext cx="187418" cy="65839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A8B5307-BC2C-4A02-B84D-ACC1FBB9B449}"/>
              </a:ext>
            </a:extLst>
          </p:cNvPr>
          <p:cNvCxnSpPr>
            <a:cxnSpLocks/>
            <a:stCxn id="7" idx="0"/>
          </p:cNvCxnSpPr>
          <p:nvPr/>
        </p:nvCxnSpPr>
        <p:spPr>
          <a:xfrm flipH="1" flipV="1">
            <a:off x="3460310" y="3453927"/>
            <a:ext cx="709476" cy="693413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9CE9832-3C6B-43D1-93B3-CDE78CE1F1A1}"/>
              </a:ext>
            </a:extLst>
          </p:cNvPr>
          <p:cNvSpPr txBox="1"/>
          <p:nvPr/>
        </p:nvSpPr>
        <p:spPr>
          <a:xfrm>
            <a:off x="9300356" y="2276872"/>
            <a:ext cx="1764196" cy="10772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/>
              <a:t>Bad deeds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B3AE9B1-4EF3-487D-81D6-01ABC8D8DE01}"/>
              </a:ext>
            </a:extLst>
          </p:cNvPr>
          <p:cNvSpPr txBox="1"/>
          <p:nvPr/>
        </p:nvSpPr>
        <p:spPr>
          <a:xfrm>
            <a:off x="9804412" y="4149400"/>
            <a:ext cx="1620180" cy="10772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/>
              <a:t>Role of law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0809E5F-171C-48AD-A112-640A26AD1A2D}"/>
              </a:ext>
            </a:extLst>
          </p:cNvPr>
          <p:cNvCxnSpPr>
            <a:cxnSpLocks/>
          </p:cNvCxnSpPr>
          <p:nvPr/>
        </p:nvCxnSpPr>
        <p:spPr>
          <a:xfrm flipH="1" flipV="1">
            <a:off x="10185102" y="3363491"/>
            <a:ext cx="447402" cy="73168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E840A16-8686-4F55-A512-06E74D9E1285}"/>
              </a:ext>
            </a:extLst>
          </p:cNvPr>
          <p:cNvSpPr txBox="1"/>
          <p:nvPr/>
        </p:nvSpPr>
        <p:spPr>
          <a:xfrm>
            <a:off x="7402748" y="4147340"/>
            <a:ext cx="1620180" cy="107721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/>
              <a:t>Role of society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44FC431-906C-495D-9194-4BE4C529B970}"/>
              </a:ext>
            </a:extLst>
          </p:cNvPr>
          <p:cNvCxnSpPr>
            <a:cxnSpLocks/>
            <a:stCxn id="21" idx="0"/>
            <a:endCxn id="5" idx="2"/>
          </p:cNvCxnSpPr>
          <p:nvPr/>
        </p:nvCxnSpPr>
        <p:spPr>
          <a:xfrm flipV="1">
            <a:off x="8212838" y="3354090"/>
            <a:ext cx="205420" cy="79325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A574D44-FBD2-4957-89DE-C547C78B0106}"/>
              </a:ext>
            </a:extLst>
          </p:cNvPr>
          <p:cNvSpPr txBox="1"/>
          <p:nvPr/>
        </p:nvSpPr>
        <p:spPr>
          <a:xfrm>
            <a:off x="-8876" y="6294120"/>
            <a:ext cx="1038916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7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882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CCF56-0B80-4274-8B0B-ABCAFDCCA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3632" y="2747772"/>
            <a:ext cx="6192688" cy="1362456"/>
          </a:xfrm>
        </p:spPr>
        <p:txBody>
          <a:bodyPr/>
          <a:lstStyle/>
          <a:p>
            <a:r>
              <a:rPr lang="en-GB" dirty="0"/>
              <a:t>The role of law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118C0F-8343-4C62-913E-40F4EE4AC9AF}"/>
              </a:ext>
            </a:extLst>
          </p:cNvPr>
          <p:cNvSpPr txBox="1"/>
          <p:nvPr/>
        </p:nvSpPr>
        <p:spPr>
          <a:xfrm>
            <a:off x="-8876" y="6294120"/>
            <a:ext cx="1064316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8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57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AB4CB-E180-443A-AE48-55728888F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881" y="224644"/>
            <a:ext cx="10081120" cy="1143000"/>
          </a:xfrm>
        </p:spPr>
        <p:txBody>
          <a:bodyPr/>
          <a:lstStyle/>
          <a:p>
            <a:r>
              <a:rPr lang="en-GB" dirty="0"/>
              <a:t>I won’t employ a Muslim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5456A-753C-41F4-8506-9545C5317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281" y="1484784"/>
            <a:ext cx="10081120" cy="4389120"/>
          </a:xfrm>
        </p:spPr>
        <p:txBody>
          <a:bodyPr>
            <a:normAutofit fontScale="92500" lnSpcReduction="20000"/>
          </a:bodyPr>
          <a:lstStyle/>
          <a:p>
            <a:r>
              <a:rPr lang="en-GB" sz="3500" dirty="0"/>
              <a:t>Equality Act 2010</a:t>
            </a:r>
          </a:p>
          <a:p>
            <a:r>
              <a:rPr lang="en-GB" sz="3500" dirty="0"/>
              <a:t>10 protected characteristics</a:t>
            </a:r>
          </a:p>
          <a:p>
            <a:pPr lvl="1"/>
            <a:r>
              <a:rPr lang="en-GB" sz="3500" dirty="0"/>
              <a:t>Religion or belief (section 10)</a:t>
            </a:r>
          </a:p>
          <a:p>
            <a:r>
              <a:rPr lang="en-GB" sz="3500" dirty="0"/>
              <a:t>Many behaviours unlawful</a:t>
            </a:r>
          </a:p>
          <a:p>
            <a:pPr lvl="1"/>
            <a:r>
              <a:rPr lang="en-GB" sz="3500" dirty="0"/>
              <a:t>Discrimination in provision of services to the public and public functions</a:t>
            </a:r>
          </a:p>
          <a:p>
            <a:pPr lvl="1"/>
            <a:r>
              <a:rPr lang="en-GB" sz="3500" dirty="0"/>
              <a:t>Disposal of premises</a:t>
            </a:r>
          </a:p>
          <a:p>
            <a:pPr lvl="1"/>
            <a:r>
              <a:rPr lang="en-GB" sz="3500" dirty="0"/>
              <a:t>Employment</a:t>
            </a:r>
          </a:p>
          <a:p>
            <a:pPr lvl="1"/>
            <a:r>
              <a:rPr lang="en-GB" sz="3500" dirty="0"/>
              <a:t>etc</a:t>
            </a:r>
          </a:p>
          <a:p>
            <a:pPr lvl="1"/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864247-3F49-4CF1-953F-719D347207CF}"/>
              </a:ext>
            </a:extLst>
          </p:cNvPr>
          <p:cNvSpPr txBox="1"/>
          <p:nvPr/>
        </p:nvSpPr>
        <p:spPr>
          <a:xfrm>
            <a:off x="-8877" y="6294120"/>
            <a:ext cx="1065757" cy="58477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fld id="{B8D4D8F1-594F-4164-A7A5-512E320BA361}" type="slidenum">
              <a:rPr lang="en-GB" sz="3200" smtClean="0">
                <a:solidFill>
                  <a:srgbClr val="FF0000"/>
                </a:solidFill>
              </a:rPr>
              <a:pPr algn="ctr"/>
              <a:t>9</a:t>
            </a:fld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9679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2317</TotalTime>
  <Words>813</Words>
  <Application>Microsoft Office PowerPoint</Application>
  <PresentationFormat>Widescreen</PresentationFormat>
  <Paragraphs>173</Paragraphs>
  <Slides>23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 2</vt:lpstr>
      <vt:lpstr>Flow</vt:lpstr>
      <vt:lpstr>Combating anti-Muslim hatred: the role of law and society</vt:lpstr>
      <vt:lpstr>Synopsis</vt:lpstr>
      <vt:lpstr>The speaker</vt:lpstr>
      <vt:lpstr>Mohammed Amin</vt:lpstr>
      <vt:lpstr>Bad attitudes and  bad behaviours</vt:lpstr>
      <vt:lpstr>Range of bad behaviours</vt:lpstr>
      <vt:lpstr>Behaviours come from attitudes</vt:lpstr>
      <vt:lpstr>The role of law</vt:lpstr>
      <vt:lpstr>I won’t employ a Muslim</vt:lpstr>
      <vt:lpstr>Incitement of racial / religious hatred</vt:lpstr>
      <vt:lpstr>Protecting religious freedom: POA 1986 s.29J</vt:lpstr>
      <vt:lpstr>Precise distinctions needed</vt:lpstr>
      <vt:lpstr>Do we need new laws?</vt:lpstr>
      <vt:lpstr>Outside the scope of law</vt:lpstr>
      <vt:lpstr>What you can do to combat</vt:lpstr>
      <vt:lpstr>Condensed European history</vt:lpstr>
      <vt:lpstr>Learn and share more accurate history</vt:lpstr>
      <vt:lpstr>Use inclusive language</vt:lpstr>
      <vt:lpstr>Engage</vt:lpstr>
      <vt:lpstr>What you can do to combat</vt:lpstr>
      <vt:lpstr>Causes of new anti-Muslim attitudes</vt:lpstr>
      <vt:lpstr>How Muslims should respond</vt:lpstr>
      <vt:lpstr>Every Muslim is an ambassador for Islam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Muslim’s Perspective on Religious Freedom</dc:title>
  <dc:creator>Mohammed Amin</dc:creator>
  <cp:lastModifiedBy>Mohammed Amin</cp:lastModifiedBy>
  <cp:revision>205</cp:revision>
  <cp:lastPrinted>2020-03-10T20:16:29Z</cp:lastPrinted>
  <dcterms:created xsi:type="dcterms:W3CDTF">2013-01-29T13:10:06Z</dcterms:created>
  <dcterms:modified xsi:type="dcterms:W3CDTF">2020-11-27T09:59:34Z</dcterms:modified>
</cp:coreProperties>
</file>